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3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1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C79B1-8F22-4882-97CD-A5A3D453B99B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078B6-A753-4FBF-8D32-68DCC7EB1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86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32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96794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80661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4277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181643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439058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41509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821464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679896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7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https://copilot.microsof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56695F04-38E7-4F17-0051-3C10C3FC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>
                <a:solidFill>
                  <a:srgbClr val="0078D4"/>
                </a:solidFill>
                <a:cs typeface="Segoe UI"/>
              </a:rPr>
              <a:t>Information Technology | </a:t>
            </a:r>
            <a:r>
              <a:rPr lang="en-US" sz="1800">
                <a:cs typeface="Segoe UI Semibold"/>
              </a:rPr>
              <a:t>IT helpdesk chatbot</a:t>
            </a:r>
            <a:endParaRPr lang="en-US" sz="1400" i="1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25C6A80E-03C3-0B6C-5612-BC25FA09D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 Create a chatbot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03451CE-C1AC-1DBF-79CA-4E645A5B0D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6. Reporting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67AC7D5-9ECA-0608-7B54-2E2EF2C73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2. Add internal policies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886A6A0-75A7-5E5E-079B-251E7BAFE2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5. Update support documentation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6DE1B6C-78F9-8DF8-FCDC-EF3B090A8B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3. Ticket status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720259ED-0B37-4F8F-352D-8E9D99570C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4. Connect to a human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B69CFE6A-9716-3917-04C1-B68EF4CCE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Copilot for Microsoft 365 and Copilot Studio</a:t>
            </a:r>
            <a:endParaRPr lang="en-US" noProof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FC40283-FC5F-4B42-C8CD-654B3EAE6A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1939482"/>
            <a:ext cx="2808000" cy="826156"/>
          </a:xfrm>
        </p:spPr>
        <p:txBody>
          <a:bodyPr>
            <a:normAutofit/>
          </a:bodyPr>
          <a:lstStyle/>
          <a:p>
            <a:r>
              <a:rPr lang="en-US" dirty="0"/>
              <a:t>Create a custom copilot bot by describing what you want it to do, including instructions, including triggers, knowledge to pull answers from including links and support documentation, and actions such as creating a helpdesk ticket. </a:t>
            </a:r>
            <a:endParaRPr lang="en-US" strike="sngStrike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336E1447-7DAD-0D50-E88D-1B6CE391B9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Add internal help policies for your Copilot bot to use when answering questions.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2B64BAF-D87F-61F3-EE9C-6C8F503084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Allow users to check the status on helpdesk tickets they have raised.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70B1D0D-83FE-C8C2-520B-962C31A899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US" sz="900" kern="0">
                <a:solidFill>
                  <a:srgbClr val="1A1A1A"/>
                </a:solidFill>
                <a:latin typeface="Segoe UI"/>
              </a:rPr>
              <a:t>Activity: </a:t>
            </a:r>
            <a:r>
              <a:rPr lang="en-US"/>
              <a:t>Create an agent in Copilot Studios by describing what you want it to do, and adding resources and actions for it to take, and triggers for different flows.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612ECA3-1076-2610-DA97-49DBE95C0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US" sz="900" kern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lang="en-US" b="1"/>
              <a:t>Draft a report </a:t>
            </a:r>
            <a:r>
              <a:rPr lang="en-US"/>
              <a:t>showing trends in employee help topics to help us understand where the most complaints are centered so we can improve these processes or offerings.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9ABEFB2B-9F58-F520-9B13-94B207F244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n-US" sz="900" kern="0">
                <a:solidFill>
                  <a:srgbClr val="1A1A1A"/>
                </a:solidFill>
                <a:latin typeface="Segoe UI"/>
              </a:rPr>
              <a:t>Activity: </a:t>
            </a:r>
            <a:r>
              <a:rPr lang="en-US"/>
              <a:t>Add a link to an internal troubleshooting document Trigger, and add a description “return answers about troubleshooting connection issues.”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C23A0201-C904-5ED8-DCCD-DAC73699D7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en-US" sz="900" kern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lang="en-US" b="1"/>
              <a:t>Compare this support document with the feedback document </a:t>
            </a:r>
            <a:r>
              <a:rPr lang="en-US"/>
              <a:t>and recommend any updates or changes needed to address the feedback collected in the support document.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11126FF-054E-32B2-5843-B18735CEC0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lang="en-US" sz="900" kern="0">
                <a:solidFill>
                  <a:srgbClr val="1A1A1A"/>
                </a:solidFill>
                <a:latin typeface="Segoe UI"/>
              </a:rPr>
              <a:t>Activity: </a:t>
            </a:r>
            <a:r>
              <a:rPr lang="en-US"/>
              <a:t>Add a trigger to connect with your helpdesk ticketing tool “return answers on current tickets for this user”. Make responses more personalized under Topics in Adaptive Card. 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4A009307-F489-4D3B-DFDE-F3016CF1C6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sz="900" kern="0">
                <a:solidFill>
                  <a:srgbClr val="1A1A1A"/>
                </a:solidFill>
                <a:latin typeface="Segoe UI"/>
              </a:rPr>
              <a:t>Activity: </a:t>
            </a:r>
            <a:r>
              <a:rPr lang="en-US"/>
              <a:t>Add “transfer conversation” to an agent in Topics.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A111F9EA-EAEA-1211-B8D6-462C33F955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en-US"/>
              <a:t>Use Copilot in Word to help draft a report on employee help topics to determine potential improvements.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8FF0578C-9606-4A5E-E20F-DEB7E6F7D7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/>
              <a:t>Leveraging the feedback collected, use Copilot in Word to update employee resources and knowledge bases.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B4BE515B-C4F1-B027-DC42-2406647CFE8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/>
              <a:t>Allow to transfer a conversion to an agent if Copilot cannot solve. 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E9B1AD38-F92B-9ACB-7307-63B184829C5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/>
              <a:t>Build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5339FDB-BB55-54FB-E31D-D86D65342C5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3E9221D-2BC1-56D3-7B26-BD4F34994DE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495C15-F7B8-22DB-669F-DD4DCAD1F41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DB5643-4EDF-5AA4-0CFC-F468613B6ADD}"/>
              </a:ext>
            </a:extLst>
          </p:cNvPr>
          <p:cNvGrpSpPr/>
          <p:nvPr/>
        </p:nvGrpSpPr>
        <p:grpSpPr>
          <a:xfrm>
            <a:off x="7523373" y="1127774"/>
            <a:ext cx="1005840" cy="216000"/>
            <a:chOff x="1194743" y="1140160"/>
            <a:chExt cx="1005840" cy="216000"/>
          </a:xfrm>
        </p:grpSpPr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4C1BE2AB-2F1E-286E-07D7-7D8E23ADE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0058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4BF516A6-94E8-D81E-8335-52C5D6BA7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3589D2-4FAC-5E72-970D-75473C3B4B6F}"/>
              </a:ext>
            </a:extLst>
          </p:cNvPr>
          <p:cNvGrpSpPr/>
          <p:nvPr/>
        </p:nvGrpSpPr>
        <p:grpSpPr>
          <a:xfrm>
            <a:off x="8592472" y="1127774"/>
            <a:ext cx="1463040" cy="216000"/>
            <a:chOff x="1194743" y="1140160"/>
            <a:chExt cx="1463040" cy="216000"/>
          </a:xfrm>
        </p:grpSpPr>
        <p:sp>
          <p:nvSpPr>
            <p:cNvPr id="38" name="Rectangle: Rounded Corners 6">
              <a:extLst>
                <a:ext uri="{FF2B5EF4-FFF2-40B4-BE49-F238E27FC236}">
                  <a16:creationId xmlns:a16="http://schemas.microsoft.com/office/drawing/2014/main" id="{47694ED9-322C-F8E3-6D0D-F170B6469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630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CB49ED0C-8E03-502F-F821-E3B0A5334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2FA326-08DB-19C7-5FA7-6A4193E3F8EC}"/>
              </a:ext>
            </a:extLst>
          </p:cNvPr>
          <p:cNvGrpSpPr/>
          <p:nvPr/>
        </p:nvGrpSpPr>
        <p:grpSpPr>
          <a:xfrm>
            <a:off x="4220837" y="5180476"/>
            <a:ext cx="1980138" cy="360000"/>
            <a:chOff x="588263" y="2657420"/>
            <a:chExt cx="1980138" cy="36000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B137F48-5219-E311-8127-ED58429E2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1E6F3BD-8466-45FB-9DF0-D7F046E91FD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521187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</a:p>
          </p:txBody>
        </p:sp>
      </p:grpSp>
      <p:pic>
        <p:nvPicPr>
          <p:cNvPr id="69" name="Picture 68" descr="A group of women standing together&#10;&#10;Description automatically generated">
            <a:extLst>
              <a:ext uri="{FF2B5EF4-FFF2-40B4-BE49-F238E27FC236}">
                <a16:creationId xmlns:a16="http://schemas.microsoft.com/office/drawing/2014/main" id="{C4E98BA0-6920-41A9-8CC1-821600858B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9481" y="3937299"/>
            <a:ext cx="1872519" cy="292070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AA0F034-3179-65D8-94F5-46C1B8E59029}"/>
              </a:ext>
            </a:extLst>
          </p:cNvPr>
          <p:cNvGrpSpPr/>
          <p:nvPr/>
        </p:nvGrpSpPr>
        <p:grpSpPr>
          <a:xfrm>
            <a:off x="804187" y="5196905"/>
            <a:ext cx="1980138" cy="360000"/>
            <a:chOff x="588263" y="2657420"/>
            <a:chExt cx="1980138" cy="36000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49342C1-BC4E-910C-BAAD-B1B6588E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72030E3-D99D-BB29-EC0F-3B1144E5CBD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521187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9DF8E0-EFF8-3182-0531-C69DF78D8306}"/>
              </a:ext>
            </a:extLst>
          </p:cNvPr>
          <p:cNvGrpSpPr/>
          <p:nvPr/>
        </p:nvGrpSpPr>
        <p:grpSpPr>
          <a:xfrm>
            <a:off x="2798114" y="1122482"/>
            <a:ext cx="1332000" cy="216000"/>
            <a:chOff x="1198144" y="862657"/>
            <a:chExt cx="1332000" cy="216000"/>
          </a:xfrm>
        </p:grpSpPr>
        <p:sp>
          <p:nvSpPr>
            <p:cNvPr id="13" name="Rectangle: Rounded Corners 6">
              <a:extLst>
                <a:ext uri="{FF2B5EF4-FFF2-40B4-BE49-F238E27FC236}">
                  <a16:creationId xmlns:a16="http://schemas.microsoft.com/office/drawing/2014/main" id="{93970DD7-051D-A54E-152A-D458D8645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Reduce costs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90112719-3C9E-4E5B-CDB1-624C13FB7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855F22-1A9B-DE09-AC1E-471740051534}"/>
              </a:ext>
            </a:extLst>
          </p:cNvPr>
          <p:cNvGrpSpPr/>
          <p:nvPr/>
        </p:nvGrpSpPr>
        <p:grpSpPr>
          <a:xfrm>
            <a:off x="1697851" y="1123965"/>
            <a:ext cx="987666" cy="216000"/>
            <a:chOff x="2707850" y="862657"/>
            <a:chExt cx="987666" cy="216000"/>
          </a:xfrm>
        </p:grpSpPr>
        <p:sp>
          <p:nvSpPr>
            <p:cNvPr id="22" name="Rectangle: Rounded Corners 6">
              <a:extLst>
                <a:ext uri="{FF2B5EF4-FFF2-40B4-BE49-F238E27FC236}">
                  <a16:creationId xmlns:a16="http://schemas.microsoft.com/office/drawing/2014/main" id="{B1F72ACD-D9DC-8B9F-436E-A1BD788141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987666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NPS</a:t>
              </a: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319DEC60-62C0-DEEB-5D8F-2EF21CC57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A23528-83C8-81C7-ECBA-1C9526BB47BE}"/>
              </a:ext>
            </a:extLst>
          </p:cNvPr>
          <p:cNvGrpSpPr/>
          <p:nvPr/>
        </p:nvGrpSpPr>
        <p:grpSpPr>
          <a:xfrm>
            <a:off x="729682" y="2743706"/>
            <a:ext cx="2357183" cy="365760"/>
            <a:chOff x="3288531" y="5923194"/>
            <a:chExt cx="2357183" cy="365760"/>
          </a:xfrm>
        </p:grpSpPr>
        <p:pic>
          <p:nvPicPr>
            <p:cNvPr id="11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0B871E6C-F3A6-E2A4-17A9-73C0E2E78B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66" r="24767"/>
            <a:stretch/>
          </p:blipFill>
          <p:spPr bwMode="auto">
            <a:xfrm>
              <a:off x="3288531" y="5923194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C72F088-559E-F196-9EA4-B413BBFBCD4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6026963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Studio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EC9FC9-A4D7-F629-EBC3-F36C20FF42C7}"/>
              </a:ext>
            </a:extLst>
          </p:cNvPr>
          <p:cNvGrpSpPr/>
          <p:nvPr/>
        </p:nvGrpSpPr>
        <p:grpSpPr>
          <a:xfrm>
            <a:off x="7575943" y="5174716"/>
            <a:ext cx="2357183" cy="365760"/>
            <a:chOff x="3288531" y="5923194"/>
            <a:chExt cx="2357183" cy="365760"/>
          </a:xfrm>
        </p:grpSpPr>
        <p:pic>
          <p:nvPicPr>
            <p:cNvPr id="26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F988E5E5-904F-0B04-5BB6-88356C8DCD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66" r="24767"/>
            <a:stretch/>
          </p:blipFill>
          <p:spPr bwMode="auto">
            <a:xfrm>
              <a:off x="3288531" y="5923194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E6F6BA-B19F-DF29-0DF0-EC72868FA66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6026963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Studio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B7071CC-BD7C-1275-68EE-DC40A37A2CBF}"/>
              </a:ext>
            </a:extLst>
          </p:cNvPr>
          <p:cNvGrpSpPr/>
          <p:nvPr/>
        </p:nvGrpSpPr>
        <p:grpSpPr>
          <a:xfrm>
            <a:off x="7642157" y="2654572"/>
            <a:ext cx="2357183" cy="365760"/>
            <a:chOff x="3288531" y="5923194"/>
            <a:chExt cx="2357183" cy="365760"/>
          </a:xfrm>
        </p:grpSpPr>
        <p:pic>
          <p:nvPicPr>
            <p:cNvPr id="41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CED6126F-5D43-0D97-7D18-801635BC87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66" r="24767"/>
            <a:stretch/>
          </p:blipFill>
          <p:spPr bwMode="auto">
            <a:xfrm>
              <a:off x="3288531" y="5923194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EB74D63-A75C-CA2A-7379-43928C45EE5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6026963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Studio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A4CE738-4E96-E80D-B135-2D47A1242116}"/>
              </a:ext>
            </a:extLst>
          </p:cNvPr>
          <p:cNvGrpSpPr/>
          <p:nvPr/>
        </p:nvGrpSpPr>
        <p:grpSpPr>
          <a:xfrm>
            <a:off x="4273248" y="2654572"/>
            <a:ext cx="2357183" cy="365760"/>
            <a:chOff x="3288531" y="5923194"/>
            <a:chExt cx="2357183" cy="365760"/>
          </a:xfrm>
        </p:grpSpPr>
        <p:pic>
          <p:nvPicPr>
            <p:cNvPr id="65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700EAF1A-9AAD-F432-BA06-F3FC92FA28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66" r="24767"/>
            <a:stretch/>
          </p:blipFill>
          <p:spPr bwMode="auto">
            <a:xfrm>
              <a:off x="3288531" y="5923194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9121ADF-9F48-AF59-6244-F1298DB3324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6026963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Studio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7" name="Text Placeholder 44">
            <a:extLst>
              <a:ext uri="{FF2B5EF4-FFF2-40B4-BE49-F238E27FC236}">
                <a16:creationId xmlns:a16="http://schemas.microsoft.com/office/drawing/2014/main" id="{E6B2BBD1-5C0C-ABFC-7701-70EE390103DB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9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9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270603867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Information Technology | IT helpdesk chatbot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 (SYNAXIS CORPORATION)</cp:lastModifiedBy>
  <cp:revision>10</cp:revision>
  <dcterms:created xsi:type="dcterms:W3CDTF">2024-07-13T20:52:56Z</dcterms:created>
  <dcterms:modified xsi:type="dcterms:W3CDTF">2024-07-13T21:46:52Z</dcterms:modified>
</cp:coreProperties>
</file>