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1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microsoft.com/en-us/topic/overview-of-microsoft-365-chat-preview-5b00a52d-7296-48ee-b938-b95b7209f737" TargetMode="External"/><Relationship Id="rId3" Type="http://schemas.openxmlformats.org/officeDocument/2006/relationships/image" Target="../media/image8.sv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10" Type="http://schemas.openxmlformats.org/officeDocument/2006/relationships/hyperlink" Target="https://www.youtube.com/embed/29mvrilVQ4U?si=jh3cBK6OzY5Z397P" TargetMode="External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56695F04-38E7-4F17-0051-3C10C3FC6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  <a:cs typeface="Segoe UI"/>
              </a:rPr>
              <a:t>Information Technology | </a:t>
            </a:r>
            <a:r>
              <a:rPr lang="en-US" sz="1800" noProof="0" dirty="0">
                <a:cs typeface="Segoe UI Semibold"/>
              </a:rPr>
              <a:t>IT helpdesk agent</a:t>
            </a:r>
            <a:endParaRPr lang="en-US" sz="1400" i="1" noProof="0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25C6A80E-03C3-0B6C-5612-BC25FA09D9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 dirty="0"/>
              <a:t>1. Create an agent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03451CE-C1AC-1DBF-79CA-4E645A5B0D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 dirty="0"/>
              <a:t>6. Update employees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267AC7D5-9ECA-0608-7B54-2E2EF2C73C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Add internal policies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886A6A0-75A7-5E5E-079B-251E7BAFE2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5. Update support documentation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C6DE1B6C-78F9-8DF8-FCDC-EF3B090A8B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Ticket status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720259ED-0B37-4F8F-352D-8E9D99570C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Connect to a human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69CFE6A-9716-3917-04C1-B68EF4CCE1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 dirty="0"/>
              <a:t>Microsoft 365 Copilot Chat and Copilot Studio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3FC40283-FC5F-4B42-C8CD-654B3EAE6A9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1939482"/>
            <a:ext cx="2808000" cy="826156"/>
          </a:xfrm>
        </p:spPr>
        <p:txBody>
          <a:bodyPr>
            <a:normAutofit/>
          </a:bodyPr>
          <a:lstStyle/>
          <a:p>
            <a:r>
              <a:rPr lang="en-US" noProof="0"/>
              <a:t>Create a custom agent by describing what you want it to do, including instructions, including triggers, knowledge to pull answers from including links and support documentation, and actions such as creating a helpdesk ticket. </a:t>
            </a:r>
            <a:endParaRPr lang="en-US" strike="sngStrike" noProof="0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336E1447-7DAD-0D50-E88D-1B6CE391B95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noProof="0"/>
              <a:t>Add internal help policies for your agent to use when answering questions.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72B64BAF-D87F-61F3-EE9C-6C8F503084B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noProof="0"/>
              <a:t>Allow users to check the status on helpdesk tickets they have raised.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870B1D0D-83FE-C8C2-520B-962C31A899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Activity: </a:t>
            </a:r>
            <a:r>
              <a:rPr lang="en-US" noProof="0"/>
              <a:t>Create an agent in Copilot Studios by describing what you want it to do, and adding resources and actions for it to take, and triggers for different flows.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612ECA3-1076-2610-DA97-49DBE95C02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Benefit: </a:t>
            </a:r>
            <a:r>
              <a:rPr lang="en-US" b="1" noProof="0" dirty="0"/>
              <a:t>Quickly draft communications</a:t>
            </a:r>
            <a:r>
              <a:rPr lang="en-US" noProof="0" dirty="0"/>
              <a:t> to keep employees up to date and avoid future questions.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9ABEFB2B-9F58-F520-9B13-94B207F244E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/>
          </a:bodyPr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Activity: </a:t>
            </a:r>
            <a:r>
              <a:rPr lang="en-US" noProof="0"/>
              <a:t>Add a link to an internal troubleshooting document Trigger and add a description “return answers about troubleshooting connection issues.”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C23A0201-C904-5ED8-DCCD-DAC73699D78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/>
          </a:bodyPr>
          <a:lstStyle/>
          <a:p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lang="en-US" b="1" noProof="0" dirty="0"/>
              <a:t>Revise this text </a:t>
            </a:r>
            <a:r>
              <a:rPr lang="en-US" noProof="0" dirty="0"/>
              <a:t>with simpler language for a non-technical audience.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11126FF-054E-32B2-5843-B18735CEC03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>
            <a:normAutofit lnSpcReduction="10000"/>
          </a:bodyPr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Activity: </a:t>
            </a:r>
            <a:r>
              <a:rPr lang="en-US" noProof="0"/>
              <a:t>Add a trigger to connect with your helpdesk ticketing tool “return answers on current tickets for this user”. Make responses more personalized under Topics in Adaptive Card. 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4A009307-F489-4D3B-DFDE-F3016CF1C6A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Activity: </a:t>
            </a:r>
            <a:r>
              <a:rPr lang="en-US" noProof="0"/>
              <a:t>Add “transfer conversation” to a human agent in Topics.</a:t>
            </a: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A111F9EA-EAEA-1211-B8D6-462C33F9555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Use Copilot to draft an announcement of clarifications to policies based on common queries.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8FF0578C-9606-4A5E-E20F-DEB7E6F7D72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Ask Copilot to help revise current policies with language that is easier to understand.</a:t>
            </a: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B4BE515B-C4F1-B027-DC42-2406647CFE8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noProof="0"/>
              <a:t>Allow to transfer a conversion to a human agent if Copilot cannot solve.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E9B1AD38-F92B-9ACB-7307-63B184829C5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5339FDB-BB55-54FB-E31D-D86D65342C5B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3E9221D-2BC1-56D3-7B26-BD4F34994DE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7495C15-F7B8-22DB-669F-DD4DCAD1F41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2DB5643-4EDF-5AA4-0CFC-F468613B6ADD}"/>
              </a:ext>
            </a:extLst>
          </p:cNvPr>
          <p:cNvGrpSpPr/>
          <p:nvPr/>
        </p:nvGrpSpPr>
        <p:grpSpPr>
          <a:xfrm>
            <a:off x="7523373" y="1127774"/>
            <a:ext cx="1005840" cy="216000"/>
            <a:chOff x="1194743" y="1140160"/>
            <a:chExt cx="1005840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4C1BE2AB-2F1E-286E-07D7-7D8E23ADE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0058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BF516A6-94E8-D81E-8335-52C5D6BA7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F3589D2-4FAC-5E72-970D-75473C3B4B6F}"/>
              </a:ext>
            </a:extLst>
          </p:cNvPr>
          <p:cNvGrpSpPr/>
          <p:nvPr/>
        </p:nvGrpSpPr>
        <p:grpSpPr>
          <a:xfrm>
            <a:off x="8592472" y="1127774"/>
            <a:ext cx="1463040" cy="216000"/>
            <a:chOff x="1194743" y="1140160"/>
            <a:chExt cx="1463040" cy="216000"/>
          </a:xfrm>
        </p:grpSpPr>
        <p:sp>
          <p:nvSpPr>
            <p:cNvPr id="38" name="Rectangle: Rounded Corners 6">
              <a:extLst>
                <a:ext uri="{FF2B5EF4-FFF2-40B4-BE49-F238E27FC236}">
                  <a16:creationId xmlns:a16="http://schemas.microsoft.com/office/drawing/2014/main" id="{47694ED9-322C-F8E3-6D0D-F170B6469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630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Employee experience</a:t>
              </a:r>
            </a:p>
          </p:txBody>
        </p:sp>
        <p:pic>
          <p:nvPicPr>
            <p:cNvPr id="39" name="Graphic 38">
              <a:extLst>
                <a:ext uri="{FF2B5EF4-FFF2-40B4-BE49-F238E27FC236}">
                  <a16:creationId xmlns:a16="http://schemas.microsoft.com/office/drawing/2014/main" id="{CB49ED0C-8E03-502F-F821-E3B0A53344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pic>
        <p:nvPicPr>
          <p:cNvPr id="69" name="Picture 68" descr="A group of women standing together&#10;&#10;Description automatically generated">
            <a:extLst>
              <a:ext uri="{FF2B5EF4-FFF2-40B4-BE49-F238E27FC236}">
                <a16:creationId xmlns:a16="http://schemas.microsoft.com/office/drawing/2014/main" id="{C4E98BA0-6920-41A9-8CC1-821600858B3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19481" y="3937299"/>
            <a:ext cx="1872519" cy="2920702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E4855F22-1A9B-DE09-AC1E-471740051534}"/>
              </a:ext>
            </a:extLst>
          </p:cNvPr>
          <p:cNvGrpSpPr/>
          <p:nvPr/>
        </p:nvGrpSpPr>
        <p:grpSpPr>
          <a:xfrm>
            <a:off x="1697851" y="1123965"/>
            <a:ext cx="987666" cy="216000"/>
            <a:chOff x="2707850" y="862657"/>
            <a:chExt cx="987666" cy="216000"/>
          </a:xfrm>
        </p:grpSpPr>
        <p:sp>
          <p:nvSpPr>
            <p:cNvPr id="22" name="Rectangle: Rounded Corners 6">
              <a:extLst>
                <a:ext uri="{FF2B5EF4-FFF2-40B4-BE49-F238E27FC236}">
                  <a16:creationId xmlns:a16="http://schemas.microsoft.com/office/drawing/2014/main" id="{B1F72ACD-D9DC-8B9F-436E-A1BD788141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987666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NSAT</a:t>
              </a:r>
            </a:p>
          </p:txBody>
        </p:sp>
        <p:pic>
          <p:nvPicPr>
            <p:cNvPr id="40" name="Graphic 39">
              <a:extLst>
                <a:ext uri="{FF2B5EF4-FFF2-40B4-BE49-F238E27FC236}">
                  <a16:creationId xmlns:a16="http://schemas.microsoft.com/office/drawing/2014/main" id="{319DEC60-62C0-DEEB-5D8F-2EF21CC573F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38A23528-83C8-81C7-ECBA-1C9526BB47BE}"/>
              </a:ext>
            </a:extLst>
          </p:cNvPr>
          <p:cNvGrpSpPr/>
          <p:nvPr/>
        </p:nvGrpSpPr>
        <p:grpSpPr>
          <a:xfrm>
            <a:off x="729682" y="2743706"/>
            <a:ext cx="2357183" cy="365760"/>
            <a:chOff x="3288531" y="5923194"/>
            <a:chExt cx="2357183" cy="365760"/>
          </a:xfrm>
        </p:grpSpPr>
        <p:pic>
          <p:nvPicPr>
            <p:cNvPr id="11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0B871E6C-F3A6-E2A4-17A9-73C0E2E78B1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3288531" y="592319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C72F088-559E-F196-9EA4-B413BBFBCD4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6026963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2EC9FC9-A4D7-F629-EBC3-F36C20FF42C7}"/>
              </a:ext>
            </a:extLst>
          </p:cNvPr>
          <p:cNvGrpSpPr/>
          <p:nvPr/>
        </p:nvGrpSpPr>
        <p:grpSpPr>
          <a:xfrm>
            <a:off x="7575943" y="5174716"/>
            <a:ext cx="2357183" cy="365760"/>
            <a:chOff x="3288531" y="5923194"/>
            <a:chExt cx="2357183" cy="365760"/>
          </a:xfrm>
        </p:grpSpPr>
        <p:pic>
          <p:nvPicPr>
            <p:cNvPr id="26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F988E5E5-904F-0B04-5BB6-88356C8DCD9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3288531" y="592319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4E6F6BA-B19F-DF29-0DF0-EC72868FA66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6026963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B7071CC-BD7C-1275-68EE-DC40A37A2CBF}"/>
              </a:ext>
            </a:extLst>
          </p:cNvPr>
          <p:cNvGrpSpPr/>
          <p:nvPr/>
        </p:nvGrpSpPr>
        <p:grpSpPr>
          <a:xfrm>
            <a:off x="7642157" y="2654572"/>
            <a:ext cx="2357183" cy="365760"/>
            <a:chOff x="3288531" y="5923194"/>
            <a:chExt cx="2357183" cy="365760"/>
          </a:xfrm>
        </p:grpSpPr>
        <p:pic>
          <p:nvPicPr>
            <p:cNvPr id="41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CED6126F-5D43-0D97-7D18-801635BC870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3288531" y="592319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EB74D63-A75C-CA2A-7379-43928C45EE5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6026963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DA4CE738-4E96-E80D-B135-2D47A1242116}"/>
              </a:ext>
            </a:extLst>
          </p:cNvPr>
          <p:cNvGrpSpPr/>
          <p:nvPr/>
        </p:nvGrpSpPr>
        <p:grpSpPr>
          <a:xfrm>
            <a:off x="4273248" y="2654572"/>
            <a:ext cx="2357183" cy="365760"/>
            <a:chOff x="3288531" y="5923194"/>
            <a:chExt cx="2357183" cy="365760"/>
          </a:xfrm>
        </p:grpSpPr>
        <p:pic>
          <p:nvPicPr>
            <p:cNvPr id="65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700EAF1A-9AAD-F432-BA06-F3FC92FA28D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3288531" y="592319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79121ADF-9F48-AF59-6244-F1298DB3324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6026963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E884BA44-5A5D-0359-6CC2-24FE8203970B}"/>
              </a:ext>
            </a:extLst>
          </p:cNvPr>
          <p:cNvGrpSpPr/>
          <p:nvPr/>
        </p:nvGrpSpPr>
        <p:grpSpPr>
          <a:xfrm>
            <a:off x="2763959" y="1123965"/>
            <a:ext cx="1530994" cy="211019"/>
            <a:chOff x="1198144" y="862656"/>
            <a:chExt cx="1530994" cy="211019"/>
          </a:xfrm>
        </p:grpSpPr>
        <p:sp>
          <p:nvSpPr>
            <p:cNvPr id="3" name="Rectangle: Rounded Corners 6">
              <a:extLst>
                <a:ext uri="{FF2B5EF4-FFF2-40B4-BE49-F238E27FC236}">
                  <a16:creationId xmlns:a16="http://schemas.microsoft.com/office/drawing/2014/main" id="{F0852550-38D1-AC18-32FA-2B90EAC9A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6"/>
              <a:ext cx="1530994" cy="211019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IT management costs</a:t>
              </a:r>
            </a:p>
          </p:txBody>
        </p:sp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F968AAA0-09A1-9DEC-5387-D91DE865666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FE85CC8-E0B6-8ECE-8539-FD378BAD5097}"/>
              </a:ext>
            </a:extLst>
          </p:cNvPr>
          <p:cNvGrpSpPr/>
          <p:nvPr/>
        </p:nvGrpSpPr>
        <p:grpSpPr>
          <a:xfrm>
            <a:off x="4505409" y="5225213"/>
            <a:ext cx="1469368" cy="360000"/>
            <a:chOff x="588263" y="1217924"/>
            <a:chExt cx="1469368" cy="360000"/>
          </a:xfrm>
        </p:grpSpPr>
        <p:pic>
          <p:nvPicPr>
            <p:cNvPr id="7" name="Picture 6" descr="Zip Co logo SVG free download, id: 101874 - Brandlogos.net">
              <a:hlinkClick r:id="rId8"/>
              <a:extLst>
                <a:ext uri="{FF2B5EF4-FFF2-40B4-BE49-F238E27FC236}">
                  <a16:creationId xmlns:a16="http://schemas.microsoft.com/office/drawing/2014/main" id="{8337AD3A-9710-462A-9745-4C78BD389CD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8BAF6B7-E0C3-8277-886A-A60F9319A20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01041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825D29D-0708-6E47-1E4D-85317F915C52}"/>
              </a:ext>
            </a:extLst>
          </p:cNvPr>
          <p:cNvGrpSpPr/>
          <p:nvPr/>
        </p:nvGrpSpPr>
        <p:grpSpPr>
          <a:xfrm>
            <a:off x="823436" y="5278485"/>
            <a:ext cx="1469368" cy="360000"/>
            <a:chOff x="588263" y="1217924"/>
            <a:chExt cx="1469368" cy="360000"/>
          </a:xfrm>
        </p:grpSpPr>
        <p:pic>
          <p:nvPicPr>
            <p:cNvPr id="14" name="Picture 13" descr="Zip Co logo SVG free download, id: 101874 - Brandlogos.net">
              <a:hlinkClick r:id="rId8"/>
              <a:extLst>
                <a:ext uri="{FF2B5EF4-FFF2-40B4-BE49-F238E27FC236}">
                  <a16:creationId xmlns:a16="http://schemas.microsoft.com/office/drawing/2014/main" id="{E8B37E5E-40A2-7945-7708-DC87FD524A8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7520617-CE55-AE22-C40A-5011F4F777C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01041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>
                <a:solidFill>
                  <a:prstClr val="black"/>
                </a:solidFill>
                <a:latin typeface="Segoe UI Semibold"/>
              </a:endParaRPr>
            </a:p>
          </p:txBody>
        </p:sp>
      </p:grpSp>
      <p:sp>
        <p:nvSpPr>
          <p:cNvPr id="8" name="Graphic 2">
            <a:hlinkClick r:id="rId10"/>
            <a:extLst>
              <a:ext uri="{FF2B5EF4-FFF2-40B4-BE49-F238E27FC236}">
                <a16:creationId xmlns:a16="http://schemas.microsoft.com/office/drawing/2014/main" id="{B2C8A49C-2A7F-0CF5-DE64-3DADDAB9EEBD}"/>
              </a:ext>
            </a:extLst>
          </p:cNvPr>
          <p:cNvSpPr/>
          <p:nvPr/>
        </p:nvSpPr>
        <p:spPr>
          <a:xfrm>
            <a:off x="5567216" y="430742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496084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308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Information Technology | IT helpdesk agent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2025-02-11T22:08:57Z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