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1474834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4.svg"/><Relationship Id="rId2" Type="http://schemas.openxmlformats.org/officeDocument/2006/relationships/hyperlink" Target="https://support.microsoft.com/en-us/topic/overview-of-microsoft-365-chat-preview-5b00a52d-7296-48ee-b938-b95b7209f737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11" Type="http://schemas.openxmlformats.org/officeDocument/2006/relationships/image" Target="../media/image13.png"/><Relationship Id="rId5" Type="http://schemas.openxmlformats.org/officeDocument/2006/relationships/image" Target="../media/image9.png"/><Relationship Id="rId10" Type="http://schemas.openxmlformats.org/officeDocument/2006/relationships/hyperlink" Target="https://copilot.cloud.microsoft/prompts/3dc0470d-5e34-4b9e-9a59-b11f2fedeb9d" TargetMode="External"/><Relationship Id="rId4" Type="http://schemas.openxmlformats.org/officeDocument/2006/relationships/image" Target="../media/image8.png"/><Relationship Id="rId9" Type="http://schemas.openxmlformats.org/officeDocument/2006/relationships/hyperlink" Target="https://copilot.cloud.microsoft/prompts/what-s-new-e92af03f-d0d9-4847-84d5-920026beba6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387350"/>
            <a:ext cx="7625489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  <a:cs typeface="Segoe UI"/>
              </a:rPr>
              <a:t>Information Technology | </a:t>
            </a:r>
            <a:r>
              <a:rPr lang="en-US" sz="1800" noProof="0">
                <a:cs typeface="Segoe UI"/>
              </a:rPr>
              <a:t>Guidance on network upgrade </a:t>
            </a:r>
            <a:r>
              <a:rPr lang="en-US" noProof="0">
                <a:cs typeface="Segoe UI"/>
              </a:rPr>
              <a:t>script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413415" y="521100"/>
            <a:ext cx="2705513" cy="169277"/>
          </a:xfrm>
        </p:spPr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199" name="Text Placeholder 198">
            <a:extLst>
              <a:ext uri="{FF2B5EF4-FFF2-40B4-BE49-F238E27FC236}">
                <a16:creationId xmlns:a16="http://schemas.microsoft.com/office/drawing/2014/main" id="{446022C5-1ED2-8026-8A6F-C5CA889A878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sz="1100" noProof="0"/>
              <a:t>Buy</a:t>
            </a:r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288" name="Group 287">
            <a:extLst>
              <a:ext uri="{FF2B5EF4-FFF2-40B4-BE49-F238E27FC236}">
                <a16:creationId xmlns:a16="http://schemas.microsoft.com/office/drawing/2014/main" id="{854BE826-3B6C-52D1-1DE9-EC8CCAA147B7}"/>
              </a:ext>
            </a:extLst>
          </p:cNvPr>
          <p:cNvGrpSpPr/>
          <p:nvPr/>
        </p:nvGrpSpPr>
        <p:grpSpPr>
          <a:xfrm>
            <a:off x="804187" y="2761669"/>
            <a:ext cx="2351135" cy="360000"/>
            <a:chOff x="4276273" y="2761669"/>
            <a:chExt cx="2351135" cy="360000"/>
          </a:xfrm>
        </p:grpSpPr>
        <p:pic>
          <p:nvPicPr>
            <p:cNvPr id="289" name="Picture 288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1D402869-1292-401E-E8F2-F9CD29386D9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0" name="TextBox 289">
              <a:extLst>
                <a:ext uri="{FF2B5EF4-FFF2-40B4-BE49-F238E27FC236}">
                  <a16:creationId xmlns:a16="http://schemas.microsoft.com/office/drawing/2014/main" id="{092AB17B-3AE4-C87A-8BF1-206B18E726A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2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303" name="Text Placeholder 60">
            <a:extLst>
              <a:ext uri="{FF2B5EF4-FFF2-40B4-BE49-F238E27FC236}">
                <a16:creationId xmlns:a16="http://schemas.microsoft.com/office/drawing/2014/main" id="{F53B8C73-53E5-5F43-ABF6-6C779BBEE432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304" name="Text Placeholder 61">
            <a:extLst>
              <a:ext uri="{FF2B5EF4-FFF2-40B4-BE49-F238E27FC236}">
                <a16:creationId xmlns:a16="http://schemas.microsoft.com/office/drawing/2014/main" id="{E0A0C535-D61E-AAAD-3002-2B6831B163C8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305" name="Text Placeholder 62">
            <a:extLst>
              <a:ext uri="{FF2B5EF4-FFF2-40B4-BE49-F238E27FC236}">
                <a16:creationId xmlns:a16="http://schemas.microsoft.com/office/drawing/2014/main" id="{C02E3746-9136-85D7-D807-CA6EB9D6954B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</p:spPr>
        <p:txBody>
          <a:bodyPr/>
          <a:lstStyle/>
          <a:p>
            <a:endParaRPr lang="en-US" noProof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F14DB77-756F-24B1-3BB0-6C34D8C60B3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00028" y="4918520"/>
            <a:ext cx="2391972" cy="1939479"/>
          </a:xfrm>
          <a:prstGeom prst="rect">
            <a:avLst/>
          </a:prstGeom>
        </p:spPr>
      </p:pic>
      <p:sp>
        <p:nvSpPr>
          <p:cNvPr id="3" name="Rectangle: Rounded Corners 11">
            <a:extLst>
              <a:ext uri="{FF2B5EF4-FFF2-40B4-BE49-F238E27FC236}">
                <a16:creationId xmlns:a16="http://schemas.microsoft.com/office/drawing/2014/main" id="{F9B1ED79-18CA-B7C9-6E11-03BE8EDCBBF6}"/>
              </a:ext>
            </a:extLst>
          </p:cNvPr>
          <p:cNvSpPr/>
          <p:nvPr/>
        </p:nvSpPr>
        <p:spPr bwMode="auto">
          <a:xfrm>
            <a:off x="619119" y="1589189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40" normalizeH="0" baseline="0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1. Prepare for the day</a:t>
            </a:r>
          </a:p>
        </p:txBody>
      </p:sp>
      <p:sp>
        <p:nvSpPr>
          <p:cNvPr id="5" name="Rectangle: Rounded Corners 13">
            <a:extLst>
              <a:ext uri="{FF2B5EF4-FFF2-40B4-BE49-F238E27FC236}">
                <a16:creationId xmlns:a16="http://schemas.microsoft.com/office/drawing/2014/main" id="{6996873A-CF23-5426-9CF4-0EDC4238E8E1}"/>
              </a:ext>
            </a:extLst>
          </p:cNvPr>
          <p:cNvSpPr/>
          <p:nvPr/>
        </p:nvSpPr>
        <p:spPr bwMode="auto">
          <a:xfrm>
            <a:off x="4087539" y="1589189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0" normalizeH="0" baseline="0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2. </a:t>
            </a:r>
            <a:r>
              <a:rPr kumimoji="0" lang="en-US" sz="1200" b="1" i="0" u="none" strike="noStrike" kern="1200" cap="none" spc="-40" normalizeH="0" baseline="0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Find the details in your email</a:t>
            </a:r>
            <a:endParaRPr kumimoji="0" lang="en-US" sz="1200" b="1" i="0" u="none" strike="noStrike" kern="1200" cap="none" spc="-20" normalizeH="0" baseline="0" noProof="0">
              <a:ln w="3175">
                <a:noFill/>
              </a:ln>
              <a:gradFill>
                <a:gsLst>
                  <a:gs pos="76437">
                    <a:srgbClr val="FFFFFF"/>
                  </a:gs>
                  <a:gs pos="55747">
                    <a:srgbClr val="FFFFFF"/>
                  </a:gs>
                </a:gsLst>
                <a:path path="circle">
                  <a:fillToRect l="100000" b="100000"/>
                </a:path>
              </a:gradFill>
              <a:effectLst/>
              <a:uLnTx/>
              <a:uFillTx/>
              <a:latin typeface="Segoe UI Semibold"/>
              <a:ea typeface="+mn-ea"/>
              <a:cs typeface="Segoe UI" pitchFamily="34" charset="0"/>
            </a:endParaRPr>
          </a:p>
        </p:txBody>
      </p:sp>
      <p:sp>
        <p:nvSpPr>
          <p:cNvPr id="6" name="Rectangle: Rounded Corners 15">
            <a:extLst>
              <a:ext uri="{FF2B5EF4-FFF2-40B4-BE49-F238E27FC236}">
                <a16:creationId xmlns:a16="http://schemas.microsoft.com/office/drawing/2014/main" id="{EA701A2B-0B02-8DF2-A637-4D11B5BC938E}"/>
              </a:ext>
            </a:extLst>
          </p:cNvPr>
          <p:cNvSpPr/>
          <p:nvPr/>
        </p:nvSpPr>
        <p:spPr bwMode="auto">
          <a:xfrm>
            <a:off x="7540844" y="1589189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40" normalizeH="0" baseline="0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3. </a:t>
            </a:r>
            <a:r>
              <a:rPr kumimoji="0" lang="en-US" sz="1200" b="1" i="0" u="none" strike="noStrike" kern="1200" cap="none" spc="-20" normalizeH="0" baseline="0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Pinpoint detail from meeting</a:t>
            </a:r>
            <a:endParaRPr kumimoji="0" lang="en-US" sz="1200" b="1" i="0" u="none" strike="noStrike" kern="1200" cap="none" spc="-40" normalizeH="0" baseline="0" noProof="0">
              <a:ln w="3175">
                <a:noFill/>
              </a:ln>
              <a:gradFill>
                <a:gsLst>
                  <a:gs pos="76437">
                    <a:srgbClr val="FFFFFF"/>
                  </a:gs>
                  <a:gs pos="55747">
                    <a:srgbClr val="FFFFFF"/>
                  </a:gs>
                </a:gsLst>
                <a:path path="circle">
                  <a:fillToRect l="100000" b="100000"/>
                </a:path>
              </a:gradFill>
              <a:effectLst/>
              <a:uLnTx/>
              <a:uFillTx/>
              <a:latin typeface="Segoe UI Semibold"/>
              <a:ea typeface="+mn-ea"/>
              <a:cs typeface="Segoe UI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9692F7-7048-88AC-1380-FDE86DED5C5D}"/>
              </a:ext>
            </a:extLst>
          </p:cNvPr>
          <p:cNvSpPr txBox="1"/>
          <p:nvPr/>
        </p:nvSpPr>
        <p:spPr>
          <a:xfrm>
            <a:off x="755885" y="2126009"/>
            <a:ext cx="2758715" cy="373949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US" noProof="0">
                <a:solidFill>
                  <a:srgbClr val="000000"/>
                </a:solidFill>
                <a:ea typeface="+mn-ea"/>
                <a:cs typeface="Segoe UI"/>
              </a:rPr>
              <a:t>At the start of the day, catch up on urgent emails and messages. You discover code on a switch needs to be upgraded.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054F17-4E21-AE3A-60D6-38F91D712504}"/>
              </a:ext>
            </a:extLst>
          </p:cNvPr>
          <p:cNvSpPr txBox="1"/>
          <p:nvPr/>
        </p:nvSpPr>
        <p:spPr>
          <a:xfrm>
            <a:off x="4113061" y="2131843"/>
            <a:ext cx="2705513" cy="373949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You drill into the request details from your stakeholder on the switch upgrade.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 </a:t>
            </a:r>
          </a:p>
        </p:txBody>
      </p:sp>
      <p:sp>
        <p:nvSpPr>
          <p:cNvPr id="9" name="Rectangle: Rounded Corners 6">
            <a:extLst>
              <a:ext uri="{FF2B5EF4-FFF2-40B4-BE49-F238E27FC236}">
                <a16:creationId xmlns:a16="http://schemas.microsoft.com/office/drawing/2014/main" id="{9129682D-CA50-860F-AB16-82031B60B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4205178" y="5601963"/>
            <a:ext cx="2705513" cy="604704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lang="en-US" sz="900" noProof="0">
                <a:solidFill>
                  <a:prstClr val="black"/>
                </a:solidFill>
                <a:latin typeface="Segoe UI"/>
              </a:rPr>
              <a:t>I 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am a network engineer for an information technology organization.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Please provide Ansible script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for upgrading code on a Cisco switch.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C532BE-FFAB-6B98-397C-BDAE34D838CF}"/>
              </a:ext>
            </a:extLst>
          </p:cNvPr>
          <p:cNvSpPr txBox="1"/>
          <p:nvPr/>
        </p:nvSpPr>
        <p:spPr>
          <a:xfrm>
            <a:off x="7598261" y="2134901"/>
            <a:ext cx="2894677" cy="623248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The email references a meeting with a Field Information Technology Manager in your region, so you need review the discussion to quickly get up to speed.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​</a:t>
            </a:r>
          </a:p>
        </p:txBody>
      </p:sp>
      <p:sp>
        <p:nvSpPr>
          <p:cNvPr id="11" name="Rectangle: Rounded Corners 6">
            <a:extLst>
              <a:ext uri="{FF2B5EF4-FFF2-40B4-BE49-F238E27FC236}">
                <a16:creationId xmlns:a16="http://schemas.microsoft.com/office/drawing/2014/main" id="{AF3BD5C2-4168-FE71-FE6D-F000CFFE1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538505" y="5601963"/>
            <a:ext cx="2261524" cy="766096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lang="en-US" sz="900" b="1" noProof="0">
                <a:solidFill>
                  <a:prstClr val="black"/>
                </a:solidFill>
                <a:latin typeface="Segoe UI"/>
              </a:rPr>
              <a:t>In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Draft with Copilot – 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draft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an email to stakeholders notifying them of the upcoming upgrade. [Insert your draft communication email]. Tone = Neutral and Length = Short.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1" name="Rectangle: Rounded Corners 6">
            <a:extLst>
              <a:ext uri="{FF2B5EF4-FFF2-40B4-BE49-F238E27FC236}">
                <a16:creationId xmlns:a16="http://schemas.microsoft.com/office/drawing/2014/main" id="{B680CDEE-B280-A2D8-FF91-DE2110289C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62052" y="5595824"/>
            <a:ext cx="2705513" cy="610843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Find all messages with change approvals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to locate the correct Teams group chat to send the approval link.</a:t>
            </a:r>
            <a:endParaRPr kumimoji="0" lang="en-US" sz="90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2" name="Rectangle: Rounded Corners 4">
            <a:extLst>
              <a:ext uri="{FF2B5EF4-FFF2-40B4-BE49-F238E27FC236}">
                <a16:creationId xmlns:a16="http://schemas.microsoft.com/office/drawing/2014/main" id="{AA7988F7-2EA9-A412-A71F-E50CD364FCD1}"/>
              </a:ext>
            </a:extLst>
          </p:cNvPr>
          <p:cNvSpPr/>
          <p:nvPr/>
        </p:nvSpPr>
        <p:spPr bwMode="auto">
          <a:xfrm>
            <a:off x="619119" y="4046230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40" normalizeH="0" baseline="0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6. Approve the upgrade</a:t>
            </a:r>
          </a:p>
        </p:txBody>
      </p:sp>
      <p:sp>
        <p:nvSpPr>
          <p:cNvPr id="24" name="Rectangle: Rounded Corners 7">
            <a:extLst>
              <a:ext uri="{FF2B5EF4-FFF2-40B4-BE49-F238E27FC236}">
                <a16:creationId xmlns:a16="http://schemas.microsoft.com/office/drawing/2014/main" id="{C3795DE9-6881-4EBA-A0D9-41CF798393BA}"/>
              </a:ext>
            </a:extLst>
          </p:cNvPr>
          <p:cNvSpPr/>
          <p:nvPr/>
        </p:nvSpPr>
        <p:spPr bwMode="auto">
          <a:xfrm>
            <a:off x="7540844" y="4048392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0" normalizeH="0" baseline="0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4. Inform stakeholders</a:t>
            </a:r>
          </a:p>
        </p:txBody>
      </p:sp>
      <p:sp>
        <p:nvSpPr>
          <p:cNvPr id="27" name="Rectangle: Rounded Corners 6">
            <a:extLst>
              <a:ext uri="{FF2B5EF4-FFF2-40B4-BE49-F238E27FC236}">
                <a16:creationId xmlns:a16="http://schemas.microsoft.com/office/drawing/2014/main" id="{A3FE3F9A-E97D-070B-F3BC-CF41AAA174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74246" y="3154670"/>
            <a:ext cx="2714693" cy="857278"/>
          </a:xfrm>
          <a:prstGeom prst="roundRect">
            <a:avLst>
              <a:gd name="adj" fmla="val 10001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lang="en-US" sz="900" b="1" kern="0" noProof="0">
                <a:solidFill>
                  <a:srgbClr val="1A1A1A"/>
                </a:solidFill>
                <a:latin typeface="Segoe UI"/>
              </a:rPr>
              <a:t>Summarize my emails and messages</a:t>
            </a: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 from past 24 hours which are important, categorized by </a:t>
            </a: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emails and messages </a:t>
            </a: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and messages </a:t>
            </a: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where I was mentioned this week.</a:t>
            </a:r>
          </a:p>
        </p:txBody>
      </p:sp>
      <p:sp>
        <p:nvSpPr>
          <p:cNvPr id="25" name="Rectangle: Rounded Corners 19">
            <a:extLst>
              <a:ext uri="{FF2B5EF4-FFF2-40B4-BE49-F238E27FC236}">
                <a16:creationId xmlns:a16="http://schemas.microsoft.com/office/drawing/2014/main" id="{92CCAB3D-FA87-AC29-1021-7A4192029850}"/>
              </a:ext>
            </a:extLst>
          </p:cNvPr>
          <p:cNvSpPr/>
          <p:nvPr/>
        </p:nvSpPr>
        <p:spPr bwMode="auto">
          <a:xfrm>
            <a:off x="4087539" y="4046230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0" normalizeH="0" baseline="0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5. Generate script to upgrade switch</a:t>
            </a:r>
          </a:p>
        </p:txBody>
      </p:sp>
      <p:sp>
        <p:nvSpPr>
          <p:cNvPr id="28" name="Rectangle: Rounded Corners 6">
            <a:extLst>
              <a:ext uri="{FF2B5EF4-FFF2-40B4-BE49-F238E27FC236}">
                <a16:creationId xmlns:a16="http://schemas.microsoft.com/office/drawing/2014/main" id="{AF29C537-B680-5074-0147-79A281C9A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4096720" y="3173030"/>
            <a:ext cx="2705513" cy="535872"/>
          </a:xfrm>
          <a:prstGeom prst="roundRect">
            <a:avLst>
              <a:gd name="adj" fmla="val 10001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Select “Summarize”</a:t>
            </a:r>
            <a:r>
              <a:rPr kumimoji="0" lang="en-US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 to distill the long email thread for details on the ask.</a:t>
            </a: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E90750-B740-A6BE-E09D-E639722806A7}"/>
              </a:ext>
            </a:extLst>
          </p:cNvPr>
          <p:cNvSpPr txBox="1"/>
          <p:nvPr/>
        </p:nvSpPr>
        <p:spPr>
          <a:xfrm>
            <a:off x="4228852" y="4480261"/>
            <a:ext cx="2894677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lt"/>
                <a:cs typeface="Segoe UI"/>
              </a:rPr>
              <a:t>You need to now write the Ansible script for upgrading code on the Cisco switch. </a:t>
            </a:r>
          </a:p>
        </p:txBody>
      </p:sp>
      <p:sp>
        <p:nvSpPr>
          <p:cNvPr id="30" name="Rectangle: Rounded Corners 6">
            <a:extLst>
              <a:ext uri="{FF2B5EF4-FFF2-40B4-BE49-F238E27FC236}">
                <a16:creationId xmlns:a16="http://schemas.microsoft.com/office/drawing/2014/main" id="{0472050F-4E7B-EE83-8D84-EBF1FA00A7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571359" y="3167542"/>
            <a:ext cx="2705513" cy="551449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Action: In Meeting Recap, review meeting</a:t>
            </a: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topics t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o quickly locate the relevant details.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9AA4600-D398-C60D-47A0-1E9C48A9FD66}"/>
              </a:ext>
            </a:extLst>
          </p:cNvPr>
          <p:cNvSpPr txBox="1"/>
          <p:nvPr/>
        </p:nvSpPr>
        <p:spPr>
          <a:xfrm>
            <a:off x="7562178" y="4480261"/>
            <a:ext cx="2894677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lt"/>
                <a:cs typeface="Segoe UI"/>
              </a:rPr>
              <a:t>To prepare for the upgrade, notify stakeholders to minimize unexpected disruption while the network is being upgraded.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569BEDE-D3D7-C157-F6DF-C1C3B3AA1204}"/>
              </a:ext>
            </a:extLst>
          </p:cNvPr>
          <p:cNvSpPr txBox="1"/>
          <p:nvPr/>
        </p:nvSpPr>
        <p:spPr>
          <a:xfrm>
            <a:off x="685726" y="4510904"/>
            <a:ext cx="2894677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>
                <a:solidFill>
                  <a:srgbClr val="000000"/>
                </a:solidFill>
                <a:latin typeface="Segoe UI"/>
                <a:ea typeface="+mn-lt"/>
                <a:cs typeface="Segoe UI"/>
              </a:rPr>
              <a:t>Create a change request in the change management system and seek approval so the change can be executed.</a:t>
            </a:r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lt"/>
              <a:cs typeface="Segoe UI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06D7AEB-1126-C9AC-9C54-B78D5A8F37D7}"/>
              </a:ext>
            </a:extLst>
          </p:cNvPr>
          <p:cNvGrpSpPr/>
          <p:nvPr/>
        </p:nvGrpSpPr>
        <p:grpSpPr>
          <a:xfrm>
            <a:off x="7523373" y="1127774"/>
            <a:ext cx="1005840" cy="216000"/>
            <a:chOff x="1194743" y="1140160"/>
            <a:chExt cx="1005840" cy="216000"/>
          </a:xfrm>
        </p:grpSpPr>
        <p:sp>
          <p:nvSpPr>
            <p:cNvPr id="17" name="Rectangle: Rounded Corners 6">
              <a:extLst>
                <a:ext uri="{FF2B5EF4-FFF2-40B4-BE49-F238E27FC236}">
                  <a16:creationId xmlns:a16="http://schemas.microsoft.com/office/drawing/2014/main" id="{3238C3D9-C58D-B96F-1145-4F79E974FE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0058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E2ECB657-894F-7E25-A6D3-9A998E5BC18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7BD2AB9-711B-484B-D055-81C1B6948664}"/>
              </a:ext>
            </a:extLst>
          </p:cNvPr>
          <p:cNvGrpSpPr/>
          <p:nvPr/>
        </p:nvGrpSpPr>
        <p:grpSpPr>
          <a:xfrm>
            <a:off x="8592472" y="1127774"/>
            <a:ext cx="1463040" cy="216000"/>
            <a:chOff x="1194743" y="1140160"/>
            <a:chExt cx="1463040" cy="216000"/>
          </a:xfrm>
        </p:grpSpPr>
        <p:sp>
          <p:nvSpPr>
            <p:cNvPr id="20" name="Rectangle: Rounded Corners 6">
              <a:extLst>
                <a:ext uri="{FF2B5EF4-FFF2-40B4-BE49-F238E27FC236}">
                  <a16:creationId xmlns:a16="http://schemas.microsoft.com/office/drawing/2014/main" id="{0E3CDB39-8FC0-EEEB-F8EA-AE055832B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630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Employee experience</a:t>
              </a:r>
            </a:p>
          </p:txBody>
        </p:sp>
        <p:pic>
          <p:nvPicPr>
            <p:cNvPr id="49" name="Graphic 48">
              <a:extLst>
                <a:ext uri="{FF2B5EF4-FFF2-40B4-BE49-F238E27FC236}">
                  <a16:creationId xmlns:a16="http://schemas.microsoft.com/office/drawing/2014/main" id="{CF914016-22B0-8C0D-3369-DCFAF1DC04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48979D1-9986-7827-9FA4-4248FCC247F5}"/>
              </a:ext>
            </a:extLst>
          </p:cNvPr>
          <p:cNvGrpSpPr/>
          <p:nvPr/>
        </p:nvGrpSpPr>
        <p:grpSpPr>
          <a:xfrm>
            <a:off x="4382366" y="2761669"/>
            <a:ext cx="2351135" cy="360000"/>
            <a:chOff x="588263" y="1697756"/>
            <a:chExt cx="2351135" cy="360000"/>
          </a:xfrm>
        </p:grpSpPr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071293F3-B3A4-558F-6F94-E4F82729F6F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5818DBFE-E5FB-28E6-9559-04CF82CCAC4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4AAF847C-A66D-7C90-B532-2FCEB86FDAB5}"/>
              </a:ext>
            </a:extLst>
          </p:cNvPr>
          <p:cNvGrpSpPr/>
          <p:nvPr/>
        </p:nvGrpSpPr>
        <p:grpSpPr>
          <a:xfrm>
            <a:off x="7570157" y="2798192"/>
            <a:ext cx="2351135" cy="360000"/>
            <a:chOff x="588263" y="3617084"/>
            <a:chExt cx="2351135" cy="360000"/>
          </a:xfrm>
        </p:grpSpPr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2D83373B-2BE2-6EAA-EF70-B133B3813DE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C5C92636-3EC1-69DB-CE8C-D337685E09C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6191360B-F515-FD3F-F765-1C0A7AF3451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214836" y="5250544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</a:t>
            </a:r>
            <a:r>
              <a:rPr lang="en-US" sz="1100" baseline="30000" noProof="0" dirty="0">
                <a:solidFill>
                  <a:prstClr val="black"/>
                </a:solidFill>
                <a:latin typeface="Segoe UI Semibold"/>
              </a:rPr>
              <a:t>2</a:t>
            </a:r>
            <a:endParaRPr kumimoji="0" lang="en-US" sz="11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9A85CD4D-FE93-9DBC-CF81-FE6A844A95B0}"/>
              </a:ext>
            </a:extLst>
          </p:cNvPr>
          <p:cNvGrpSpPr/>
          <p:nvPr/>
        </p:nvGrpSpPr>
        <p:grpSpPr>
          <a:xfrm>
            <a:off x="4264727" y="5157082"/>
            <a:ext cx="2351135" cy="360000"/>
            <a:chOff x="4276273" y="2761669"/>
            <a:chExt cx="2351135" cy="360000"/>
          </a:xfrm>
        </p:grpSpPr>
        <p:pic>
          <p:nvPicPr>
            <p:cNvPr id="60" name="Picture 59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5DDBD3F4-4540-442A-A308-20BFDDAADFA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B308A31-0E62-2581-1AB9-0FFE61A6C0E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1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0097FE94-349C-BE33-40A9-2A32E089E76B}"/>
              </a:ext>
            </a:extLst>
          </p:cNvPr>
          <p:cNvGrpSpPr/>
          <p:nvPr/>
        </p:nvGrpSpPr>
        <p:grpSpPr>
          <a:xfrm>
            <a:off x="7586864" y="5155182"/>
            <a:ext cx="2351135" cy="360000"/>
            <a:chOff x="588263" y="1697756"/>
            <a:chExt cx="2351135" cy="360000"/>
          </a:xfrm>
        </p:grpSpPr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9C7C4B2C-5C32-DADF-75A8-0ADFCD282EA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BB07079C-26FE-61CF-EE86-E658AAF3B0F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26" name="Picture 25" descr="Zip Co logo SVG free download, id: 101874 - Brandlogos.net">
            <a:hlinkClick r:id="rId2"/>
            <a:extLst>
              <a:ext uri="{FF2B5EF4-FFF2-40B4-BE49-F238E27FC236}">
                <a16:creationId xmlns:a16="http://schemas.microsoft.com/office/drawing/2014/main" id="{C2A0FBCD-A438-5BB6-28B0-621DDEE1D5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812236" y="5155182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3E82444A-DCCD-D36F-4D86-434901B6EBBC}"/>
              </a:ext>
            </a:extLst>
          </p:cNvPr>
          <p:cNvSpPr txBox="1"/>
          <p:nvPr/>
        </p:nvSpPr>
        <p:spPr>
          <a:xfrm>
            <a:off x="886974" y="3836969"/>
            <a:ext cx="185627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noProof="0">
                <a:solidFill>
                  <a:srgbClr val="1A1A1A"/>
                </a:solidFill>
                <a:latin typeface="Segoe UI"/>
                <a:cs typeface="Segoe UI" pitchFamily="34" charset="0"/>
                <a:hlinkClick r:id="rId9"/>
              </a:rPr>
              <a:t>Try in Copilot Lab: What’s new</a:t>
            </a:r>
            <a:endParaRPr lang="en-US" sz="900" noProof="0">
              <a:solidFill>
                <a:srgbClr val="1A1A1A"/>
              </a:solidFill>
              <a:latin typeface="Segoe UI"/>
              <a:cs typeface="Segoe UI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EC716C2-9164-7249-D5E4-C324BCF94C95}"/>
              </a:ext>
            </a:extLst>
          </p:cNvPr>
          <p:cNvSpPr txBox="1"/>
          <p:nvPr/>
        </p:nvSpPr>
        <p:spPr>
          <a:xfrm>
            <a:off x="7663515" y="3589842"/>
            <a:ext cx="2603277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  <a:hlinkClick r:id="rId10"/>
              </a:rPr>
              <a:t>Try in Copilot Lab: Summarize meetings and videos</a:t>
            </a:r>
            <a:endParaRPr lang="en-US" sz="1000" u="sng" noProof="0">
              <a:solidFill>
                <a:srgbClr val="0070C0"/>
              </a:solidFill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D6827A51-D6DE-C177-8C22-06A26570652F}"/>
              </a:ext>
            </a:extLst>
          </p:cNvPr>
          <p:cNvGrpSpPr/>
          <p:nvPr/>
        </p:nvGrpSpPr>
        <p:grpSpPr>
          <a:xfrm>
            <a:off x="1678741" y="1123965"/>
            <a:ext cx="1530994" cy="211019"/>
            <a:chOff x="1198144" y="862656"/>
            <a:chExt cx="1530994" cy="211019"/>
          </a:xfrm>
        </p:grpSpPr>
        <p:sp>
          <p:nvSpPr>
            <p:cNvPr id="38" name="Rectangle: Rounded Corners 6">
              <a:extLst>
                <a:ext uri="{FF2B5EF4-FFF2-40B4-BE49-F238E27FC236}">
                  <a16:creationId xmlns:a16="http://schemas.microsoft.com/office/drawing/2014/main" id="{95BB56FE-CA75-260D-DB36-8BD688526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6"/>
              <a:ext cx="1530994" cy="211019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IT management costs</a:t>
              </a:r>
            </a:p>
          </p:txBody>
        </p:sp>
        <p:pic>
          <p:nvPicPr>
            <p:cNvPr id="39" name="Graphic 38">
              <a:extLst>
                <a:ext uri="{FF2B5EF4-FFF2-40B4-BE49-F238E27FC236}">
                  <a16:creationId xmlns:a16="http://schemas.microsoft.com/office/drawing/2014/main" id="{D6B31EBA-E6B5-2257-7B24-C7DAB0F6C2B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7753981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362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Information Technology | Guidance on network upgrade script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2025-02-11T22:08:16Z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