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4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4.sv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hyperlink" Target="https://copilot.cloud.microsoft/prompts/3dc0470d-5e34-4b9e-9a59-b11f2fedeb9d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copilot.cloud.microsoft/prompts/what-s-new-e92af03f-d0d9-4847-84d5-920026beba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7625489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| </a:t>
            </a:r>
            <a:r>
              <a:rPr lang="en-US" sz="1800" noProof="0">
                <a:cs typeface="Segoe UI"/>
              </a:rPr>
              <a:t>Guidance on network upgrade </a:t>
            </a:r>
            <a:r>
              <a:rPr lang="en-US" noProof="0">
                <a:cs typeface="Segoe UI"/>
              </a:rPr>
              <a:t>script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13415" y="521100"/>
            <a:ext cx="2705513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854BE826-3B6C-52D1-1DE9-EC8CCAA147B7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289" name="Picture 288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1D402869-1292-401E-E8F2-F9CD29386D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092AB17B-3AE4-C87A-8BF1-206B18E726A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3" name="Text Placeholder 60">
            <a:extLst>
              <a:ext uri="{FF2B5EF4-FFF2-40B4-BE49-F238E27FC236}">
                <a16:creationId xmlns:a16="http://schemas.microsoft.com/office/drawing/2014/main" id="{F53B8C73-53E5-5F43-ABF6-6C779BBEE43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4" name="Text Placeholder 61">
            <a:extLst>
              <a:ext uri="{FF2B5EF4-FFF2-40B4-BE49-F238E27FC236}">
                <a16:creationId xmlns:a16="http://schemas.microsoft.com/office/drawing/2014/main" id="{E0A0C535-D61E-AAAD-3002-2B6831B163C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5" name="Text Placeholder 62">
            <a:extLst>
              <a:ext uri="{FF2B5EF4-FFF2-40B4-BE49-F238E27FC236}">
                <a16:creationId xmlns:a16="http://schemas.microsoft.com/office/drawing/2014/main" id="{C02E3746-9136-85D7-D807-CA6EB9D6954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14DB77-756F-24B1-3BB0-6C34D8C60B3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0028" y="4918520"/>
            <a:ext cx="2391972" cy="1939479"/>
          </a:xfrm>
          <a:prstGeom prst="rect">
            <a:avLst/>
          </a:prstGeom>
        </p:spPr>
      </p:pic>
      <p:sp>
        <p:nvSpPr>
          <p:cNvPr id="3" name="Rectangle: Rounded Corners 11">
            <a:extLst>
              <a:ext uri="{FF2B5EF4-FFF2-40B4-BE49-F238E27FC236}">
                <a16:creationId xmlns:a16="http://schemas.microsoft.com/office/drawing/2014/main" id="{F9B1ED79-18CA-B7C9-6E11-03BE8EDCBBF6}"/>
              </a:ext>
            </a:extLst>
          </p:cNvPr>
          <p:cNvSpPr/>
          <p:nvPr/>
        </p:nvSpPr>
        <p:spPr bwMode="auto">
          <a:xfrm>
            <a:off x="619119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1. Prepare for the day</a:t>
            </a:r>
          </a:p>
        </p:txBody>
      </p:sp>
      <p:sp>
        <p:nvSpPr>
          <p:cNvPr id="5" name="Rectangle: Rounded Corners 13">
            <a:extLst>
              <a:ext uri="{FF2B5EF4-FFF2-40B4-BE49-F238E27FC236}">
                <a16:creationId xmlns:a16="http://schemas.microsoft.com/office/drawing/2014/main" id="{6996873A-CF23-5426-9CF4-0EDC4238E8E1}"/>
              </a:ext>
            </a:extLst>
          </p:cNvPr>
          <p:cNvSpPr/>
          <p:nvPr/>
        </p:nvSpPr>
        <p:spPr bwMode="auto">
          <a:xfrm>
            <a:off x="4087539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2. </a:t>
            </a: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Find the details in your email</a:t>
            </a:r>
            <a:endParaRPr kumimoji="0" lang="en-US" sz="1200" b="1" i="0" u="none" strike="noStrike" kern="1200" cap="none" spc="-20" normalizeH="0" baseline="0" noProof="0">
              <a:ln w="3175">
                <a:noFill/>
              </a:ln>
              <a:gradFill>
                <a:gsLst>
                  <a:gs pos="76437">
                    <a:srgbClr val="FFFFFF"/>
                  </a:gs>
                  <a:gs pos="5574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6" name="Rectangle: Rounded Corners 15">
            <a:extLst>
              <a:ext uri="{FF2B5EF4-FFF2-40B4-BE49-F238E27FC236}">
                <a16:creationId xmlns:a16="http://schemas.microsoft.com/office/drawing/2014/main" id="{EA701A2B-0B02-8DF2-A637-4D11B5BC938E}"/>
              </a:ext>
            </a:extLst>
          </p:cNvPr>
          <p:cNvSpPr/>
          <p:nvPr/>
        </p:nvSpPr>
        <p:spPr bwMode="auto">
          <a:xfrm>
            <a:off x="7540844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3. </a:t>
            </a: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Pinpoint detail from meeting</a:t>
            </a:r>
            <a:endParaRPr kumimoji="0" lang="en-US" sz="1200" b="1" i="0" u="none" strike="noStrike" kern="1200" cap="none" spc="-40" normalizeH="0" baseline="0" noProof="0">
              <a:ln w="3175">
                <a:noFill/>
              </a:ln>
              <a:gradFill>
                <a:gsLst>
                  <a:gs pos="76437">
                    <a:srgbClr val="FFFFFF"/>
                  </a:gs>
                  <a:gs pos="5574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9692F7-7048-88AC-1380-FDE86DED5C5D}"/>
              </a:ext>
            </a:extLst>
          </p:cNvPr>
          <p:cNvSpPr txBox="1"/>
          <p:nvPr/>
        </p:nvSpPr>
        <p:spPr>
          <a:xfrm>
            <a:off x="755885" y="2126009"/>
            <a:ext cx="2758715" cy="37394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At the start of the day, catch up on urgent emails and messages. You discover code on a switch needs to be upgraded.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054F17-4E21-AE3A-60D6-38F91D712504}"/>
              </a:ext>
            </a:extLst>
          </p:cNvPr>
          <p:cNvSpPr txBox="1"/>
          <p:nvPr/>
        </p:nvSpPr>
        <p:spPr>
          <a:xfrm>
            <a:off x="4113061" y="2131843"/>
            <a:ext cx="2705513" cy="37394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You drill into the request details from your stakeholder on the switch upgrade.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</a:t>
            </a: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9129682D-CA50-860F-AB16-82031B60B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205178" y="5601963"/>
            <a:ext cx="2705513" cy="60470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sz="900" noProof="0">
                <a:solidFill>
                  <a:prstClr val="black"/>
                </a:solidFill>
                <a:latin typeface="Segoe UI"/>
              </a:rPr>
              <a:t>I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am a network engineer for an information technology organization.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Please provide Ansible script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for upgrading code on a Cisco switch.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C532BE-FFAB-6B98-397C-BDAE34D838CF}"/>
              </a:ext>
            </a:extLst>
          </p:cNvPr>
          <p:cNvSpPr txBox="1"/>
          <p:nvPr/>
        </p:nvSpPr>
        <p:spPr>
          <a:xfrm>
            <a:off x="7598261" y="2134901"/>
            <a:ext cx="2894677" cy="62324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The email references a meeting with a Field Information Technology Manager in your region, so you need review the discussion to quickly get up to speed.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​</a:t>
            </a: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id="{AF3BD5C2-4168-FE71-FE6D-F000CFFE1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38505" y="5601963"/>
            <a:ext cx="2261524" cy="76609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sz="900" b="1" noProof="0">
                <a:solidFill>
                  <a:prstClr val="black"/>
                </a:solidFill>
                <a:latin typeface="Segoe UI"/>
              </a:rPr>
              <a:t>In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with Copilot –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 email to stakeholders notifying them of the upcoming upgrade. [Insert your draft communication email]. Tone = Neutral and Length = Short.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B680CDEE-B280-A2D8-FF91-DE2110289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62052" y="5595824"/>
            <a:ext cx="2705513" cy="61084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Find all messages with change approvals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locate the correct Teams group chat to send the approval link.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2" name="Rectangle: Rounded Corners 4">
            <a:extLst>
              <a:ext uri="{FF2B5EF4-FFF2-40B4-BE49-F238E27FC236}">
                <a16:creationId xmlns:a16="http://schemas.microsoft.com/office/drawing/2014/main" id="{AA7988F7-2EA9-A412-A71F-E50CD364FCD1}"/>
              </a:ext>
            </a:extLst>
          </p:cNvPr>
          <p:cNvSpPr/>
          <p:nvPr/>
        </p:nvSpPr>
        <p:spPr bwMode="auto">
          <a:xfrm>
            <a:off x="619119" y="4046230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6. Approve the upgrade</a:t>
            </a:r>
          </a:p>
        </p:txBody>
      </p:sp>
      <p:sp>
        <p:nvSpPr>
          <p:cNvPr id="24" name="Rectangle: Rounded Corners 7">
            <a:extLst>
              <a:ext uri="{FF2B5EF4-FFF2-40B4-BE49-F238E27FC236}">
                <a16:creationId xmlns:a16="http://schemas.microsoft.com/office/drawing/2014/main" id="{C3795DE9-6881-4EBA-A0D9-41CF798393BA}"/>
              </a:ext>
            </a:extLst>
          </p:cNvPr>
          <p:cNvSpPr/>
          <p:nvPr/>
        </p:nvSpPr>
        <p:spPr bwMode="auto">
          <a:xfrm>
            <a:off x="7540844" y="404839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4. Inform stakeholders</a:t>
            </a:r>
          </a:p>
        </p:txBody>
      </p:sp>
      <p:sp>
        <p:nvSpPr>
          <p:cNvPr id="27" name="Rectangle: Rounded Corners 6">
            <a:extLst>
              <a:ext uri="{FF2B5EF4-FFF2-40B4-BE49-F238E27FC236}">
                <a16:creationId xmlns:a16="http://schemas.microsoft.com/office/drawing/2014/main" id="{A3FE3F9A-E97D-070B-F3BC-CF41AAA1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74246" y="3154670"/>
            <a:ext cx="2714693" cy="857278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Summarize my emails and messages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 from past 24 hours which are important, categorized by 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emails and messages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and messages 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where I was mentioned this week.</a:t>
            </a:r>
          </a:p>
        </p:txBody>
      </p:sp>
      <p:sp>
        <p:nvSpPr>
          <p:cNvPr id="25" name="Rectangle: Rounded Corners 19">
            <a:extLst>
              <a:ext uri="{FF2B5EF4-FFF2-40B4-BE49-F238E27FC236}">
                <a16:creationId xmlns:a16="http://schemas.microsoft.com/office/drawing/2014/main" id="{92CCAB3D-FA87-AC29-1021-7A4192029850}"/>
              </a:ext>
            </a:extLst>
          </p:cNvPr>
          <p:cNvSpPr/>
          <p:nvPr/>
        </p:nvSpPr>
        <p:spPr bwMode="auto">
          <a:xfrm>
            <a:off x="4087539" y="4046230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5. Generate script to upgrade switch</a:t>
            </a:r>
          </a:p>
        </p:txBody>
      </p: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AF29C537-B680-5074-0147-79A281C9A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96720" y="3173030"/>
            <a:ext cx="2705513" cy="53587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Select “Summarize”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to distill the long email thread for details on the ask.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E90750-B740-A6BE-E09D-E639722806A7}"/>
              </a:ext>
            </a:extLst>
          </p:cNvPr>
          <p:cNvSpPr txBox="1"/>
          <p:nvPr/>
        </p:nvSpPr>
        <p:spPr>
          <a:xfrm>
            <a:off x="4228852" y="4480261"/>
            <a:ext cx="2894677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You need to now write the Ansible script for upgrading code on the Cisco switch. </a:t>
            </a:r>
          </a:p>
        </p:txBody>
      </p:sp>
      <p:sp>
        <p:nvSpPr>
          <p:cNvPr id="30" name="Rectangle: Rounded Corners 6">
            <a:extLst>
              <a:ext uri="{FF2B5EF4-FFF2-40B4-BE49-F238E27FC236}">
                <a16:creationId xmlns:a16="http://schemas.microsoft.com/office/drawing/2014/main" id="{0472050F-4E7B-EE83-8D84-EBF1FA00A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71359" y="3167542"/>
            <a:ext cx="2705513" cy="5514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Action: In Meeting Recap, review meeting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topics t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 quickly locate the relevant details.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AA4600-D398-C60D-47A0-1E9C48A9FD66}"/>
              </a:ext>
            </a:extLst>
          </p:cNvPr>
          <p:cNvSpPr txBox="1"/>
          <p:nvPr/>
        </p:nvSpPr>
        <p:spPr>
          <a:xfrm>
            <a:off x="7562178" y="4480261"/>
            <a:ext cx="2894677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To prepare for the upgrade, notify stakeholders to minimize unexpected disruption while the network is being upgraded.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69BEDE-D3D7-C157-F6DF-C1C3B3AA1204}"/>
              </a:ext>
            </a:extLst>
          </p:cNvPr>
          <p:cNvSpPr txBox="1"/>
          <p:nvPr/>
        </p:nvSpPr>
        <p:spPr>
          <a:xfrm>
            <a:off x="685726" y="4510904"/>
            <a:ext cx="2894677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>
                <a:solidFill>
                  <a:srgbClr val="000000"/>
                </a:solidFill>
                <a:latin typeface="Segoe UI"/>
                <a:ea typeface="+mn-lt"/>
                <a:cs typeface="Segoe UI"/>
              </a:rPr>
              <a:t>Create a change request in the change management system and seek approval so the change can be executed.</a:t>
            </a:r>
            <a:endParaRPr kumimoji="0" lang="en-US" sz="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lt"/>
              <a:cs typeface="Segoe UI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06D7AEB-1126-C9AC-9C54-B78D5A8F37D7}"/>
              </a:ext>
            </a:extLst>
          </p:cNvPr>
          <p:cNvGrpSpPr/>
          <p:nvPr/>
        </p:nvGrpSpPr>
        <p:grpSpPr>
          <a:xfrm>
            <a:off x="7523373" y="1127774"/>
            <a:ext cx="1005840" cy="216000"/>
            <a:chOff x="1194743" y="1140160"/>
            <a:chExt cx="1005840" cy="216000"/>
          </a:xfrm>
        </p:grpSpPr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3238C3D9-C58D-B96F-1145-4F79E974F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E2ECB657-894F-7E25-A6D3-9A998E5BC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7BD2AB9-711B-484B-D055-81C1B6948664}"/>
              </a:ext>
            </a:extLst>
          </p:cNvPr>
          <p:cNvGrpSpPr/>
          <p:nvPr/>
        </p:nvGrpSpPr>
        <p:grpSpPr>
          <a:xfrm>
            <a:off x="8592472" y="1127774"/>
            <a:ext cx="1463040" cy="216000"/>
            <a:chOff x="1194743" y="1140160"/>
            <a:chExt cx="1463040" cy="21600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0E3CDB39-8FC0-EEEB-F8EA-AE055832B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CF914016-22B0-8C0D-3369-DCFAF1DC0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8979D1-9986-7827-9FA4-4248FCC247F5}"/>
              </a:ext>
            </a:extLst>
          </p:cNvPr>
          <p:cNvGrpSpPr/>
          <p:nvPr/>
        </p:nvGrpSpPr>
        <p:grpSpPr>
          <a:xfrm>
            <a:off x="4382366" y="2761669"/>
            <a:ext cx="2351135" cy="360000"/>
            <a:chOff x="588263" y="1697756"/>
            <a:chExt cx="2351135" cy="360000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071293F3-B3A4-558F-6F94-E4F82729F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818DBFE-E5FB-28E6-9559-04CF82CCAC4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AAF847C-A66D-7C90-B532-2FCEB86FDAB5}"/>
              </a:ext>
            </a:extLst>
          </p:cNvPr>
          <p:cNvGrpSpPr/>
          <p:nvPr/>
        </p:nvGrpSpPr>
        <p:grpSpPr>
          <a:xfrm>
            <a:off x="7570157" y="2798192"/>
            <a:ext cx="2351135" cy="360000"/>
            <a:chOff x="588263" y="3617084"/>
            <a:chExt cx="2351135" cy="36000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D83373B-2BE2-6EAA-EF70-B133B3813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5C92636-3EC1-69DB-CE8C-D337685E09C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6191360B-F515-FD3F-F765-1C0A7AF3451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14836" y="5250544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</a:t>
            </a:r>
            <a:r>
              <a:rPr lang="en-US" sz="1100" baseline="30000" noProof="0" dirty="0">
                <a:solidFill>
                  <a:prstClr val="black"/>
                </a:solidFill>
                <a:latin typeface="Segoe UI Semibold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A85CD4D-FE93-9DBC-CF81-FE6A844A95B0}"/>
              </a:ext>
            </a:extLst>
          </p:cNvPr>
          <p:cNvGrpSpPr/>
          <p:nvPr/>
        </p:nvGrpSpPr>
        <p:grpSpPr>
          <a:xfrm>
            <a:off x="4264727" y="5157082"/>
            <a:ext cx="2351135" cy="360000"/>
            <a:chOff x="4276273" y="2761669"/>
            <a:chExt cx="2351135" cy="360000"/>
          </a:xfrm>
        </p:grpSpPr>
        <p:pic>
          <p:nvPicPr>
            <p:cNvPr id="60" name="Picture 59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5DDBD3F4-4540-442A-A308-20BFDDAADF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B308A31-0E62-2581-1AB9-0FFE61A6C0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097FE94-349C-BE33-40A9-2A32E089E76B}"/>
              </a:ext>
            </a:extLst>
          </p:cNvPr>
          <p:cNvGrpSpPr/>
          <p:nvPr/>
        </p:nvGrpSpPr>
        <p:grpSpPr>
          <a:xfrm>
            <a:off x="7586864" y="5155182"/>
            <a:ext cx="2351135" cy="360000"/>
            <a:chOff x="588263" y="1697756"/>
            <a:chExt cx="2351135" cy="360000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9C7C4B2C-5C32-DADF-75A8-0ADFCD282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B07079C-26FE-61CF-EE86-E658AAF3B0F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6" name="Picture 25" descr="Zip Co logo SVG free download, id: 101874 - Brandlogos.net">
            <a:hlinkClick r:id="rId2"/>
            <a:extLst>
              <a:ext uri="{FF2B5EF4-FFF2-40B4-BE49-F238E27FC236}">
                <a16:creationId xmlns:a16="http://schemas.microsoft.com/office/drawing/2014/main" id="{C2A0FBCD-A438-5BB6-28B0-621DDEE1D5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12236" y="515518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E82444A-DCCD-D36F-4D86-434901B6EBBC}"/>
              </a:ext>
            </a:extLst>
          </p:cNvPr>
          <p:cNvSpPr txBox="1"/>
          <p:nvPr/>
        </p:nvSpPr>
        <p:spPr>
          <a:xfrm>
            <a:off x="886974" y="3836969"/>
            <a:ext cx="18562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9"/>
              </a:rPr>
              <a:t>Try in Copilot Lab: What’s new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C716C2-9164-7249-D5E4-C324BCF94C95}"/>
              </a:ext>
            </a:extLst>
          </p:cNvPr>
          <p:cNvSpPr txBox="1"/>
          <p:nvPr/>
        </p:nvSpPr>
        <p:spPr>
          <a:xfrm>
            <a:off x="7663515" y="3589842"/>
            <a:ext cx="260327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  <a:hlinkClick r:id="rId10"/>
              </a:rPr>
              <a:t>Try in Copilot Lab: Summarize meetings and videos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6827A51-D6DE-C177-8C22-06A26570652F}"/>
              </a:ext>
            </a:extLst>
          </p:cNvPr>
          <p:cNvGrpSpPr/>
          <p:nvPr/>
        </p:nvGrpSpPr>
        <p:grpSpPr>
          <a:xfrm>
            <a:off x="1678741" y="1123965"/>
            <a:ext cx="1530994" cy="211019"/>
            <a:chOff x="1198144" y="862656"/>
            <a:chExt cx="1530994" cy="211019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95BB56FE-CA75-260D-DB36-8BD688526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530994" cy="2110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D6B31EBA-E6B5-2257-7B24-C7DAB0F6C2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75398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Guidance on network upgrade script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