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3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upport.microsoft.com/en-us/topic/overview-of-microsoft-365-chat-preview-5b00a52d-7296-48ee-b938-b95b7209f737" TargetMode="External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hyperlink" Target="https://www.microsoft.com/en-us/videoplayer/embed/RW1lEc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6170561" cy="526298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  <a:cs typeface="Segoe UI"/>
              </a:rPr>
              <a:t>Information Technology | </a:t>
            </a:r>
            <a:r>
              <a:rPr lang="en-US" noProof="0" dirty="0">
                <a:cs typeface="Segoe UI"/>
              </a:rPr>
              <a:t>General IT prompts (Microsoft 365 Copilot Chat only)</a:t>
            </a:r>
            <a:endParaRPr lang="en-US" baseline="30000" noProof="0" dirty="0">
              <a:cs typeface="Segoe UI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Research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Code review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Create IT documentation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07F03A-7B5E-43DB-6297-704D97B841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Backup and recovery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User training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A6375-D732-AEEC-8F08-CB20AB56EF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 IT inventory management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 dirty="0"/>
              <a:t>Microsoft 365 Copilot Chat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AC3E5A3-804A-559F-F8BB-CACCEA76712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Microsoft 365 Copilot Chat to stay up-to-date with the latest technologies and best practices through continued learning. 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D6AF478E-F16D-94ED-10AF-D095C1A20A3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to create and update documentation </a:t>
            </a:r>
            <a:b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</a:b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for IT processes, configurations, and troubleshooting guides.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1FC90E70-42D2-0DE5-E4D9-8C3A79D3F21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When you choose to implement a new service </a:t>
            </a:r>
            <a:b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</a:b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or product to your organization, use Copilot to streamline the user training process. 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78D8FEB8-8AAC-3C74-65FF-A1171447495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I want to learn more about how to implement [tool, service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]. Provide a high-level outline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with guidance on how to implement, best practice set ups, how to get leader buy-in, etc.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C50C2F7D-C404-AD6E-2F3C-7BFE6D4281A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Rewrite this code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so that it will no longer have an error when the user picks an invalid product type. Also add comments and provide a summary of what it does: &lt;code&gt;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733AE727-047C-16BB-1E4E-BC4B5C0F256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fontScale="92500"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2-page document detailing </a:t>
            </a:r>
            <a:b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the architecture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of [system] in non-technical language. Be sure to incorporate key features, technologies, and a process diagram. 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BAB188EF-7188-C6F8-F205-4FC8F00445A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fontScale="92500"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Provide a</a:t>
            </a:r>
            <a:r>
              <a:rPr lang="en-US" b="1" kern="0" noProof="0">
                <a:solidFill>
                  <a:srgbClr val="1A1A1A"/>
                </a:solidFill>
                <a:latin typeface="Segoe UI"/>
                <a:cs typeface="+mn-cs"/>
              </a:rPr>
              <a:t>n example of a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PowerShell script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that takes daily snapshot backups of Azure Storage volumes, organizes logically, and removes snapshots older than 30 days for compliance.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608C7495-4382-68C8-8861-6E46361E8AF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 lnSpcReduction="10000"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I am training new users on our [software, system, tool].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an outline for a 30-minute training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including key concepts, demos, and best practices.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16DCF908-AAF0-A95B-1871-3646903DB35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391972" cy="626701"/>
          </a:xfrm>
        </p:spPr>
        <p:txBody>
          <a:bodyPr>
            <a:normAutofit fontScale="92500"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Outline the key information </a:t>
            </a:r>
            <a:b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needed for an IT asset inventory system </a:t>
            </a:r>
            <a:b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and some suggestions for how to maintain these logs. 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B265352B-2081-C13D-A765-E94070DEC15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Ask Copilot to help fix issues that arise from </a:t>
            </a:r>
            <a:b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</a:b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 code review.</a:t>
            </a: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C9AA14E3-36D0-97E0-3A6B-C0AC9F78C6C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Copilot can help you create scripts to automate backup and recovery processes. 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D1CA1F16-43C6-893C-D014-5D77415A24B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to help provide best practices on how manage IT inventory. </a:t>
            </a:r>
          </a:p>
        </p:txBody>
      </p:sp>
      <p:sp>
        <p:nvSpPr>
          <p:cNvPr id="199" name="Text Placeholder 198">
            <a:extLst>
              <a:ext uri="{FF2B5EF4-FFF2-40B4-BE49-F238E27FC236}">
                <a16:creationId xmlns:a16="http://schemas.microsoft.com/office/drawing/2014/main" id="{446022C5-1ED2-8026-8A6F-C5CA889A87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sz="1100" noProof="0"/>
              <a:t>Start</a:t>
            </a: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530994" cy="211018"/>
            <a:chOff x="1198144" y="862657"/>
            <a:chExt cx="1530994" cy="211018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530994" cy="211018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IT management costs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2FC3A4-1E31-473A-906F-6FEBA5E0E735}"/>
              </a:ext>
            </a:extLst>
          </p:cNvPr>
          <p:cNvGrpSpPr/>
          <p:nvPr/>
        </p:nvGrpSpPr>
        <p:grpSpPr>
          <a:xfrm>
            <a:off x="3421349" y="1132756"/>
            <a:ext cx="1692000" cy="216000"/>
            <a:chOff x="2707850" y="862657"/>
            <a:chExt cx="1692000" cy="216000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5ABDAF4-1178-57B0-36C5-4B83F8AAE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Application downtime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4B40C2D-E6B0-44ED-2636-52ED008C5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DB5643-4EDF-5AA4-0CFC-F468613B6ADD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4C1BE2AB-2F1E-286E-07D7-7D8E23ADE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BF516A6-94E8-D81E-8335-52C5D6BA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F3589D2-4FAC-5E72-970D-75473C3B4B6F}"/>
              </a:ext>
            </a:extLst>
          </p:cNvPr>
          <p:cNvGrpSpPr/>
          <p:nvPr/>
        </p:nvGrpSpPr>
        <p:grpSpPr>
          <a:xfrm>
            <a:off x="8868697" y="1127774"/>
            <a:ext cx="2011680" cy="216000"/>
            <a:chOff x="1194743" y="1140160"/>
            <a:chExt cx="2011680" cy="216000"/>
          </a:xfrm>
        </p:grpSpPr>
        <p:sp>
          <p:nvSpPr>
            <p:cNvPr id="38" name="Rectangle: Rounded Corners 6">
              <a:extLst>
                <a:ext uri="{FF2B5EF4-FFF2-40B4-BE49-F238E27FC236}">
                  <a16:creationId xmlns:a16="http://schemas.microsoft.com/office/drawing/2014/main" id="{47694ED9-322C-F8E3-6D0D-F170B6469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201168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Employee experience</a:t>
              </a:r>
              <a:r>
                <a:rPr lang="en-US" sz="900" noProof="0">
                  <a:solidFill>
                    <a:srgbClr val="8661C5"/>
                  </a:solidFill>
                  <a:latin typeface="Segoe UI Semibold"/>
                  <a:cs typeface="Segoe UI Semibold"/>
                </a:rPr>
                <a:t> 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CB49ED0C-8E03-502F-F821-E3B0A533441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5D488C68-8B10-1068-72B7-B4CB320EA128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4276273" y="2761669"/>
            <a:chExt cx="2351135" cy="360000"/>
          </a:xfrm>
        </p:grpSpPr>
        <p:pic>
          <p:nvPicPr>
            <p:cNvPr id="163" name="Picture 162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451310BA-3378-13A7-5157-AFB7104D1E6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FB7E8C7A-F8E4-294D-1631-EBD33CD38AE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91A9D422-C650-8DDB-2E5A-1D3A01A5AADF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4276273" y="2761669"/>
            <a:chExt cx="2351135" cy="360000"/>
          </a:xfrm>
        </p:grpSpPr>
        <p:pic>
          <p:nvPicPr>
            <p:cNvPr id="166" name="Picture 165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44891FEC-D44F-9360-F9CD-69F5295BD21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2BB9CB59-5868-B455-2F03-CA7AB6EEA49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583EF31C-06B9-3999-C48F-D6BE1F657EA8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7739914" y="2761669"/>
            <a:chExt cx="2351135" cy="360000"/>
          </a:xfrm>
        </p:grpSpPr>
        <p:pic>
          <p:nvPicPr>
            <p:cNvPr id="169" name="Picture 168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C7F69E91-14A4-D272-A5CA-B73C2F7CE96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7739914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32BCE0EC-0657-C7CD-E07C-70071DE3416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198865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705CB78D-B5DF-2778-AD68-A88D26201350}"/>
              </a:ext>
            </a:extLst>
          </p:cNvPr>
          <p:cNvGrpSpPr/>
          <p:nvPr/>
        </p:nvGrpSpPr>
        <p:grpSpPr>
          <a:xfrm>
            <a:off x="804187" y="2761669"/>
            <a:ext cx="2351135" cy="360000"/>
            <a:chOff x="4276273" y="2761669"/>
            <a:chExt cx="2351135" cy="360000"/>
          </a:xfrm>
        </p:grpSpPr>
        <p:pic>
          <p:nvPicPr>
            <p:cNvPr id="172" name="Picture 171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DAF9AA88-5CBF-3DEA-8E16-A7756F0950F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604715EB-0CB2-C0CE-E7ED-087739AEC7B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45C67E1F-EF18-2381-8FE1-49587A016784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4276273" y="2761669"/>
            <a:chExt cx="2351135" cy="360000"/>
          </a:xfrm>
        </p:grpSpPr>
        <p:pic>
          <p:nvPicPr>
            <p:cNvPr id="175" name="Picture 174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8ACCDBAC-B93C-D978-DFD0-445FBCC9E2C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B45ED429-3BB7-1FD8-052B-712944D67F2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1F429795-4855-D6A6-D8B3-68E2CE5E74B4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7739914" y="2761669"/>
            <a:chExt cx="2351135" cy="360000"/>
          </a:xfrm>
        </p:grpSpPr>
        <p:pic>
          <p:nvPicPr>
            <p:cNvPr id="178" name="Picture 177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9ED4597D-D9E5-E69D-C99A-C708459E604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7739914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29CF15DE-9917-7AAA-8FAA-F4BAADCFB5A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198865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80" name="Text Placeholder 60">
            <a:extLst>
              <a:ext uri="{FF2B5EF4-FFF2-40B4-BE49-F238E27FC236}">
                <a16:creationId xmlns:a16="http://schemas.microsoft.com/office/drawing/2014/main" id="{193A4E25-D388-278E-8EDB-08CC237811B4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81" name="Text Placeholder 61">
            <a:extLst>
              <a:ext uri="{FF2B5EF4-FFF2-40B4-BE49-F238E27FC236}">
                <a16:creationId xmlns:a16="http://schemas.microsoft.com/office/drawing/2014/main" id="{A17904A0-FF35-7B3B-1E81-A5EC9C50A6ED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182" name="Text Placeholder 62">
            <a:extLst>
              <a:ext uri="{FF2B5EF4-FFF2-40B4-BE49-F238E27FC236}">
                <a16:creationId xmlns:a16="http://schemas.microsoft.com/office/drawing/2014/main" id="{CD04B54A-2C32-FFFC-3827-1E1679DBA898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81C08E4-1A68-1CC8-5FA5-2061DC67DD29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00028" y="4918520"/>
            <a:ext cx="2391972" cy="1939479"/>
          </a:xfrm>
          <a:prstGeom prst="rect">
            <a:avLst/>
          </a:prstGeom>
        </p:spPr>
      </p:pic>
      <p:sp>
        <p:nvSpPr>
          <p:cNvPr id="5" name="Graphic 2">
            <a:hlinkClick r:id="rId9"/>
            <a:extLst>
              <a:ext uri="{FF2B5EF4-FFF2-40B4-BE49-F238E27FC236}">
                <a16:creationId xmlns:a16="http://schemas.microsoft.com/office/drawing/2014/main" id="{40A40F0F-0B0A-049F-AAF5-E4CE541A5FC4}"/>
              </a:ext>
            </a:extLst>
          </p:cNvPr>
          <p:cNvSpPr/>
          <p:nvPr/>
        </p:nvSpPr>
        <p:spPr>
          <a:xfrm>
            <a:off x="6754761" y="407925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338877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376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Information Technology | General IT prompts (Microsoft 365 Copilot Chat only)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2025-02-11T22:03:06Z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