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834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79B1-8F22-4882-97CD-A5A3D453B99B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78B6-A753-4FBF-8D32-68DCC7EB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679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066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427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81643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39058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1509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2146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79896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copilot.cloud.microsoft/prompts/3dc0470d-5e34-4b9e-9a59-b11f2fedeb9d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hyperlink" Target="https://copilot.microsoft.com/" TargetMode="External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hyperlink" Target="https://copilot.cloud.microsoft/prompts/what-s-new-e92af03f-d0d9-4847-84d5-920026beba64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hyperlink" Target="https://copilot.cloud.microsoft/prompts/create-a-list-58f4e64f-bb0d-4bb3-8ffe-bd93c471829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7625489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  <a:cs typeface="Segoe UI"/>
              </a:rPr>
              <a:t>Information Technology | </a:t>
            </a:r>
            <a:r>
              <a:rPr lang="en-US">
                <a:cs typeface="Segoe UI"/>
              </a:rPr>
              <a:t>Draft a product strategy document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Buy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54BE826-3B6C-52D1-1DE9-EC8CCAA147B7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4276273" y="2761669"/>
            <a:chExt cx="2351135" cy="360000"/>
          </a:xfrm>
        </p:grpSpPr>
        <p:pic>
          <p:nvPicPr>
            <p:cNvPr id="289" name="Picture 288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1D402869-1292-401E-E8F2-F9CD29386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92AB17B-3AE4-C87A-8BF1-206B18E726A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03" name="Text Placeholder 60">
            <a:extLst>
              <a:ext uri="{FF2B5EF4-FFF2-40B4-BE49-F238E27FC236}">
                <a16:creationId xmlns:a16="http://schemas.microsoft.com/office/drawing/2014/main" id="{F53B8C73-53E5-5F43-ABF6-6C779BBEE4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04" name="Text Placeholder 61">
            <a:extLst>
              <a:ext uri="{FF2B5EF4-FFF2-40B4-BE49-F238E27FC236}">
                <a16:creationId xmlns:a16="http://schemas.microsoft.com/office/drawing/2014/main" id="{E0A0C535-D61E-AAAD-3002-2B6831B163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305" name="Text Placeholder 62">
            <a:extLst>
              <a:ext uri="{FF2B5EF4-FFF2-40B4-BE49-F238E27FC236}">
                <a16:creationId xmlns:a16="http://schemas.microsoft.com/office/drawing/2014/main" id="{C02E3746-9136-85D7-D807-CA6EB9D695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14DB77-756F-24B1-3BB0-6C34D8C60B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028" y="4918520"/>
            <a:ext cx="2391972" cy="1939479"/>
          </a:xfrm>
          <a:prstGeom prst="rect">
            <a:avLst/>
          </a:prstGeom>
        </p:spPr>
      </p:pic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F9B1ED79-18CA-B7C9-6E11-03BE8EDCBBF6}"/>
              </a:ext>
            </a:extLst>
          </p:cNvPr>
          <p:cNvSpPr/>
          <p:nvPr/>
        </p:nvSpPr>
        <p:spPr bwMode="auto">
          <a:xfrm>
            <a:off x="619119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1. </a:t>
            </a:r>
            <a:r>
              <a:rPr kumimoji="0" lang="en-US" sz="1200" b="0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Define the opportunity and impact</a:t>
            </a:r>
          </a:p>
        </p:txBody>
      </p:sp>
      <p:sp>
        <p:nvSpPr>
          <p:cNvPr id="5" name="Rectangle: Rounded Corners 13">
            <a:extLst>
              <a:ext uri="{FF2B5EF4-FFF2-40B4-BE49-F238E27FC236}">
                <a16:creationId xmlns:a16="http://schemas.microsoft.com/office/drawing/2014/main" id="{6996873A-CF23-5426-9CF4-0EDC4238E8E1}"/>
              </a:ext>
            </a:extLst>
          </p:cNvPr>
          <p:cNvSpPr/>
          <p:nvPr/>
        </p:nvSpPr>
        <p:spPr bwMode="auto">
          <a:xfrm>
            <a:off x="4087539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2. Obtain customer feedback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EA701A2B-0B02-8DF2-A637-4D11B5BC938E}"/>
              </a:ext>
            </a:extLst>
          </p:cNvPr>
          <p:cNvSpPr/>
          <p:nvPr/>
        </p:nvSpPr>
        <p:spPr bwMode="auto">
          <a:xfrm>
            <a:off x="7540844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3. Gain technical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692F7-7048-88AC-1380-FDE86DED5C5D}"/>
              </a:ext>
            </a:extLst>
          </p:cNvPr>
          <p:cNvSpPr txBox="1"/>
          <p:nvPr/>
        </p:nvSpPr>
        <p:spPr>
          <a:xfrm>
            <a:off x="755885" y="2126009"/>
            <a:ext cx="2758715" cy="37394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Use Copilot to identify major opportunities in the enterprise and leverage market research as inputs to the product strategy.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54F17-4E21-AE3A-60D6-38F91D712504}"/>
              </a:ext>
            </a:extLst>
          </p:cNvPr>
          <p:cNvSpPr txBox="1"/>
          <p:nvPr/>
        </p:nvSpPr>
        <p:spPr>
          <a:xfrm>
            <a:off x="4113061" y="2131843"/>
            <a:ext cx="2705513" cy="37394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Synthesize customer insights and feedback to provide insight into user experiences and highlights areas of opportunity.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9129682D-CA50-860F-AB16-82031B60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87540" y="5601963"/>
            <a:ext cx="2823152" cy="60470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a list of questions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ask product managers as they review a product strategy document.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532BE-FFAB-6B98-397C-BDAE34D838CF}"/>
              </a:ext>
            </a:extLst>
          </p:cNvPr>
          <p:cNvSpPr txBox="1"/>
          <p:nvPr/>
        </p:nvSpPr>
        <p:spPr>
          <a:xfrm>
            <a:off x="7598261" y="2134901"/>
            <a:ext cx="2894677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Meet with senior engineers to discuss the technical direction of the product as an input to the product strategy document.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AF3BD5C2-4168-FE71-FE6D-F000CFFE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8505" y="5601963"/>
            <a:ext cx="2261524" cy="110409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am a Product Manager supporting the information technology organization. Create a persuasive and visionary product strategy document in paragraph form using [doc1.docx] as a template. Reference [file1.pptx] and [doc2.docx].</a:t>
            </a: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B680CDEE-B280-A2D8-FF91-DE2110289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2052" y="5595824"/>
            <a:ext cx="2705513" cy="61084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OKRs (objectives and key results) for a product management team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this product strategy document /strategy.docx.</a:t>
            </a:r>
          </a:p>
        </p:txBody>
      </p: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AA7988F7-2EA9-A412-A71F-E50CD364FCD1}"/>
              </a:ext>
            </a:extLst>
          </p:cNvPr>
          <p:cNvSpPr/>
          <p:nvPr/>
        </p:nvSpPr>
        <p:spPr bwMode="auto">
          <a:xfrm>
            <a:off x="619119" y="404623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6. Create OKRs</a:t>
            </a:r>
          </a:p>
        </p:txBody>
      </p:sp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C3795DE9-6881-4EBA-A0D9-41CF798393BA}"/>
              </a:ext>
            </a:extLst>
          </p:cNvPr>
          <p:cNvSpPr/>
          <p:nvPr/>
        </p:nvSpPr>
        <p:spPr bwMode="auto">
          <a:xfrm>
            <a:off x="7540844" y="4048392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4. Draft a product strategy document</a:t>
            </a:r>
          </a:p>
        </p:txBody>
      </p:sp>
      <p:sp>
        <p:nvSpPr>
          <p:cNvPr id="25" name="Rectangle: Rounded Corners 19">
            <a:extLst>
              <a:ext uri="{FF2B5EF4-FFF2-40B4-BE49-F238E27FC236}">
                <a16:creationId xmlns:a16="http://schemas.microsoft.com/office/drawing/2014/main" id="{92CCAB3D-FA87-AC29-1021-7A4192029850}"/>
              </a:ext>
            </a:extLst>
          </p:cNvPr>
          <p:cNvSpPr/>
          <p:nvPr/>
        </p:nvSpPr>
        <p:spPr bwMode="auto">
          <a:xfrm>
            <a:off x="4087539" y="404623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5. Collaborate with team</a:t>
            </a:r>
          </a:p>
        </p:txBody>
      </p: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A3FE3F9A-E97D-070B-F3BC-CF41AAA1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61937" y="3153243"/>
            <a:ext cx="2705513" cy="793768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“I am product manager working for a big tech firm in data and analytics. Please find the top opportunities in this area for an Enterprise. Our work encompasses 5 key activities [list]."</a:t>
            </a:r>
          </a:p>
        </p:txBody>
      </p: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AF29C537-B680-5074-0147-79A281C9A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87539" y="3310741"/>
            <a:ext cx="2705513" cy="53587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Catch me up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 the emails from X customer. Summarize the customer’s feedback.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90750-B740-A6BE-E09D-E639722806A7}"/>
              </a:ext>
            </a:extLst>
          </p:cNvPr>
          <p:cNvSpPr txBox="1"/>
          <p:nvPr/>
        </p:nvSpPr>
        <p:spPr>
          <a:xfrm>
            <a:off x="4113062" y="4480261"/>
            <a:ext cx="3010468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Solicit input from product leads to finalize the strategy document. </a:t>
            </a:r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0472050F-4E7B-EE83-8D84-EBF1FA00A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62178" y="3305253"/>
            <a:ext cx="2705513" cy="5514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this meeting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and provide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outline of our product strategy’s technical considerations based on this discussion.</a:t>
            </a: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AA4600-D398-C60D-47A0-1E9C48A9FD66}"/>
              </a:ext>
            </a:extLst>
          </p:cNvPr>
          <p:cNvSpPr txBox="1"/>
          <p:nvPr/>
        </p:nvSpPr>
        <p:spPr>
          <a:xfrm>
            <a:off x="7562178" y="4480261"/>
            <a:ext cx="2894677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Use Copilot to write a product strategy document that incorporates product vision, customer feedback, existing product documents, and market analysis.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69BEDE-D3D7-C157-F6DF-C1C3B3AA1204}"/>
              </a:ext>
            </a:extLst>
          </p:cNvPr>
          <p:cNvSpPr txBox="1"/>
          <p:nvPr/>
        </p:nvSpPr>
        <p:spPr>
          <a:xfrm>
            <a:off x="685726" y="4510904"/>
            <a:ext cx="2894677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Draft Objectives and Key Results (OKRs) based on the updated product strategy using Copilot.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09AEE8-3C65-781C-7737-CD12460A5D7F}"/>
              </a:ext>
            </a:extLst>
          </p:cNvPr>
          <p:cNvGrpSpPr/>
          <p:nvPr/>
        </p:nvGrpSpPr>
        <p:grpSpPr>
          <a:xfrm>
            <a:off x="804187" y="5157082"/>
            <a:ext cx="2351135" cy="360000"/>
            <a:chOff x="4276273" y="2761669"/>
            <a:chExt cx="2351135" cy="360000"/>
          </a:xfrm>
        </p:grpSpPr>
        <p:pic>
          <p:nvPicPr>
            <p:cNvPr id="41" name="Picture 40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54C79D87-9EA9-0EE6-6FF2-DF953BFAC7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2851C0-093B-82B5-4FC5-911F159EA14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6E0508-10E6-429F-8480-DEB57F691326}"/>
              </a:ext>
            </a:extLst>
          </p:cNvPr>
          <p:cNvGrpSpPr/>
          <p:nvPr/>
        </p:nvGrpSpPr>
        <p:grpSpPr>
          <a:xfrm>
            <a:off x="7598261" y="2760161"/>
            <a:ext cx="2351135" cy="360000"/>
            <a:chOff x="588263" y="3617084"/>
            <a:chExt cx="2351135" cy="3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8667663-00C4-9C28-1971-5D9FF2FC3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4E7760-FD53-AE55-D727-3E7B1CFC4E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F86ECE-910E-28E4-9FDF-0A845E18EEDA}"/>
              </a:ext>
            </a:extLst>
          </p:cNvPr>
          <p:cNvGrpSpPr/>
          <p:nvPr/>
        </p:nvGrpSpPr>
        <p:grpSpPr>
          <a:xfrm>
            <a:off x="4298095" y="5160013"/>
            <a:ext cx="2368026" cy="360000"/>
            <a:chOff x="3277688" y="2657420"/>
            <a:chExt cx="2368026" cy="360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6205D1C-9E50-2F68-DEF6-BAF020C667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763BE7C-B1B8-4EE4-4433-A4622A622F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DB9E3BE5-0996-1BC1-D29E-C57A22E0F0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9AF6D6C-A3B8-6532-65F6-9FC7E9CA89E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3CF8D62-7CFF-54B1-BA29-98C7B3BBAEE2}"/>
              </a:ext>
            </a:extLst>
          </p:cNvPr>
          <p:cNvGrpSpPr/>
          <p:nvPr/>
        </p:nvGrpSpPr>
        <p:grpSpPr>
          <a:xfrm>
            <a:off x="7718032" y="5140009"/>
            <a:ext cx="2351135" cy="360000"/>
            <a:chOff x="4276273" y="2761669"/>
            <a:chExt cx="2351135" cy="360000"/>
          </a:xfrm>
        </p:grpSpPr>
        <p:pic>
          <p:nvPicPr>
            <p:cNvPr id="129" name="Picture 128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7D570650-C22F-55D3-B85D-490755A39C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A039F2B-EFB6-7574-717B-989AF76E3C9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829896A-EC1F-041F-95A7-5D61B7FA87F0}"/>
              </a:ext>
            </a:extLst>
          </p:cNvPr>
          <p:cNvGrpSpPr/>
          <p:nvPr/>
        </p:nvGrpSpPr>
        <p:grpSpPr>
          <a:xfrm>
            <a:off x="7523373" y="1127774"/>
            <a:ext cx="1097280" cy="216000"/>
            <a:chOff x="1194743" y="1140160"/>
            <a:chExt cx="1097280" cy="216000"/>
          </a:xfrm>
        </p:grpSpPr>
        <p:sp>
          <p:nvSpPr>
            <p:cNvPr id="135" name="Rectangle: Rounded Corners 6">
              <a:extLst>
                <a:ext uri="{FF2B5EF4-FFF2-40B4-BE49-F238E27FC236}">
                  <a16:creationId xmlns:a16="http://schemas.microsoft.com/office/drawing/2014/main" id="{03815939-C8BC-7C98-9870-6E4967351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972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Cost savings</a:t>
              </a:r>
            </a:p>
          </p:txBody>
        </p:sp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7F4F0C1E-B119-6F7B-9390-7B49AB05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2BB8718-3222-A883-039E-9FA7F4B42954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38" name="Rectangle: Rounded Corners 6">
              <a:extLst>
                <a:ext uri="{FF2B5EF4-FFF2-40B4-BE49-F238E27FC236}">
                  <a16:creationId xmlns:a16="http://schemas.microsoft.com/office/drawing/2014/main" id="{2D23365A-8031-FDB4-320C-B031C45C7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9845E7E5-931E-A73B-FDF7-C4031BC5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5915F8-291D-A296-35A3-EABD58E5125A}"/>
              </a:ext>
            </a:extLst>
          </p:cNvPr>
          <p:cNvGrpSpPr/>
          <p:nvPr/>
        </p:nvGrpSpPr>
        <p:grpSpPr>
          <a:xfrm>
            <a:off x="3055983" y="1131924"/>
            <a:ext cx="1506383" cy="216000"/>
            <a:chOff x="1198143" y="862657"/>
            <a:chExt cx="1506383" cy="216000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F6AB20D1-2150-948B-C9C6-CC39AFA2F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0638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Adoption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825B8A8F-BBD7-A593-BE41-C708B5DB4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5" name="Text Placeholder 44">
            <a:extLst>
              <a:ext uri="{FF2B5EF4-FFF2-40B4-BE49-F238E27FC236}">
                <a16:creationId xmlns:a16="http://schemas.microsoft.com/office/drawing/2014/main" id="{CE83E376-661A-AFD4-36DA-1D9E799D1224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2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2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12" name="TextBox 11">
            <a:hlinkClick r:id="rId13"/>
            <a:extLst>
              <a:ext uri="{FF2B5EF4-FFF2-40B4-BE49-F238E27FC236}">
                <a16:creationId xmlns:a16="http://schemas.microsoft.com/office/drawing/2014/main" id="{FF35F4FD-2EB6-167C-22F1-7B49987BE27A}"/>
              </a:ext>
            </a:extLst>
          </p:cNvPr>
          <p:cNvSpPr txBox="1"/>
          <p:nvPr/>
        </p:nvSpPr>
        <p:spPr>
          <a:xfrm>
            <a:off x="7660297" y="3787102"/>
            <a:ext cx="260327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Summarize meetings and videos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TextBox 33">
            <a:hlinkClick r:id="rId14"/>
            <a:extLst>
              <a:ext uri="{FF2B5EF4-FFF2-40B4-BE49-F238E27FC236}">
                <a16:creationId xmlns:a16="http://schemas.microsoft.com/office/drawing/2014/main" id="{AE374274-2A14-E0CB-54A8-4062202EE891}"/>
              </a:ext>
            </a:extLst>
          </p:cNvPr>
          <p:cNvSpPr txBox="1"/>
          <p:nvPr/>
        </p:nvSpPr>
        <p:spPr>
          <a:xfrm>
            <a:off x="4179627" y="6084758"/>
            <a:ext cx="155010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Create a list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32C4C2-6119-4F97-BF5C-3CB55BB42CFA}"/>
              </a:ext>
            </a:extLst>
          </p:cNvPr>
          <p:cNvGrpSpPr/>
          <p:nvPr/>
        </p:nvGrpSpPr>
        <p:grpSpPr>
          <a:xfrm>
            <a:off x="4427195" y="2760161"/>
            <a:ext cx="2351135" cy="360000"/>
            <a:chOff x="4276273" y="2761669"/>
            <a:chExt cx="2351135" cy="360000"/>
          </a:xfrm>
        </p:grpSpPr>
        <p:pic>
          <p:nvPicPr>
            <p:cNvPr id="37" name="Picture 36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A3CDA8A1-1E41-8B78-085C-FD2EB89BB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32D8813-15E2-3B77-30CA-5382D4C5495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7356AEA-7A73-07F7-3C57-1C91473F4C52}"/>
              </a:ext>
            </a:extLst>
          </p:cNvPr>
          <p:cNvSpPr txBox="1"/>
          <p:nvPr/>
        </p:nvSpPr>
        <p:spPr>
          <a:xfrm>
            <a:off x="4161422" y="3732997"/>
            <a:ext cx="185627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15"/>
              </a:rPr>
              <a:t>Try in Copilot Lab: What’s new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666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Information Technology | Draft a product strategy document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7</cp:revision>
  <dcterms:created xsi:type="dcterms:W3CDTF">2024-07-13T20:52:56Z</dcterms:created>
  <dcterms:modified xsi:type="dcterms:W3CDTF">2024-07-13T21:45:17Z</dcterms:modified>
</cp:coreProperties>
</file>