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1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www.microsoft.com/en-us/videoplayer/embed/RW1lEcZ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6" Type="http://schemas.openxmlformats.org/officeDocument/2006/relationships/hyperlink" Target="https://copilot.cloud.microsoft/prompts/69be641a-3292-4172-8ce2-43f9bebaa90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hyperlink" Target="https://copilot.cloud.microsoft/prompts/create-presentations-cda82238-15fd-4a05-adad-b7691d84fac3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hyperlink" Target="https://copilot.cloud.microsoft/prompts/3dc0470d-5e34-4b9e-9a59-b11f2fedeb9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 | </a:t>
            </a:r>
            <a:r>
              <a:rPr lang="en-US" noProof="0">
                <a:cs typeface="Segoe UI"/>
              </a:rPr>
              <a:t>Create a project plan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Summarize requirements and data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Revise support procedures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Discuss the plan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Create an executive update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Brainstorm risks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Track progress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B58C1E5F-62F0-C5B7-7957-E16D8D30D28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Leverage Microsoft 365 Copilot Chat to summarize all requirements and related data to build the framework for the project.  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D73C59AC-F68F-420F-5F3C-AC4CD4F22C6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Meet with the team to discuss the project plan and use Copilot in Teams to summarize the meeting, with action items.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FB53944D-5BF7-0F21-DF35-6A76DB3BB1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Whiteboard to capture a list of possible risks and categorize all the items at the end of the session. 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E3344E8-005E-A7FD-5803-75BC6304BE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Clearly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outline [project name]’s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purpose, goals, and deliverables based on documents, chats, and emails that mention it.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A1E19CDC-A7F7-9906-810C-696EA934672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Revise this draft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sound more professional but easy to comprehend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for a wide employee audience.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24E195FD-9BEC-231E-58E8-FDFAEFCC360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the meeting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list the action items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discussed and their status.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BB85217C-F337-534D-EEBF-91F5D8FDC50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</a:t>
            </a:r>
            <a:r>
              <a:rPr lang="en-US" b="1" noProof="0">
                <a:solidFill>
                  <a:srgbClr val="000000"/>
                </a:solidFill>
                <a:latin typeface="Segoe UI"/>
                <a:cs typeface="+mn-cs"/>
              </a:rPr>
              <a:t>n executive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presentation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[Project Plan.docx].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ECC5F40A-BDB7-FDE8-9785-A8590B7348B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Categorize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notes in view.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1128FCD8-87A0-A609-A3E2-7264A7435D0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480244" cy="626701"/>
          </a:xfrm>
        </p:spPr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b="1" noProof="0">
                <a:solidFill>
                  <a:srgbClr val="000000"/>
                </a:solidFill>
                <a:latin typeface="Segoe UI"/>
                <a:cs typeface="+mn-cs"/>
              </a:rPr>
              <a:t>Summarize all communication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a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cross Teams chats and share the latest project activity. 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2CDEC7C0-498B-6D00-F707-78D81E594F9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After the project is completed, use Copilot in Word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to revise procedures and change management documents for support teams and admins.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5DDCC184-75D9-A531-C27F-7AF09F0DE47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PowerPoint to create a presentation based on the project plan to brief the CIO on the project status and results.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02932584-DABA-DA7D-2714-BFA7104FF70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Teams to produce channel activity summaries each morning to stay up to date.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5"/>
            <a:ext cx="1530994" cy="211019"/>
            <a:chOff x="1198144" y="862656"/>
            <a:chExt cx="1530994" cy="211019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6"/>
              <a:ext cx="1530994" cy="211019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3D36785A-EB4C-8FBE-F8AE-0780B5B26D56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158" name="Picture 157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2BDEC642-8254-9152-B38B-8FE732360E4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A6B62C70-3962-8DED-64C9-36DA9DC43BA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9FFFE1AA-E9FF-C529-9980-1FB8386B68A3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3617084"/>
            <a:chExt cx="2351135" cy="360000"/>
          </a:xfrm>
        </p:grpSpPr>
        <p:pic>
          <p:nvPicPr>
            <p:cNvPr id="161" name="Picture 160">
              <a:extLst>
                <a:ext uri="{FF2B5EF4-FFF2-40B4-BE49-F238E27FC236}">
                  <a16:creationId xmlns:a16="http://schemas.microsoft.com/office/drawing/2014/main" id="{956183DB-0002-1FC1-C130-47913A8AE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7CC33102-5F43-A7D0-CB91-DBCFBDA26DE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3BDDB9E8-C256-A679-A7C6-2668C126D22F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4096916"/>
            <a:chExt cx="2351135" cy="360000"/>
          </a:xfrm>
        </p:grpSpPr>
        <p:pic>
          <p:nvPicPr>
            <p:cNvPr id="164" name="Picture 163">
              <a:extLst>
                <a:ext uri="{FF2B5EF4-FFF2-40B4-BE49-F238E27FC236}">
                  <a16:creationId xmlns:a16="http://schemas.microsoft.com/office/drawing/2014/main" id="{B116DA5F-73C9-79F1-BA8B-4AABD37C77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14987" t="-14987" r="-14987" b="-14987"/>
            <a:stretch/>
          </p:blipFill>
          <p:spPr>
            <a:xfrm>
              <a:off x="588263" y="4096916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0ABF0119-61BA-2DE3-3108-099C76BFFE0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419227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Whiteboard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F7DB8CDD-F307-1F33-48C7-4C40862F89B5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177588"/>
            <a:chExt cx="2351135" cy="360000"/>
          </a:xfrm>
        </p:grpSpPr>
        <p:pic>
          <p:nvPicPr>
            <p:cNvPr id="167" name="Picture 166">
              <a:extLst>
                <a:ext uri="{FF2B5EF4-FFF2-40B4-BE49-F238E27FC236}">
                  <a16:creationId xmlns:a16="http://schemas.microsoft.com/office/drawing/2014/main" id="{617F6D9F-C5B9-332A-B7C1-3241671F2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85AE14CA-30CA-B796-8DBE-8B719396807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D8494075-7975-4563-E7A4-6FB253A3AFCE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2657420"/>
            <a:chExt cx="2351135" cy="360000"/>
          </a:xfrm>
        </p:grpSpPr>
        <p:pic>
          <p:nvPicPr>
            <p:cNvPr id="170" name="Picture 169">
              <a:extLst>
                <a:ext uri="{FF2B5EF4-FFF2-40B4-BE49-F238E27FC236}">
                  <a16:creationId xmlns:a16="http://schemas.microsoft.com/office/drawing/2014/main" id="{37C35266-1B7E-4C23-3BA4-6B9B0BAC3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D5C0D24B-0D90-69AF-AC76-0D6616C1D5C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78E4FA37-3E36-1FE9-2763-7DD3FC662EB5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3617084"/>
            <a:chExt cx="2351135" cy="360000"/>
          </a:xfrm>
        </p:grpSpPr>
        <p:pic>
          <p:nvPicPr>
            <p:cNvPr id="173" name="Picture 172">
              <a:extLst>
                <a:ext uri="{FF2B5EF4-FFF2-40B4-BE49-F238E27FC236}">
                  <a16:creationId xmlns:a16="http://schemas.microsoft.com/office/drawing/2014/main" id="{B0554A2D-C763-950A-AE85-8C850AF5A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B873FE43-B59F-F677-27F3-AE5F40BCB5C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75" name="Text Placeholder 60">
            <a:extLst>
              <a:ext uri="{FF2B5EF4-FFF2-40B4-BE49-F238E27FC236}">
                <a16:creationId xmlns:a16="http://schemas.microsoft.com/office/drawing/2014/main" id="{DEA56A99-E969-B984-1A5E-91710DDE0DA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76" name="Text Placeholder 61">
            <a:extLst>
              <a:ext uri="{FF2B5EF4-FFF2-40B4-BE49-F238E27FC236}">
                <a16:creationId xmlns:a16="http://schemas.microsoft.com/office/drawing/2014/main" id="{0A29A53A-90D2-B47A-6F90-6A282C701E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77" name="Text Placeholder 62">
            <a:extLst>
              <a:ext uri="{FF2B5EF4-FFF2-40B4-BE49-F238E27FC236}">
                <a16:creationId xmlns:a16="http://schemas.microsoft.com/office/drawing/2014/main" id="{6D189834-2FCC-69C7-533B-A2F3C5AEC3E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42C597-14C3-5881-D363-9254A305242C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0028" y="4918520"/>
            <a:ext cx="2391972" cy="193947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3A944A8-C62D-F849-E0BE-1C25C249CCD8}"/>
              </a:ext>
            </a:extLst>
          </p:cNvPr>
          <p:cNvGrpSpPr/>
          <p:nvPr/>
        </p:nvGrpSpPr>
        <p:grpSpPr>
          <a:xfrm>
            <a:off x="8868697" y="1127774"/>
            <a:ext cx="2011680" cy="216000"/>
            <a:chOff x="1194743" y="1140160"/>
            <a:chExt cx="2011680" cy="216000"/>
          </a:xfrm>
        </p:grpSpPr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BF448269-2C2E-704B-71ED-4B2EB0FCE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20116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Employee experience</a:t>
              </a:r>
              <a:r>
                <a:rPr lang="en-US" sz="900" noProof="0">
                  <a:solidFill>
                    <a:srgbClr val="8661C5"/>
                  </a:solidFill>
                  <a:latin typeface="Segoe UI Semibold"/>
                  <a:cs typeface="Segoe UI Semibold"/>
                </a:rPr>
                <a:t> 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2ED8119A-795B-D996-E96E-117AE5A28B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3" name="Graphic 2">
            <a:hlinkClick r:id="rId13"/>
            <a:extLst>
              <a:ext uri="{FF2B5EF4-FFF2-40B4-BE49-F238E27FC236}">
                <a16:creationId xmlns:a16="http://schemas.microsoft.com/office/drawing/2014/main" id="{510815BA-0451-99AB-6570-745DAF280E83}"/>
              </a:ext>
            </a:extLst>
          </p:cNvPr>
          <p:cNvSpPr/>
          <p:nvPr/>
        </p:nvSpPr>
        <p:spPr>
          <a:xfrm>
            <a:off x="5567216" y="430742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5" name="TextBox 14">
            <a:hlinkClick r:id="rId14"/>
            <a:extLst>
              <a:ext uri="{FF2B5EF4-FFF2-40B4-BE49-F238E27FC236}">
                <a16:creationId xmlns:a16="http://schemas.microsoft.com/office/drawing/2014/main" id="{3BEABB7F-C02F-3D49-C6D2-827FB1223DEF}"/>
              </a:ext>
            </a:extLst>
          </p:cNvPr>
          <p:cNvSpPr txBox="1"/>
          <p:nvPr/>
        </p:nvSpPr>
        <p:spPr>
          <a:xfrm>
            <a:off x="4150201" y="3735244"/>
            <a:ext cx="260327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Summarize meetings and videos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16" name="TextBox 15">
            <a:hlinkClick r:id="rId15"/>
            <a:extLst>
              <a:ext uri="{FF2B5EF4-FFF2-40B4-BE49-F238E27FC236}">
                <a16:creationId xmlns:a16="http://schemas.microsoft.com/office/drawing/2014/main" id="{BA1F9936-0F36-AA8F-5BCB-4F45D06BC030}"/>
              </a:ext>
            </a:extLst>
          </p:cNvPr>
          <p:cNvSpPr txBox="1"/>
          <p:nvPr/>
        </p:nvSpPr>
        <p:spPr>
          <a:xfrm>
            <a:off x="4150201" y="6169585"/>
            <a:ext cx="200696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Create presentation</a:t>
            </a:r>
            <a:r>
              <a:rPr lang="en-US" sz="900" u="sng" noProof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17" name="TextBox 16">
            <a:hlinkClick r:id="rId16"/>
            <a:extLst>
              <a:ext uri="{FF2B5EF4-FFF2-40B4-BE49-F238E27FC236}">
                <a16:creationId xmlns:a16="http://schemas.microsoft.com/office/drawing/2014/main" id="{21A6D3D3-9267-3587-AE4C-C46E2B1F1945}"/>
              </a:ext>
            </a:extLst>
          </p:cNvPr>
          <p:cNvSpPr txBox="1"/>
          <p:nvPr/>
        </p:nvSpPr>
        <p:spPr>
          <a:xfrm>
            <a:off x="675513" y="6179904"/>
            <a:ext cx="213520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Improve this document</a:t>
            </a:r>
            <a:endParaRPr lang="en-US" sz="1000" u="sng" noProof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3605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326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Create a project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