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7345957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Information Technology </a:t>
            </a:r>
            <a:r>
              <a:rPr lang="en-US" noProof="0">
                <a:cs typeface="Segoe UI"/>
              </a:rPr>
              <a:t>| Conduct a vulnerability impact assessment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224" y="521099"/>
            <a:ext cx="3599821" cy="169277"/>
          </a:xfrm>
        </p:spPr>
        <p:txBody>
          <a:bodyPr/>
          <a:lstStyle/>
          <a:p>
            <a:r>
              <a:rPr lang="en-US" noProof="0"/>
              <a:t>Security Copilot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403C17C9-499A-6E61-BDDB-91A803916CC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CF3E859B-CC63-6F2D-CB8C-DC4396832B6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9CB0EBD9-56B8-4BDE-0666-B4DEEEFB32C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B67B4CA-581E-C9C9-48FC-E31E9A69A3C6}"/>
              </a:ext>
            </a:extLst>
          </p:cNvPr>
          <p:cNvGrpSpPr/>
          <p:nvPr/>
        </p:nvGrpSpPr>
        <p:grpSpPr>
          <a:xfrm>
            <a:off x="1658679" y="1125551"/>
            <a:ext cx="1559597" cy="232990"/>
            <a:chOff x="1198143" y="862657"/>
            <a:chExt cx="1559597" cy="232990"/>
          </a:xfrm>
        </p:grpSpPr>
        <p:sp>
          <p:nvSpPr>
            <p:cNvPr id="42" name="Rectangle: Rounded Corners 6">
              <a:extLst>
                <a:ext uri="{FF2B5EF4-FFF2-40B4-BE49-F238E27FC236}">
                  <a16:creationId xmlns:a16="http://schemas.microsoft.com/office/drawing/2014/main" id="{FABE31FE-A5B9-F305-BD38-853E07A88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59597" cy="23299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IT management costs</a:t>
              </a:r>
            </a:p>
          </p:txBody>
        </p:sp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009C597E-3B4F-E8F3-92D5-9363F0F5CC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B72D46D-3D8F-D077-64D7-B9D3D4086450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68" name="Rectangle: Rounded Corners 6">
              <a:extLst>
                <a:ext uri="{FF2B5EF4-FFF2-40B4-BE49-F238E27FC236}">
                  <a16:creationId xmlns:a16="http://schemas.microsoft.com/office/drawing/2014/main" id="{101E30D9-3B49-FBED-E0F8-4DC23A08F2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82CF9B8A-5CF4-3D30-3757-B8424EBAA7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4B88528-E6E6-52DC-483B-C8A96DC24F13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1" name="Rectangle: Rounded Corners 6">
              <a:extLst>
                <a:ext uri="{FF2B5EF4-FFF2-40B4-BE49-F238E27FC236}">
                  <a16:creationId xmlns:a16="http://schemas.microsoft.com/office/drawing/2014/main" id="{36292199-BBF9-79BB-03B6-6512B0E84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Employee experience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1625A06F-0EEE-B60D-A945-8ADA6D516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73" name="Picture 7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F3A86AF4-4C9D-6636-12CB-DCDA1402045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3A64248-B52B-7617-9460-A6FBE0E5970C}"/>
              </a:ext>
            </a:extLst>
          </p:cNvPr>
          <p:cNvGrpSpPr/>
          <p:nvPr/>
        </p:nvGrpSpPr>
        <p:grpSpPr>
          <a:xfrm>
            <a:off x="3303601" y="1140191"/>
            <a:ext cx="1733337" cy="218350"/>
            <a:chOff x="1198143" y="862657"/>
            <a:chExt cx="1733337" cy="218350"/>
          </a:xfrm>
        </p:grpSpPr>
        <p:sp>
          <p:nvSpPr>
            <p:cNvPr id="11" name="Rectangle: Rounded Corners 6">
              <a:extLst>
                <a:ext uri="{FF2B5EF4-FFF2-40B4-BE49-F238E27FC236}">
                  <a16:creationId xmlns:a16="http://schemas.microsoft.com/office/drawing/2014/main" id="{0E69844F-50B9-0B3F-351C-E9095E8F6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733337" cy="2183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Application downtime</a:t>
              </a:r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82940076-B288-0669-92B7-0C15777D83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97" name="Text Placeholder 46">
            <a:extLst>
              <a:ext uri="{FF2B5EF4-FFF2-40B4-BE49-F238E27FC236}">
                <a16:creationId xmlns:a16="http://schemas.microsoft.com/office/drawing/2014/main" id="{E3DB12FF-63C3-DE1B-7F27-875B32F79C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Summarize vulnerability report</a:t>
            </a:r>
          </a:p>
        </p:txBody>
      </p:sp>
      <p:sp>
        <p:nvSpPr>
          <p:cNvPr id="98" name="Text Placeholder 47">
            <a:extLst>
              <a:ext uri="{FF2B5EF4-FFF2-40B4-BE49-F238E27FC236}">
                <a16:creationId xmlns:a16="http://schemas.microsoft.com/office/drawing/2014/main" id="{8A24BBC3-E70C-8383-28CA-944E2A49F5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Create report</a:t>
            </a:r>
          </a:p>
        </p:txBody>
      </p:sp>
      <p:sp>
        <p:nvSpPr>
          <p:cNvPr id="99" name="Text Placeholder 48">
            <a:extLst>
              <a:ext uri="{FF2B5EF4-FFF2-40B4-BE49-F238E27FC236}">
                <a16:creationId xmlns:a16="http://schemas.microsoft.com/office/drawing/2014/main" id="{85719E47-DC8D-ACCA-C5C0-1813FBC970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2. Understand impact</a:t>
            </a:r>
            <a:endParaRPr lang="en-US" noProof="0"/>
          </a:p>
        </p:txBody>
      </p:sp>
      <p:sp>
        <p:nvSpPr>
          <p:cNvPr id="100" name="Text Placeholder 49">
            <a:extLst>
              <a:ext uri="{FF2B5EF4-FFF2-40B4-BE49-F238E27FC236}">
                <a16:creationId xmlns:a16="http://schemas.microsoft.com/office/drawing/2014/main" id="{3C74BFA8-CB80-BEE5-51D7-8FB9A2DAB9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Identify response</a:t>
            </a:r>
          </a:p>
        </p:txBody>
      </p:sp>
      <p:sp>
        <p:nvSpPr>
          <p:cNvPr id="101" name="Text Placeholder 50">
            <a:extLst>
              <a:ext uri="{FF2B5EF4-FFF2-40B4-BE49-F238E27FC236}">
                <a16:creationId xmlns:a16="http://schemas.microsoft.com/office/drawing/2014/main" id="{CEF30F33-FC7D-1260-B630-63D97B3381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3. Find vulnerable assets</a:t>
            </a:r>
            <a:endParaRPr lang="en-US" noProof="0"/>
          </a:p>
        </p:txBody>
      </p:sp>
      <p:sp>
        <p:nvSpPr>
          <p:cNvPr id="102" name="Text Placeholder 51">
            <a:extLst>
              <a:ext uri="{FF2B5EF4-FFF2-40B4-BE49-F238E27FC236}">
                <a16:creationId xmlns:a16="http://schemas.microsoft.com/office/drawing/2014/main" id="{CF894446-FCDC-EBE9-62FC-0A45379920A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4. Label impacted assets</a:t>
            </a:r>
            <a:endParaRPr lang="en-US" noProof="0"/>
          </a:p>
        </p:txBody>
      </p:sp>
      <p:sp>
        <p:nvSpPr>
          <p:cNvPr id="103" name="Text Placeholder 53">
            <a:extLst>
              <a:ext uri="{FF2B5EF4-FFF2-40B4-BE49-F238E27FC236}">
                <a16:creationId xmlns:a16="http://schemas.microsoft.com/office/drawing/2014/main" id="{BE62073C-9B97-8946-AD8A-006702EAE7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A SOC analyst received an email about recently reported publicly known vulnerabilities and uses Security Copilot to investigate the Common Vulnerabilities and Exposures (CVE) ID.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352D199F-CA57-C1E1-0E65-59C5E6689DB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Use the summary of the CVE to determine if any impacted technologies are used in your environment.</a:t>
            </a:r>
          </a:p>
        </p:txBody>
      </p:sp>
      <p:sp>
        <p:nvSpPr>
          <p:cNvPr id="105" name="Text Placeholder 55">
            <a:extLst>
              <a:ext uri="{FF2B5EF4-FFF2-40B4-BE49-F238E27FC236}">
                <a16:creationId xmlns:a16="http://schemas.microsoft.com/office/drawing/2014/main" id="{0D327974-799A-35C8-8DCE-08BAF666923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The analyst asks Copilot to list all assets running technologies impacted by this vulnerability in their environment.</a:t>
            </a:r>
          </a:p>
        </p:txBody>
      </p:sp>
      <p:sp>
        <p:nvSpPr>
          <p:cNvPr id="106" name="Text Placeholder 56">
            <a:extLst>
              <a:ext uri="{FF2B5EF4-FFF2-40B4-BE49-F238E27FC236}">
                <a16:creationId xmlns:a16="http://schemas.microsoft.com/office/drawing/2014/main" id="{839D6185-4F83-EE20-56BB-9349CCD0EAD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124825"/>
            <a:ext cx="2808000" cy="927393"/>
          </a:xfrm>
        </p:spPr>
        <p:txBody>
          <a:bodyPr>
            <a:normAutofit/>
          </a:bodyPr>
          <a:lstStyle/>
          <a:p>
            <a:r>
              <a:rPr lang="en-US" noProof="0"/>
              <a:t>Prompt: Summarize &lt;CVEID&gt;.</a:t>
            </a:r>
            <a:endParaRPr lang="en-US" b="1" noProof="0"/>
          </a:p>
        </p:txBody>
      </p:sp>
      <p:sp>
        <p:nvSpPr>
          <p:cNvPr id="107" name="Text Placeholder 57">
            <a:extLst>
              <a:ext uri="{FF2B5EF4-FFF2-40B4-BE49-F238E27FC236}">
                <a16:creationId xmlns:a16="http://schemas.microsoft.com/office/drawing/2014/main" id="{DE5C3DD7-1317-7AAC-CFD4-08A438EE276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Prompt: Write me an executive summary report for the vulnerability, threat actor insights, and recommendations for someone who is less technical.</a:t>
            </a:r>
            <a:endParaRPr lang="en-US" b="1" noProof="0"/>
          </a:p>
        </p:txBody>
      </p:sp>
      <p:sp>
        <p:nvSpPr>
          <p:cNvPr id="108" name="Text Placeholder 58">
            <a:extLst>
              <a:ext uri="{FF2B5EF4-FFF2-40B4-BE49-F238E27FC236}">
                <a16:creationId xmlns:a16="http://schemas.microsoft.com/office/drawing/2014/main" id="{7D9C7766-0569-5DC1-7F25-367DD6893ED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/>
          <a:lstStyle/>
          <a:p>
            <a:r>
              <a:rPr lang="en-US" noProof="0">
                <a:cs typeface="Segoe UI"/>
              </a:rPr>
              <a:t>Prompt: Do I have assets running &lt;Technology X&gt; in my environment?</a:t>
            </a:r>
          </a:p>
        </p:txBody>
      </p:sp>
      <p:sp>
        <p:nvSpPr>
          <p:cNvPr id="109" name="Text Placeholder 59">
            <a:extLst>
              <a:ext uri="{FF2B5EF4-FFF2-40B4-BE49-F238E27FC236}">
                <a16:creationId xmlns:a16="http://schemas.microsoft.com/office/drawing/2014/main" id="{B039E9D1-05A6-F98B-85B4-98545C12514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Prompt: What mitigations can I put in place to defend against &lt;CVEID&gt;?</a:t>
            </a:r>
            <a:endParaRPr lang="en-US" b="1" noProof="0"/>
          </a:p>
        </p:txBody>
      </p:sp>
      <p:sp>
        <p:nvSpPr>
          <p:cNvPr id="110" name="Text Placeholder 60">
            <a:extLst>
              <a:ext uri="{FF2B5EF4-FFF2-40B4-BE49-F238E27FC236}">
                <a16:creationId xmlns:a16="http://schemas.microsoft.com/office/drawing/2014/main" id="{55CD44BA-2B45-B2CB-5BD8-16BB1220C01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/>
          <a:lstStyle/>
          <a:p>
            <a:r>
              <a:rPr lang="en-US" noProof="0">
                <a:cs typeface="Segoe UI"/>
              </a:rPr>
              <a:t>Prompt: Which assets are impacted by &lt;CVE-ID&gt;  with &lt;Technology X&gt;</a:t>
            </a:r>
          </a:p>
        </p:txBody>
      </p:sp>
      <p:sp>
        <p:nvSpPr>
          <p:cNvPr id="111" name="Text Placeholder 82">
            <a:extLst>
              <a:ext uri="{FF2B5EF4-FFF2-40B4-BE49-F238E27FC236}">
                <a16:creationId xmlns:a16="http://schemas.microsoft.com/office/drawing/2014/main" id="{48C2AAFE-2FFD-814F-C7C7-E0980119C14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</p:spPr>
        <p:txBody>
          <a:bodyPr/>
          <a:lstStyle/>
          <a:p>
            <a:r>
              <a:rPr lang="en-US" noProof="0">
                <a:cs typeface="Segoe UI"/>
              </a:rPr>
              <a:t>Prompt: Please apply label &lt;CVE-ID&gt; to all of assets impacted by &lt;CVE-ID&gt;</a:t>
            </a:r>
          </a:p>
        </p:txBody>
      </p:sp>
      <p:sp>
        <p:nvSpPr>
          <p:cNvPr id="112" name="Text Placeholder 83">
            <a:extLst>
              <a:ext uri="{FF2B5EF4-FFF2-40B4-BE49-F238E27FC236}">
                <a16:creationId xmlns:a16="http://schemas.microsoft.com/office/drawing/2014/main" id="{7BEEDACB-5E0F-1923-7FB8-5483EEF3788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Generate a report to document the vulnerability and communicate with the leadership team. </a:t>
            </a:r>
          </a:p>
        </p:txBody>
      </p:sp>
      <p:sp>
        <p:nvSpPr>
          <p:cNvPr id="113" name="Text Placeholder 84">
            <a:extLst>
              <a:ext uri="{FF2B5EF4-FFF2-40B4-BE49-F238E27FC236}">
                <a16:creationId xmlns:a16="http://schemas.microsoft.com/office/drawing/2014/main" id="{9306C19C-3CCD-C166-4986-3447863AFCD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0" y="4488366"/>
            <a:ext cx="2808000" cy="584139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The analyst asks Copilot for help in protecting against the vulnerability.</a:t>
            </a:r>
          </a:p>
        </p:txBody>
      </p:sp>
      <p:sp>
        <p:nvSpPr>
          <p:cNvPr id="114" name="Text Placeholder 85">
            <a:extLst>
              <a:ext uri="{FF2B5EF4-FFF2-40B4-BE49-F238E27FC236}">
                <a16:creationId xmlns:a16="http://schemas.microsoft.com/office/drawing/2014/main" id="{03746CE9-6989-0CF6-0233-D02E2C3A0B9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Apply a label to all of the impacted assets making them easier to identify and understand which need remediated. 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6E0B7533-DF7A-6FC1-9E45-BFAEE8730BA2}"/>
              </a:ext>
            </a:extLst>
          </p:cNvPr>
          <p:cNvGrpSpPr/>
          <p:nvPr/>
        </p:nvGrpSpPr>
        <p:grpSpPr>
          <a:xfrm>
            <a:off x="4118363" y="2770379"/>
            <a:ext cx="2351135" cy="360000"/>
            <a:chOff x="588263" y="1217924"/>
            <a:chExt cx="2351135" cy="360000"/>
          </a:xfrm>
        </p:grpSpPr>
        <p:pic>
          <p:nvPicPr>
            <p:cNvPr id="116" name="Picture 115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89F01ED8-1303-36E5-DC87-35B52A76ACA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2CBBE64E-0C0E-B7D2-E824-A592DDDD491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C8BD20A6-E8FD-01F1-56D9-6E7E4CF585B3}"/>
              </a:ext>
            </a:extLst>
          </p:cNvPr>
          <p:cNvGrpSpPr/>
          <p:nvPr/>
        </p:nvGrpSpPr>
        <p:grpSpPr>
          <a:xfrm>
            <a:off x="7570157" y="2764825"/>
            <a:ext cx="2351135" cy="360000"/>
            <a:chOff x="588263" y="1217924"/>
            <a:chExt cx="2351135" cy="360000"/>
          </a:xfrm>
        </p:grpSpPr>
        <p:pic>
          <p:nvPicPr>
            <p:cNvPr id="119" name="Picture 118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49346C5C-F6A8-46BD-72CC-6B9BEFA3BBE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C636DA17-E5D3-DF33-D34F-D113FE89190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4AD90F0E-882C-BF59-0F2B-74EFC2F23FC9}"/>
              </a:ext>
            </a:extLst>
          </p:cNvPr>
          <p:cNvGrpSpPr/>
          <p:nvPr/>
        </p:nvGrpSpPr>
        <p:grpSpPr>
          <a:xfrm>
            <a:off x="639545" y="5184677"/>
            <a:ext cx="2351135" cy="360000"/>
            <a:chOff x="588263" y="1217924"/>
            <a:chExt cx="2351135" cy="360000"/>
          </a:xfrm>
        </p:grpSpPr>
        <p:pic>
          <p:nvPicPr>
            <p:cNvPr id="122" name="Picture 121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BB13424D-6CE0-C007-5702-2467B2B66DD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6DA3E53D-E401-77A1-9E12-04813665CB3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826E73BB-3AE0-3B82-BFB0-3D51A3B19D7D}"/>
              </a:ext>
            </a:extLst>
          </p:cNvPr>
          <p:cNvGrpSpPr/>
          <p:nvPr/>
        </p:nvGrpSpPr>
        <p:grpSpPr>
          <a:xfrm>
            <a:off x="4047840" y="5184677"/>
            <a:ext cx="2351135" cy="360000"/>
            <a:chOff x="588263" y="1217924"/>
            <a:chExt cx="2351135" cy="360000"/>
          </a:xfrm>
        </p:grpSpPr>
        <p:pic>
          <p:nvPicPr>
            <p:cNvPr id="125" name="Picture 124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974E60D7-E522-9FE8-4A79-868D1B3382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9E3D351F-BF55-4291-53A3-273A62E56DD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B69A59C2-0227-768E-1DF1-72290BF29B4B}"/>
              </a:ext>
            </a:extLst>
          </p:cNvPr>
          <p:cNvGrpSpPr/>
          <p:nvPr/>
        </p:nvGrpSpPr>
        <p:grpSpPr>
          <a:xfrm>
            <a:off x="7570157" y="5177901"/>
            <a:ext cx="2351135" cy="360000"/>
            <a:chOff x="588263" y="1217924"/>
            <a:chExt cx="2351135" cy="360000"/>
          </a:xfrm>
        </p:grpSpPr>
        <p:pic>
          <p:nvPicPr>
            <p:cNvPr id="128" name="Picture 127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A868EF80-3DD9-AB69-B5C4-D569EAF51FF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5EA9FAD8-7844-3155-FD34-D3C8AEE2227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6114F93F-7849-100C-07EF-8E72AE88532D}"/>
              </a:ext>
            </a:extLst>
          </p:cNvPr>
          <p:cNvGrpSpPr/>
          <p:nvPr/>
        </p:nvGrpSpPr>
        <p:grpSpPr>
          <a:xfrm>
            <a:off x="639545" y="2774818"/>
            <a:ext cx="2351135" cy="360000"/>
            <a:chOff x="588263" y="1217924"/>
            <a:chExt cx="2351135" cy="360000"/>
          </a:xfrm>
        </p:grpSpPr>
        <p:pic>
          <p:nvPicPr>
            <p:cNvPr id="131" name="Picture 130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ED26EA67-9AB5-817B-64FD-10512E33DAF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9F35B563-C86E-04AA-F7AE-56DF28590DB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Security Copilot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836363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266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Information Technology | Conduct a vulnerability impact assessment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2025-02-11T22:13:37Z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