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4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hyperlink" Target="https://support.microsoft.com/en-us/topic/overview-of-microsoft-365-chat-preview-5b00a52d-7296-48ee-b938-b95b7209f737" TargetMode="Externa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a:extLst>
              <a:ext uri="{FF2B5EF4-FFF2-40B4-BE49-F238E27FC236}">
                <a16:creationId xmlns:a16="http://schemas.microsoft.com/office/drawing/2014/main" id="{56695F04-38E7-4F17-0051-3C10C3FC6757}"/>
              </a:ext>
            </a:extLst>
          </p:cNvPr>
          <p:cNvSpPr>
            <a:spLocks noGrp="1"/>
          </p:cNvSpPr>
          <p:nvPr>
            <p:ph type="title"/>
          </p:nvPr>
        </p:nvSpPr>
        <p:spPr>
          <a:xfrm>
            <a:off x="584200" y="387766"/>
            <a:ext cx="6271640" cy="263149"/>
          </a:xfrm>
        </p:spPr>
        <p:txBody>
          <a:bodyPr/>
          <a:lstStyle/>
          <a:p>
            <a:r>
              <a:rPr lang="en-US" noProof="0">
                <a:solidFill>
                  <a:srgbClr val="0078D4"/>
                </a:solidFill>
                <a:cs typeface="Segoe UI"/>
              </a:rPr>
              <a:t>Information Technology </a:t>
            </a:r>
            <a:r>
              <a:rPr lang="en-US" noProof="0">
                <a:cs typeface="Segoe UI"/>
              </a:rPr>
              <a:t>| Conduct a security script analysis</a:t>
            </a:r>
          </a:p>
        </p:txBody>
      </p:sp>
      <p:sp>
        <p:nvSpPr>
          <p:cNvPr id="47" name="Text Placeholder 46">
            <a:extLst>
              <a:ext uri="{FF2B5EF4-FFF2-40B4-BE49-F238E27FC236}">
                <a16:creationId xmlns:a16="http://schemas.microsoft.com/office/drawing/2014/main" id="{25C6A80E-03C3-0B6C-5612-BC25FA09D96E}"/>
              </a:ext>
            </a:extLst>
          </p:cNvPr>
          <p:cNvSpPr>
            <a:spLocks noGrp="1"/>
          </p:cNvSpPr>
          <p:nvPr>
            <p:ph type="body" sz="quarter" idx="11"/>
          </p:nvPr>
        </p:nvSpPr>
        <p:spPr/>
        <p:txBody>
          <a:bodyPr/>
          <a:lstStyle/>
          <a:p>
            <a:r>
              <a:rPr lang="en-US" noProof="0"/>
              <a:t>1. Analyze script</a:t>
            </a:r>
          </a:p>
        </p:txBody>
      </p:sp>
      <p:sp>
        <p:nvSpPr>
          <p:cNvPr id="48" name="Text Placeholder 47">
            <a:extLst>
              <a:ext uri="{FF2B5EF4-FFF2-40B4-BE49-F238E27FC236}">
                <a16:creationId xmlns:a16="http://schemas.microsoft.com/office/drawing/2014/main" id="{603451CE-C1AC-1DBF-79CA-4E645A5B0DBC}"/>
              </a:ext>
            </a:extLst>
          </p:cNvPr>
          <p:cNvSpPr>
            <a:spLocks noGrp="1"/>
          </p:cNvSpPr>
          <p:nvPr>
            <p:ph type="body" sz="quarter" idx="12"/>
          </p:nvPr>
        </p:nvSpPr>
        <p:spPr/>
        <p:txBody>
          <a:bodyPr/>
          <a:lstStyle/>
          <a:p>
            <a:r>
              <a:rPr lang="en-US" noProof="0"/>
              <a:t>6. Create report</a:t>
            </a:r>
          </a:p>
        </p:txBody>
      </p:sp>
      <p:sp>
        <p:nvSpPr>
          <p:cNvPr id="49" name="Text Placeholder 48">
            <a:extLst>
              <a:ext uri="{FF2B5EF4-FFF2-40B4-BE49-F238E27FC236}">
                <a16:creationId xmlns:a16="http://schemas.microsoft.com/office/drawing/2014/main" id="{267AC7D5-9ECA-0608-7B54-2E2EF2C73C41}"/>
              </a:ext>
            </a:extLst>
          </p:cNvPr>
          <p:cNvSpPr>
            <a:spLocks noGrp="1"/>
          </p:cNvSpPr>
          <p:nvPr>
            <p:ph type="body" sz="quarter" idx="13"/>
          </p:nvPr>
        </p:nvSpPr>
        <p:spPr/>
        <p:txBody>
          <a:bodyPr/>
          <a:lstStyle/>
          <a:p>
            <a:r>
              <a:rPr lang="en-US" noProof="0"/>
              <a:t>2. Assess intent</a:t>
            </a:r>
          </a:p>
        </p:txBody>
      </p:sp>
      <p:sp>
        <p:nvSpPr>
          <p:cNvPr id="50" name="Text Placeholder 49">
            <a:extLst>
              <a:ext uri="{FF2B5EF4-FFF2-40B4-BE49-F238E27FC236}">
                <a16:creationId xmlns:a16="http://schemas.microsoft.com/office/drawing/2014/main" id="{6886A6A0-75A7-5E5E-079B-251E7BAFE213}"/>
              </a:ext>
            </a:extLst>
          </p:cNvPr>
          <p:cNvSpPr>
            <a:spLocks noGrp="1"/>
          </p:cNvSpPr>
          <p:nvPr>
            <p:ph type="body" sz="quarter" idx="14"/>
          </p:nvPr>
        </p:nvSpPr>
        <p:spPr/>
        <p:txBody>
          <a:bodyPr/>
          <a:lstStyle/>
          <a:p>
            <a:r>
              <a:rPr lang="en-US" noProof="0"/>
              <a:t>5. Identify response</a:t>
            </a:r>
          </a:p>
        </p:txBody>
      </p:sp>
      <p:sp>
        <p:nvSpPr>
          <p:cNvPr id="51" name="Text Placeholder 50">
            <a:extLst>
              <a:ext uri="{FF2B5EF4-FFF2-40B4-BE49-F238E27FC236}">
                <a16:creationId xmlns:a16="http://schemas.microsoft.com/office/drawing/2014/main" id="{C6DE1B6C-78F9-8DF8-FCDC-EF3B090A8B0F}"/>
              </a:ext>
            </a:extLst>
          </p:cNvPr>
          <p:cNvSpPr>
            <a:spLocks noGrp="1"/>
          </p:cNvSpPr>
          <p:nvPr>
            <p:ph type="body" sz="quarter" idx="15"/>
          </p:nvPr>
        </p:nvSpPr>
        <p:spPr/>
        <p:txBody>
          <a:bodyPr/>
          <a:lstStyle/>
          <a:p>
            <a:r>
              <a:rPr lang="en-US" noProof="0"/>
              <a:t>3. Check internet addresses</a:t>
            </a:r>
          </a:p>
        </p:txBody>
      </p:sp>
      <p:sp>
        <p:nvSpPr>
          <p:cNvPr id="52" name="Text Placeholder 51">
            <a:extLst>
              <a:ext uri="{FF2B5EF4-FFF2-40B4-BE49-F238E27FC236}">
                <a16:creationId xmlns:a16="http://schemas.microsoft.com/office/drawing/2014/main" id="{720259ED-0B37-4F8F-352D-8E9D99570C4F}"/>
              </a:ext>
            </a:extLst>
          </p:cNvPr>
          <p:cNvSpPr>
            <a:spLocks noGrp="1"/>
          </p:cNvSpPr>
          <p:nvPr>
            <p:ph type="body" sz="quarter" idx="16"/>
          </p:nvPr>
        </p:nvSpPr>
        <p:spPr/>
        <p:txBody>
          <a:bodyPr/>
          <a:lstStyle/>
          <a:p>
            <a:r>
              <a:rPr lang="en-US" noProof="0"/>
              <a:t>4. Check threat database</a:t>
            </a:r>
          </a:p>
        </p:txBody>
      </p:sp>
      <p:sp>
        <p:nvSpPr>
          <p:cNvPr id="53" name="Text Placeholder 52">
            <a:extLst>
              <a:ext uri="{FF2B5EF4-FFF2-40B4-BE49-F238E27FC236}">
                <a16:creationId xmlns:a16="http://schemas.microsoft.com/office/drawing/2014/main" id="{B69CFE6A-9716-3917-04C1-B68EF4CCE157}"/>
              </a:ext>
            </a:extLst>
          </p:cNvPr>
          <p:cNvSpPr>
            <a:spLocks noGrp="1"/>
          </p:cNvSpPr>
          <p:nvPr>
            <p:ph type="body" sz="quarter" idx="17"/>
          </p:nvPr>
        </p:nvSpPr>
        <p:spPr>
          <a:xfrm>
            <a:off x="6519224" y="521099"/>
            <a:ext cx="3599821" cy="169277"/>
          </a:xfrm>
        </p:spPr>
        <p:txBody>
          <a:bodyPr/>
          <a:lstStyle/>
          <a:p>
            <a:r>
              <a:rPr lang="en-US" noProof="0"/>
              <a:t>Security Copilot</a:t>
            </a:r>
          </a:p>
        </p:txBody>
      </p:sp>
      <p:sp>
        <p:nvSpPr>
          <p:cNvPr id="54" name="Text Placeholder 53">
            <a:extLst>
              <a:ext uri="{FF2B5EF4-FFF2-40B4-BE49-F238E27FC236}">
                <a16:creationId xmlns:a16="http://schemas.microsoft.com/office/drawing/2014/main" id="{3FC40283-FC5F-4B42-C8CD-654B3EAE6A9A}"/>
              </a:ext>
            </a:extLst>
          </p:cNvPr>
          <p:cNvSpPr>
            <a:spLocks noGrp="1"/>
          </p:cNvSpPr>
          <p:nvPr>
            <p:ph type="body" sz="quarter" idx="18"/>
          </p:nvPr>
        </p:nvSpPr>
        <p:spPr/>
        <p:txBody>
          <a:bodyPr>
            <a:normAutofit/>
          </a:bodyPr>
          <a:lstStyle/>
          <a:p>
            <a:r>
              <a:rPr lang="en-US" noProof="0"/>
              <a:t>A security analyst identifies a potentially suspicious script that was found running on a corporate endpoint. Security Copilot Standalone experience is used to reverse engineer the script.</a:t>
            </a:r>
          </a:p>
        </p:txBody>
      </p:sp>
      <p:sp>
        <p:nvSpPr>
          <p:cNvPr id="55" name="Text Placeholder 54">
            <a:extLst>
              <a:ext uri="{FF2B5EF4-FFF2-40B4-BE49-F238E27FC236}">
                <a16:creationId xmlns:a16="http://schemas.microsoft.com/office/drawing/2014/main" id="{336E1447-7DAD-0D50-E88D-1B6CE391B956}"/>
              </a:ext>
            </a:extLst>
          </p:cNvPr>
          <p:cNvSpPr>
            <a:spLocks noGrp="1"/>
          </p:cNvSpPr>
          <p:nvPr>
            <p:ph type="body" sz="quarter" idx="19"/>
          </p:nvPr>
        </p:nvSpPr>
        <p:spPr/>
        <p:txBody>
          <a:bodyPr/>
          <a:lstStyle/>
          <a:p>
            <a:r>
              <a:rPr lang="en-US" noProof="0"/>
              <a:t>The analyst asks Copilot to assess whether the script is dangerous.</a:t>
            </a:r>
          </a:p>
        </p:txBody>
      </p:sp>
      <p:sp>
        <p:nvSpPr>
          <p:cNvPr id="56" name="Text Placeholder 55">
            <a:extLst>
              <a:ext uri="{FF2B5EF4-FFF2-40B4-BE49-F238E27FC236}">
                <a16:creationId xmlns:a16="http://schemas.microsoft.com/office/drawing/2014/main" id="{72B64BAF-D87F-61F3-EE9C-6C8F503084B9}"/>
              </a:ext>
            </a:extLst>
          </p:cNvPr>
          <p:cNvSpPr>
            <a:spLocks noGrp="1"/>
          </p:cNvSpPr>
          <p:nvPr>
            <p:ph type="body" sz="quarter" idx="20"/>
          </p:nvPr>
        </p:nvSpPr>
        <p:spPr/>
        <p:txBody>
          <a:bodyPr/>
          <a:lstStyle/>
          <a:p>
            <a:r>
              <a:rPr lang="en-US" noProof="0"/>
              <a:t>The analyst checks the internet addresses involved to see if they are known threat actors.</a:t>
            </a:r>
          </a:p>
        </p:txBody>
      </p:sp>
      <p:sp>
        <p:nvSpPr>
          <p:cNvPr id="57" name="Text Placeholder 56">
            <a:extLst>
              <a:ext uri="{FF2B5EF4-FFF2-40B4-BE49-F238E27FC236}">
                <a16:creationId xmlns:a16="http://schemas.microsoft.com/office/drawing/2014/main" id="{870B1D0D-83FE-C8C2-520B-962C31A89978}"/>
              </a:ext>
            </a:extLst>
          </p:cNvPr>
          <p:cNvSpPr>
            <a:spLocks noGrp="1"/>
          </p:cNvSpPr>
          <p:nvPr>
            <p:ph type="body" sz="quarter" idx="21"/>
          </p:nvPr>
        </p:nvSpPr>
        <p:spPr>
          <a:xfrm>
            <a:off x="584200" y="3124825"/>
            <a:ext cx="2808000" cy="927393"/>
          </a:xfrm>
        </p:spPr>
        <p:txBody>
          <a:bodyPr>
            <a:normAutofit lnSpcReduction="10000"/>
          </a:bodyPr>
          <a:lstStyle/>
          <a:p>
            <a:r>
              <a:rPr lang="en-US" noProof="0"/>
              <a:t>Prompt: Explain what this script does step by step and infer the intent. Also note any actions expressed that could be malicious in nature, including destructive activities, stealing of information, or changing of sensitive settings: &lt;SNIPPET&gt;</a:t>
            </a:r>
            <a:endParaRPr lang="en-US" b="1" noProof="0"/>
          </a:p>
        </p:txBody>
      </p:sp>
      <p:sp>
        <p:nvSpPr>
          <p:cNvPr id="58" name="Text Placeholder 57">
            <a:extLst>
              <a:ext uri="{FF2B5EF4-FFF2-40B4-BE49-F238E27FC236}">
                <a16:creationId xmlns:a16="http://schemas.microsoft.com/office/drawing/2014/main" id="{E612ECA3-1076-2610-DA97-49DBE95C02AA}"/>
              </a:ext>
            </a:extLst>
          </p:cNvPr>
          <p:cNvSpPr>
            <a:spLocks noGrp="1"/>
          </p:cNvSpPr>
          <p:nvPr>
            <p:ph type="body" sz="quarter" idx="22"/>
          </p:nvPr>
        </p:nvSpPr>
        <p:spPr/>
        <p:txBody>
          <a:bodyPr/>
          <a:lstStyle/>
          <a:p>
            <a:r>
              <a:rPr lang="en-US" noProof="0"/>
              <a:t>Prompt: Write me a report that summarizes the findings from the investigation. It should be suitable for a non-technical audience.</a:t>
            </a:r>
            <a:endParaRPr lang="en-US" b="1" noProof="0"/>
          </a:p>
        </p:txBody>
      </p:sp>
      <p:sp>
        <p:nvSpPr>
          <p:cNvPr id="59" name="Text Placeholder 58">
            <a:extLst>
              <a:ext uri="{FF2B5EF4-FFF2-40B4-BE49-F238E27FC236}">
                <a16:creationId xmlns:a16="http://schemas.microsoft.com/office/drawing/2014/main" id="{9ABEFB2B-9F58-F520-9B13-94B207F244EA}"/>
              </a:ext>
            </a:extLst>
          </p:cNvPr>
          <p:cNvSpPr>
            <a:spLocks noGrp="1"/>
          </p:cNvSpPr>
          <p:nvPr>
            <p:ph type="body" sz="quarter" idx="23"/>
          </p:nvPr>
        </p:nvSpPr>
        <p:spPr/>
        <p:txBody>
          <a:bodyPr/>
          <a:lstStyle/>
          <a:p>
            <a:r>
              <a:rPr lang="en-US" noProof="0"/>
              <a:t>Prompt: Is this script malicious?</a:t>
            </a:r>
          </a:p>
        </p:txBody>
      </p:sp>
      <p:sp>
        <p:nvSpPr>
          <p:cNvPr id="60" name="Text Placeholder 59">
            <a:extLst>
              <a:ext uri="{FF2B5EF4-FFF2-40B4-BE49-F238E27FC236}">
                <a16:creationId xmlns:a16="http://schemas.microsoft.com/office/drawing/2014/main" id="{C23A0201-C904-5ED8-DCCD-DAC73699D78E}"/>
              </a:ext>
            </a:extLst>
          </p:cNvPr>
          <p:cNvSpPr>
            <a:spLocks noGrp="1"/>
          </p:cNvSpPr>
          <p:nvPr>
            <p:ph type="body" sz="quarter" idx="24"/>
          </p:nvPr>
        </p:nvSpPr>
        <p:spPr/>
        <p:txBody>
          <a:bodyPr>
            <a:normAutofit/>
          </a:bodyPr>
          <a:lstStyle/>
          <a:p>
            <a:r>
              <a:rPr lang="en-US" noProof="0"/>
              <a:t>Prompt: What are the recommended policy changes to protect against this script?</a:t>
            </a:r>
            <a:endParaRPr lang="en-US" b="1" noProof="0"/>
          </a:p>
        </p:txBody>
      </p:sp>
      <p:sp>
        <p:nvSpPr>
          <p:cNvPr id="61" name="Text Placeholder 60">
            <a:extLst>
              <a:ext uri="{FF2B5EF4-FFF2-40B4-BE49-F238E27FC236}">
                <a16:creationId xmlns:a16="http://schemas.microsoft.com/office/drawing/2014/main" id="{611126FF-054E-32B2-5843-B18735CEC03A}"/>
              </a:ext>
            </a:extLst>
          </p:cNvPr>
          <p:cNvSpPr>
            <a:spLocks noGrp="1"/>
          </p:cNvSpPr>
          <p:nvPr>
            <p:ph type="body" sz="quarter" idx="25"/>
          </p:nvPr>
        </p:nvSpPr>
        <p:spPr/>
        <p:txBody>
          <a:bodyPr/>
          <a:lstStyle/>
          <a:p>
            <a:r>
              <a:rPr lang="en-US" noProof="0"/>
              <a:t>Prompt: Provide the reputation of any IPs or hostnames found.</a:t>
            </a:r>
            <a:endParaRPr lang="en-US" b="1" noProof="0"/>
          </a:p>
        </p:txBody>
      </p:sp>
      <p:sp>
        <p:nvSpPr>
          <p:cNvPr id="83" name="Text Placeholder 82">
            <a:extLst>
              <a:ext uri="{FF2B5EF4-FFF2-40B4-BE49-F238E27FC236}">
                <a16:creationId xmlns:a16="http://schemas.microsoft.com/office/drawing/2014/main" id="{4A009307-F489-4D3B-DFDE-F3016CF1C6A5}"/>
              </a:ext>
            </a:extLst>
          </p:cNvPr>
          <p:cNvSpPr>
            <a:spLocks noGrp="1"/>
          </p:cNvSpPr>
          <p:nvPr>
            <p:ph type="body" sz="quarter" idx="26"/>
          </p:nvPr>
        </p:nvSpPr>
        <p:spPr/>
        <p:txBody>
          <a:bodyPr/>
          <a:lstStyle/>
          <a:p>
            <a:r>
              <a:rPr lang="en-US" noProof="0"/>
              <a:t>Prompt: Are there any threat intelligence articles that reference the IOCs that were found? Show me the profiles of any threat actors referenced.</a:t>
            </a:r>
            <a:endParaRPr lang="en-US" b="1" noProof="0"/>
          </a:p>
        </p:txBody>
      </p:sp>
      <p:sp>
        <p:nvSpPr>
          <p:cNvPr id="84" name="Text Placeholder 83">
            <a:extLst>
              <a:ext uri="{FF2B5EF4-FFF2-40B4-BE49-F238E27FC236}">
                <a16:creationId xmlns:a16="http://schemas.microsoft.com/office/drawing/2014/main" id="{A111F9EA-EAEA-1211-B8D6-462C33F9555C}"/>
              </a:ext>
            </a:extLst>
          </p:cNvPr>
          <p:cNvSpPr>
            <a:spLocks noGrp="1"/>
          </p:cNvSpPr>
          <p:nvPr>
            <p:ph type="body" sz="quarter" idx="27"/>
          </p:nvPr>
        </p:nvSpPr>
        <p:spPr/>
        <p:txBody>
          <a:bodyPr/>
          <a:lstStyle/>
          <a:p>
            <a:r>
              <a:rPr lang="en-US" noProof="0"/>
              <a:t>Generate an incident report to document the incident and communicate with the leadership team. </a:t>
            </a:r>
          </a:p>
        </p:txBody>
      </p:sp>
      <p:sp>
        <p:nvSpPr>
          <p:cNvPr id="85" name="Text Placeholder 84">
            <a:extLst>
              <a:ext uri="{FF2B5EF4-FFF2-40B4-BE49-F238E27FC236}">
                <a16:creationId xmlns:a16="http://schemas.microsoft.com/office/drawing/2014/main" id="{8FF0578C-9606-4A5E-E20F-DEB7E6F7D726}"/>
              </a:ext>
            </a:extLst>
          </p:cNvPr>
          <p:cNvSpPr>
            <a:spLocks noGrp="1"/>
          </p:cNvSpPr>
          <p:nvPr>
            <p:ph type="body" sz="quarter" idx="28"/>
          </p:nvPr>
        </p:nvSpPr>
        <p:spPr>
          <a:xfrm>
            <a:off x="4047840" y="4488366"/>
            <a:ext cx="2808000" cy="584139"/>
          </a:xfrm>
        </p:spPr>
        <p:txBody>
          <a:bodyPr>
            <a:normAutofit/>
          </a:bodyPr>
          <a:lstStyle/>
          <a:p>
            <a:r>
              <a:rPr lang="en-US" noProof="0"/>
              <a:t>The analyst asks Copilot for help in responding to the threat.</a:t>
            </a:r>
          </a:p>
        </p:txBody>
      </p:sp>
      <p:sp>
        <p:nvSpPr>
          <p:cNvPr id="86" name="Text Placeholder 85">
            <a:extLst>
              <a:ext uri="{FF2B5EF4-FFF2-40B4-BE49-F238E27FC236}">
                <a16:creationId xmlns:a16="http://schemas.microsoft.com/office/drawing/2014/main" id="{B4BE515B-C4F1-B027-DC42-2406647CFE89}"/>
              </a:ext>
            </a:extLst>
          </p:cNvPr>
          <p:cNvSpPr>
            <a:spLocks noGrp="1"/>
          </p:cNvSpPr>
          <p:nvPr>
            <p:ph type="body" sz="quarter" idx="29"/>
          </p:nvPr>
        </p:nvSpPr>
        <p:spPr/>
        <p:txBody>
          <a:bodyPr/>
          <a:lstStyle/>
          <a:p>
            <a:r>
              <a:rPr lang="en-US" noProof="0"/>
              <a:t>The analyst checks to if there is any information available about the attack.</a:t>
            </a:r>
          </a:p>
        </p:txBody>
      </p:sp>
      <p:sp>
        <p:nvSpPr>
          <p:cNvPr id="87" name="Text Placeholder 86">
            <a:extLst>
              <a:ext uri="{FF2B5EF4-FFF2-40B4-BE49-F238E27FC236}">
                <a16:creationId xmlns:a16="http://schemas.microsoft.com/office/drawing/2014/main" id="{E9B1AD38-F92B-9ACB-7307-63B184829C5A}"/>
              </a:ext>
            </a:extLst>
          </p:cNvPr>
          <p:cNvSpPr>
            <a:spLocks noGrp="1"/>
          </p:cNvSpPr>
          <p:nvPr>
            <p:ph type="body" sz="quarter" idx="30"/>
          </p:nvPr>
        </p:nvSpPr>
        <p:spPr/>
        <p:txBody>
          <a:bodyPr/>
          <a:lstStyle/>
          <a:p>
            <a:r>
              <a:rPr lang="en-US" noProof="0"/>
              <a:t>Buy</a:t>
            </a:r>
          </a:p>
        </p:txBody>
      </p:sp>
      <p:sp>
        <p:nvSpPr>
          <p:cNvPr id="88" name="Text Placeholder 87">
            <a:extLst>
              <a:ext uri="{FF2B5EF4-FFF2-40B4-BE49-F238E27FC236}">
                <a16:creationId xmlns:a16="http://schemas.microsoft.com/office/drawing/2014/main" id="{403C17C9-499A-6E61-BDDB-91A803916CC9}"/>
              </a:ext>
            </a:extLst>
          </p:cNvPr>
          <p:cNvSpPr>
            <a:spLocks noGrp="1"/>
          </p:cNvSpPr>
          <p:nvPr>
            <p:ph type="body" sz="quarter" idx="38"/>
          </p:nvPr>
        </p:nvSpPr>
        <p:spPr>
          <a:solidFill>
            <a:srgbClr val="0078D4"/>
          </a:solidFill>
        </p:spPr>
        <p:txBody>
          <a:bodyPr/>
          <a:lstStyle/>
          <a:p>
            <a:endParaRPr lang="en-US" noProof="0"/>
          </a:p>
        </p:txBody>
      </p:sp>
      <p:sp>
        <p:nvSpPr>
          <p:cNvPr id="89" name="Text Placeholder 88">
            <a:extLst>
              <a:ext uri="{FF2B5EF4-FFF2-40B4-BE49-F238E27FC236}">
                <a16:creationId xmlns:a16="http://schemas.microsoft.com/office/drawing/2014/main" id="{CF3E859B-CC63-6F2D-CB8C-DC4396832B6B}"/>
              </a:ext>
            </a:extLst>
          </p:cNvPr>
          <p:cNvSpPr>
            <a:spLocks noGrp="1"/>
          </p:cNvSpPr>
          <p:nvPr>
            <p:ph type="body" sz="quarter" idx="39"/>
          </p:nvPr>
        </p:nvSpPr>
        <p:spPr>
          <a:solidFill>
            <a:srgbClr val="0078D4"/>
          </a:solidFill>
        </p:spPr>
        <p:txBody>
          <a:bodyPr/>
          <a:lstStyle/>
          <a:p>
            <a:endParaRPr lang="en-US" noProof="0"/>
          </a:p>
        </p:txBody>
      </p:sp>
      <p:sp>
        <p:nvSpPr>
          <p:cNvPr id="90" name="Text Placeholder 89">
            <a:extLst>
              <a:ext uri="{FF2B5EF4-FFF2-40B4-BE49-F238E27FC236}">
                <a16:creationId xmlns:a16="http://schemas.microsoft.com/office/drawing/2014/main" id="{9CB0EBD9-56B8-4BDE-0666-B4DEEEFB32C0}"/>
              </a:ext>
            </a:extLst>
          </p:cNvPr>
          <p:cNvSpPr>
            <a:spLocks noGrp="1"/>
          </p:cNvSpPr>
          <p:nvPr>
            <p:ph type="body" sz="quarter" idx="40"/>
          </p:nvPr>
        </p:nvSpPr>
        <p:spPr>
          <a:solidFill>
            <a:schemeClr val="bg1">
              <a:lumMod val="75000"/>
            </a:schemeClr>
          </a:solidFill>
        </p:spPr>
        <p:txBody>
          <a:bodyPr/>
          <a:lstStyle/>
          <a:p>
            <a:endParaRPr lang="en-US" noProof="0"/>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6" name="Group 5">
            <a:extLst>
              <a:ext uri="{FF2B5EF4-FFF2-40B4-BE49-F238E27FC236}">
                <a16:creationId xmlns:a16="http://schemas.microsoft.com/office/drawing/2014/main" id="{B995581E-D115-7FBF-CC74-4139D50F0C19}"/>
              </a:ext>
            </a:extLst>
          </p:cNvPr>
          <p:cNvGrpSpPr/>
          <p:nvPr/>
        </p:nvGrpSpPr>
        <p:grpSpPr>
          <a:xfrm>
            <a:off x="4118363" y="2770379"/>
            <a:ext cx="2351135" cy="360000"/>
            <a:chOff x="588263" y="1217924"/>
            <a:chExt cx="2351135" cy="360000"/>
          </a:xfrm>
        </p:grpSpPr>
        <p:pic>
          <p:nvPicPr>
            <p:cNvPr id="7" name="Picture 6" descr="Zip Co logo SVG free download, id: 101874 - Brandlogos.net">
              <a:hlinkClick r:id="rId2"/>
              <a:extLst>
                <a:ext uri="{FF2B5EF4-FFF2-40B4-BE49-F238E27FC236}">
                  <a16:creationId xmlns:a16="http://schemas.microsoft.com/office/drawing/2014/main" id="{5866729D-E0C7-B363-3A93-D0E10909E777}"/>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8" name="TextBox 7">
              <a:extLst>
                <a:ext uri="{FF2B5EF4-FFF2-40B4-BE49-F238E27FC236}">
                  <a16:creationId xmlns:a16="http://schemas.microsoft.com/office/drawing/2014/main" id="{8B1CB384-F97B-BE7E-3256-1376D89078C9}"/>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Security Copilot</a:t>
              </a:r>
            </a:p>
          </p:txBody>
        </p:sp>
      </p:grpSp>
      <p:grpSp>
        <p:nvGrpSpPr>
          <p:cNvPr id="12" name="Group 11">
            <a:extLst>
              <a:ext uri="{FF2B5EF4-FFF2-40B4-BE49-F238E27FC236}">
                <a16:creationId xmlns:a16="http://schemas.microsoft.com/office/drawing/2014/main" id="{8B461EC0-3C57-DC37-F621-8A045B0F1B50}"/>
              </a:ext>
            </a:extLst>
          </p:cNvPr>
          <p:cNvGrpSpPr/>
          <p:nvPr/>
        </p:nvGrpSpPr>
        <p:grpSpPr>
          <a:xfrm>
            <a:off x="7570157" y="2764825"/>
            <a:ext cx="2351135" cy="360000"/>
            <a:chOff x="588263" y="1217924"/>
            <a:chExt cx="2351135" cy="360000"/>
          </a:xfrm>
        </p:grpSpPr>
        <p:pic>
          <p:nvPicPr>
            <p:cNvPr id="13" name="Picture 12" descr="Zip Co logo SVG free download, id: 101874 - Brandlogos.net">
              <a:hlinkClick r:id="rId2"/>
              <a:extLst>
                <a:ext uri="{FF2B5EF4-FFF2-40B4-BE49-F238E27FC236}">
                  <a16:creationId xmlns:a16="http://schemas.microsoft.com/office/drawing/2014/main" id="{4EE1449F-22A0-BC5D-7648-D83D9A84A0B1}"/>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4" name="TextBox 13">
              <a:extLst>
                <a:ext uri="{FF2B5EF4-FFF2-40B4-BE49-F238E27FC236}">
                  <a16:creationId xmlns:a16="http://schemas.microsoft.com/office/drawing/2014/main" id="{05615094-24B0-12E0-AF98-F7FB420CBCF6}"/>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Security Copilot</a:t>
              </a:r>
            </a:p>
          </p:txBody>
        </p:sp>
      </p:grpSp>
      <p:grpSp>
        <p:nvGrpSpPr>
          <p:cNvPr id="15" name="Group 14">
            <a:extLst>
              <a:ext uri="{FF2B5EF4-FFF2-40B4-BE49-F238E27FC236}">
                <a16:creationId xmlns:a16="http://schemas.microsoft.com/office/drawing/2014/main" id="{8ED5A9B9-04A8-A6CB-4DC6-214CBA0F0526}"/>
              </a:ext>
            </a:extLst>
          </p:cNvPr>
          <p:cNvGrpSpPr/>
          <p:nvPr/>
        </p:nvGrpSpPr>
        <p:grpSpPr>
          <a:xfrm>
            <a:off x="639545" y="5165627"/>
            <a:ext cx="2351135" cy="360000"/>
            <a:chOff x="588263" y="1217924"/>
            <a:chExt cx="2351135" cy="360000"/>
          </a:xfrm>
        </p:grpSpPr>
        <p:pic>
          <p:nvPicPr>
            <p:cNvPr id="16" name="Picture 15" descr="Zip Co logo SVG free download, id: 101874 - Brandlogos.net">
              <a:hlinkClick r:id="rId2"/>
              <a:extLst>
                <a:ext uri="{FF2B5EF4-FFF2-40B4-BE49-F238E27FC236}">
                  <a16:creationId xmlns:a16="http://schemas.microsoft.com/office/drawing/2014/main" id="{9E867E78-8162-8F73-2372-50CA4B59E87C}"/>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7" name="TextBox 16">
              <a:extLst>
                <a:ext uri="{FF2B5EF4-FFF2-40B4-BE49-F238E27FC236}">
                  <a16:creationId xmlns:a16="http://schemas.microsoft.com/office/drawing/2014/main" id="{95AE887D-B13C-F981-E281-D1F700FC5982}"/>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Security Copilot</a:t>
              </a:r>
            </a:p>
          </p:txBody>
        </p:sp>
      </p:grpSp>
      <p:grpSp>
        <p:nvGrpSpPr>
          <p:cNvPr id="18" name="Group 17">
            <a:extLst>
              <a:ext uri="{FF2B5EF4-FFF2-40B4-BE49-F238E27FC236}">
                <a16:creationId xmlns:a16="http://schemas.microsoft.com/office/drawing/2014/main" id="{E87915C5-3B0A-9E4F-7372-5D58D309C90A}"/>
              </a:ext>
            </a:extLst>
          </p:cNvPr>
          <p:cNvGrpSpPr/>
          <p:nvPr/>
        </p:nvGrpSpPr>
        <p:grpSpPr>
          <a:xfrm>
            <a:off x="4047840" y="5165627"/>
            <a:ext cx="2351135" cy="360000"/>
            <a:chOff x="588263" y="1217924"/>
            <a:chExt cx="2351135" cy="360000"/>
          </a:xfrm>
        </p:grpSpPr>
        <p:pic>
          <p:nvPicPr>
            <p:cNvPr id="19" name="Picture 18" descr="Zip Co logo SVG free download, id: 101874 - Brandlogos.net">
              <a:hlinkClick r:id="rId2"/>
              <a:extLst>
                <a:ext uri="{FF2B5EF4-FFF2-40B4-BE49-F238E27FC236}">
                  <a16:creationId xmlns:a16="http://schemas.microsoft.com/office/drawing/2014/main" id="{1BF29D50-ED77-6569-1C7C-4E03FC9C301F}"/>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0" name="TextBox 19">
              <a:extLst>
                <a:ext uri="{FF2B5EF4-FFF2-40B4-BE49-F238E27FC236}">
                  <a16:creationId xmlns:a16="http://schemas.microsoft.com/office/drawing/2014/main" id="{DCA3E443-D114-66C9-B1BE-2617D6DEE92A}"/>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Security Copilot</a:t>
              </a:r>
            </a:p>
          </p:txBody>
        </p:sp>
      </p:grpSp>
      <p:grpSp>
        <p:nvGrpSpPr>
          <p:cNvPr id="21" name="Group 20">
            <a:extLst>
              <a:ext uri="{FF2B5EF4-FFF2-40B4-BE49-F238E27FC236}">
                <a16:creationId xmlns:a16="http://schemas.microsoft.com/office/drawing/2014/main" id="{6F006DD8-15C0-20ED-3426-706DA2E8E34B}"/>
              </a:ext>
            </a:extLst>
          </p:cNvPr>
          <p:cNvGrpSpPr/>
          <p:nvPr/>
        </p:nvGrpSpPr>
        <p:grpSpPr>
          <a:xfrm>
            <a:off x="7570157" y="5158851"/>
            <a:ext cx="2351135" cy="360000"/>
            <a:chOff x="588263" y="1217924"/>
            <a:chExt cx="2351135" cy="360000"/>
          </a:xfrm>
        </p:grpSpPr>
        <p:pic>
          <p:nvPicPr>
            <p:cNvPr id="22" name="Picture 21" descr="Zip Co logo SVG free download, id: 101874 - Brandlogos.net">
              <a:hlinkClick r:id="rId2"/>
              <a:extLst>
                <a:ext uri="{FF2B5EF4-FFF2-40B4-BE49-F238E27FC236}">
                  <a16:creationId xmlns:a16="http://schemas.microsoft.com/office/drawing/2014/main" id="{6ECC81FE-E7E5-5FE3-94C2-E3DAD0F08DE9}"/>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40" name="TextBox 39">
              <a:extLst>
                <a:ext uri="{FF2B5EF4-FFF2-40B4-BE49-F238E27FC236}">
                  <a16:creationId xmlns:a16="http://schemas.microsoft.com/office/drawing/2014/main" id="{C38164CE-1651-EB33-5BFE-32AAC14F2282}"/>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Security Copilot</a:t>
              </a:r>
            </a:p>
          </p:txBody>
        </p:sp>
      </p:grpSp>
      <p:grpSp>
        <p:nvGrpSpPr>
          <p:cNvPr id="41" name="Group 40">
            <a:extLst>
              <a:ext uri="{FF2B5EF4-FFF2-40B4-BE49-F238E27FC236}">
                <a16:creationId xmlns:a16="http://schemas.microsoft.com/office/drawing/2014/main" id="{5B67B4CA-581E-C9C9-48FC-E31E9A69A3C6}"/>
              </a:ext>
            </a:extLst>
          </p:cNvPr>
          <p:cNvGrpSpPr/>
          <p:nvPr/>
        </p:nvGrpSpPr>
        <p:grpSpPr>
          <a:xfrm>
            <a:off x="1658680" y="1125551"/>
            <a:ext cx="1579300" cy="216000"/>
            <a:chOff x="1198144" y="862657"/>
            <a:chExt cx="1579300" cy="216000"/>
          </a:xfrm>
        </p:grpSpPr>
        <p:sp>
          <p:nvSpPr>
            <p:cNvPr id="42" name="Rectangle: Rounded Corners 6">
              <a:extLst>
                <a:ext uri="{FF2B5EF4-FFF2-40B4-BE49-F238E27FC236}">
                  <a16:creationId xmlns:a16="http://schemas.microsoft.com/office/drawing/2014/main" id="{FABE31FE-A5B9-F305-BD38-853E07A8840A}"/>
                </a:ext>
                <a:ext uri="{C183D7F6-B498-43B3-948B-1728B52AA6E4}">
                  <adec:decorative xmlns:adec="http://schemas.microsoft.com/office/drawing/2017/decorative" val="1"/>
                </a:ext>
              </a:extLst>
            </p:cNvPr>
            <p:cNvSpPr/>
            <p:nvPr/>
          </p:nvSpPr>
          <p:spPr bwMode="auto">
            <a:xfrm>
              <a:off x="1198144" y="862657"/>
              <a:ext cx="15793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IT management costs</a:t>
              </a:r>
            </a:p>
          </p:txBody>
        </p:sp>
        <p:pic>
          <p:nvPicPr>
            <p:cNvPr id="43" name="Graphic 42">
              <a:extLst>
                <a:ext uri="{FF2B5EF4-FFF2-40B4-BE49-F238E27FC236}">
                  <a16:creationId xmlns:a16="http://schemas.microsoft.com/office/drawing/2014/main" id="{009C597E-3B4F-E8F3-92D5-9363F0F5CCD2}"/>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4929" y="898657"/>
              <a:ext cx="144000" cy="144000"/>
            </a:xfrm>
            <a:prstGeom prst="rect">
              <a:avLst/>
            </a:prstGeom>
          </p:spPr>
        </p:pic>
      </p:grpSp>
      <p:grpSp>
        <p:nvGrpSpPr>
          <p:cNvPr id="67" name="Group 66">
            <a:extLst>
              <a:ext uri="{FF2B5EF4-FFF2-40B4-BE49-F238E27FC236}">
                <a16:creationId xmlns:a16="http://schemas.microsoft.com/office/drawing/2014/main" id="{5B72D46D-3D8F-D077-64D7-B9D3D4086450}"/>
              </a:ext>
            </a:extLst>
          </p:cNvPr>
          <p:cNvGrpSpPr/>
          <p:nvPr/>
        </p:nvGrpSpPr>
        <p:grpSpPr>
          <a:xfrm>
            <a:off x="7523373" y="1127774"/>
            <a:ext cx="1260000" cy="216000"/>
            <a:chOff x="1194743" y="1140160"/>
            <a:chExt cx="1260000" cy="216000"/>
          </a:xfrm>
        </p:grpSpPr>
        <p:sp>
          <p:nvSpPr>
            <p:cNvPr id="68" name="Rectangle: Rounded Corners 6">
              <a:extLst>
                <a:ext uri="{FF2B5EF4-FFF2-40B4-BE49-F238E27FC236}">
                  <a16:creationId xmlns:a16="http://schemas.microsoft.com/office/drawing/2014/main" id="{101E30D9-3B49-FBED-E0F8-4DC23A08F280}"/>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a:cs typeface="Segoe UI Semibold"/>
                </a:rPr>
                <a:t>Cost savings</a:t>
              </a:r>
              <a:endParaRPr lang="en-US" sz="900" b="0" i="0" u="none" strike="noStrike" kern="1200" cap="none" spc="0" normalizeH="0" baseline="0" noProof="0">
                <a:ln>
                  <a:noFill/>
                </a:ln>
                <a:solidFill>
                  <a:srgbClr val="8661C5"/>
                </a:solidFill>
                <a:effectLst/>
                <a:uLnTx/>
                <a:uFillTx/>
                <a:latin typeface="Segoe UI Semibold"/>
                <a:cs typeface="Segoe UI Semibold"/>
              </a:endParaRPr>
            </a:p>
          </p:txBody>
        </p:sp>
        <p:pic>
          <p:nvPicPr>
            <p:cNvPr id="69" name="Graphic 68">
              <a:extLst>
                <a:ext uri="{FF2B5EF4-FFF2-40B4-BE49-F238E27FC236}">
                  <a16:creationId xmlns:a16="http://schemas.microsoft.com/office/drawing/2014/main" id="{82CF9B8A-5CF4-3D30-3757-B8424EBAA7C0}"/>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1241527" y="1176160"/>
              <a:ext cx="144000" cy="144000"/>
            </a:xfrm>
            <a:prstGeom prst="rect">
              <a:avLst/>
            </a:prstGeom>
          </p:spPr>
        </p:pic>
      </p:grpSp>
      <p:grpSp>
        <p:nvGrpSpPr>
          <p:cNvPr id="70" name="Group 69">
            <a:extLst>
              <a:ext uri="{FF2B5EF4-FFF2-40B4-BE49-F238E27FC236}">
                <a16:creationId xmlns:a16="http://schemas.microsoft.com/office/drawing/2014/main" id="{04B88528-E6E6-52DC-483B-C8A96DC24F13}"/>
              </a:ext>
            </a:extLst>
          </p:cNvPr>
          <p:cNvGrpSpPr/>
          <p:nvPr/>
        </p:nvGrpSpPr>
        <p:grpSpPr>
          <a:xfrm>
            <a:off x="8868697" y="1127774"/>
            <a:ext cx="1450784" cy="216000"/>
            <a:chOff x="1194743" y="1140160"/>
            <a:chExt cx="1450784" cy="216000"/>
          </a:xfrm>
        </p:grpSpPr>
        <p:sp>
          <p:nvSpPr>
            <p:cNvPr id="71" name="Rectangle: Rounded Corners 6">
              <a:extLst>
                <a:ext uri="{FF2B5EF4-FFF2-40B4-BE49-F238E27FC236}">
                  <a16:creationId xmlns:a16="http://schemas.microsoft.com/office/drawing/2014/main" id="{36292199-BBF9-79BB-03B6-6512B0E84F4B}"/>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a:cs typeface="Segoe UI Semibold"/>
                </a:rPr>
                <a:t>Employee experience</a:t>
              </a:r>
              <a:endParaRPr lang="en-US" sz="900" b="0" i="0" u="none" strike="noStrike" kern="1200" cap="none" spc="0" normalizeH="0" baseline="0" noProof="0">
                <a:ln>
                  <a:noFill/>
                </a:ln>
                <a:solidFill>
                  <a:srgbClr val="8661C5"/>
                </a:solidFill>
                <a:effectLst/>
                <a:uLnTx/>
                <a:uFillTx/>
                <a:latin typeface="Segoe UI Semibold"/>
                <a:cs typeface="Segoe UI Semibold"/>
              </a:endParaRPr>
            </a:p>
          </p:txBody>
        </p:sp>
        <p:pic>
          <p:nvPicPr>
            <p:cNvPr id="72" name="Graphic 71">
              <a:extLst>
                <a:ext uri="{FF2B5EF4-FFF2-40B4-BE49-F238E27FC236}">
                  <a16:creationId xmlns:a16="http://schemas.microsoft.com/office/drawing/2014/main" id="{1625A06F-0EEE-B60D-A945-8ADA6D516385}"/>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1241527" y="1176160"/>
              <a:ext cx="144000" cy="144000"/>
            </a:xfrm>
            <a:prstGeom prst="rect">
              <a:avLst/>
            </a:prstGeom>
          </p:spPr>
        </p:pic>
      </p:grpSp>
      <p:pic>
        <p:nvPicPr>
          <p:cNvPr id="73" name="Picture 72" descr="A group of women standing together&#10;&#10;Description automatically generated">
            <a:extLst>
              <a:ext uri="{FF2B5EF4-FFF2-40B4-BE49-F238E27FC236}">
                <a16:creationId xmlns:a16="http://schemas.microsoft.com/office/drawing/2014/main" id="{F3A86AF4-4C9D-6636-12CB-DCDA14020453}"/>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10319481" y="3937299"/>
            <a:ext cx="1872519" cy="2920702"/>
          </a:xfrm>
          <a:prstGeom prst="rect">
            <a:avLst/>
          </a:prstGeom>
        </p:spPr>
      </p:pic>
      <p:grpSp>
        <p:nvGrpSpPr>
          <p:cNvPr id="9" name="Group 8">
            <a:extLst>
              <a:ext uri="{FF2B5EF4-FFF2-40B4-BE49-F238E27FC236}">
                <a16:creationId xmlns:a16="http://schemas.microsoft.com/office/drawing/2014/main" id="{C3A64248-B52B-7617-9460-A6FBE0E5970C}"/>
              </a:ext>
            </a:extLst>
          </p:cNvPr>
          <p:cNvGrpSpPr/>
          <p:nvPr/>
        </p:nvGrpSpPr>
        <p:grpSpPr>
          <a:xfrm>
            <a:off x="3323304" y="1130406"/>
            <a:ext cx="1733337" cy="218350"/>
            <a:chOff x="1198143" y="862657"/>
            <a:chExt cx="1733337" cy="218350"/>
          </a:xfrm>
        </p:grpSpPr>
        <p:sp>
          <p:nvSpPr>
            <p:cNvPr id="11" name="Rectangle: Rounded Corners 6">
              <a:extLst>
                <a:ext uri="{FF2B5EF4-FFF2-40B4-BE49-F238E27FC236}">
                  <a16:creationId xmlns:a16="http://schemas.microsoft.com/office/drawing/2014/main" id="{0E69844F-50B9-0B3F-351C-E9095E8F6F3D}"/>
                </a:ext>
                <a:ext uri="{C183D7F6-B498-43B3-948B-1728B52AA6E4}">
                  <adec:decorative xmlns:adec="http://schemas.microsoft.com/office/drawing/2017/decorative" val="1"/>
                </a:ext>
              </a:extLst>
            </p:cNvPr>
            <p:cNvSpPr/>
            <p:nvPr/>
          </p:nvSpPr>
          <p:spPr bwMode="auto">
            <a:xfrm>
              <a:off x="1198143" y="862657"/>
              <a:ext cx="1733337" cy="21835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Application downtime</a:t>
              </a:r>
            </a:p>
          </p:txBody>
        </p:sp>
        <p:pic>
          <p:nvPicPr>
            <p:cNvPr id="24" name="Graphic 23">
              <a:extLst>
                <a:ext uri="{FF2B5EF4-FFF2-40B4-BE49-F238E27FC236}">
                  <a16:creationId xmlns:a16="http://schemas.microsoft.com/office/drawing/2014/main" id="{82940076-B288-0669-92B7-0C15777D835A}"/>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4929" y="898657"/>
              <a:ext cx="144000" cy="144000"/>
            </a:xfrm>
            <a:prstGeom prst="rect">
              <a:avLst/>
            </a:prstGeom>
          </p:spPr>
        </p:pic>
      </p:grpSp>
      <p:grpSp>
        <p:nvGrpSpPr>
          <p:cNvPr id="25" name="Group 24">
            <a:extLst>
              <a:ext uri="{FF2B5EF4-FFF2-40B4-BE49-F238E27FC236}">
                <a16:creationId xmlns:a16="http://schemas.microsoft.com/office/drawing/2014/main" id="{32DF90AE-4912-6060-A779-F853EE4A557B}"/>
              </a:ext>
            </a:extLst>
          </p:cNvPr>
          <p:cNvGrpSpPr/>
          <p:nvPr/>
        </p:nvGrpSpPr>
        <p:grpSpPr>
          <a:xfrm>
            <a:off x="639545" y="2774818"/>
            <a:ext cx="2351135" cy="360000"/>
            <a:chOff x="588263" y="1217924"/>
            <a:chExt cx="2351135" cy="360000"/>
          </a:xfrm>
        </p:grpSpPr>
        <p:pic>
          <p:nvPicPr>
            <p:cNvPr id="26" name="Picture 25" descr="Zip Co logo SVG free download, id: 101874 - Brandlogos.net">
              <a:hlinkClick r:id="rId2"/>
              <a:extLst>
                <a:ext uri="{FF2B5EF4-FFF2-40B4-BE49-F238E27FC236}">
                  <a16:creationId xmlns:a16="http://schemas.microsoft.com/office/drawing/2014/main" id="{885D4427-BEC1-758E-B112-6E1CC198923A}"/>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7" name="TextBox 26">
              <a:extLst>
                <a:ext uri="{FF2B5EF4-FFF2-40B4-BE49-F238E27FC236}">
                  <a16:creationId xmlns:a16="http://schemas.microsoft.com/office/drawing/2014/main" id="{8D6302ED-609F-3C13-5154-091583595C33}"/>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lang="en-US" sz="1100" noProof="0">
                  <a:solidFill>
                    <a:prstClr val="black"/>
                  </a:solidFill>
                  <a:latin typeface="Segoe UI Semibold"/>
                </a:rPr>
                <a:t>Security Copilot</a:t>
              </a:r>
            </a:p>
          </p:txBody>
        </p:sp>
      </p:grpSp>
    </p:spTree>
    <p:extLst>
      <p:ext uri="{BB962C8B-B14F-4D97-AF65-F5344CB8AC3E}">
        <p14:creationId xmlns:p14="http://schemas.microsoft.com/office/powerpoint/2010/main" val="3799622220"/>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286</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Information Technology | Conduct a security script analysis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