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8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svg"/><Relationship Id="rId7" Type="http://schemas.openxmlformats.org/officeDocument/2006/relationships/hyperlink" Target="https://support.microsoft.com/en-us/topic/overview-of-microsoft-365-chat-preview-5b00a52d-7296-48ee-b938-b95b7209f737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9F9C7B-44B6-1F84-CB81-BBC730D569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>
            <a:extLst>
              <a:ext uri="{FF2B5EF4-FFF2-40B4-BE49-F238E27FC236}">
                <a16:creationId xmlns:a16="http://schemas.microsoft.com/office/drawing/2014/main" id="{6808ACAE-11B2-D5F9-688E-8E8E13004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199" y="387766"/>
            <a:ext cx="5286665" cy="526298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  <a:cs typeface="Segoe UI"/>
              </a:rPr>
              <a:t>Information Technology </a:t>
            </a:r>
            <a:r>
              <a:rPr lang="en-US" noProof="0">
                <a:cs typeface="Segoe UI"/>
              </a:rPr>
              <a:t>| Conduct a multi-cloud vulnerability impact assessment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175378B6-1768-BC06-81B0-B3C9A7376BE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224" y="521099"/>
            <a:ext cx="3599821" cy="338554"/>
          </a:xfrm>
        </p:spPr>
        <p:txBody>
          <a:bodyPr/>
          <a:lstStyle/>
          <a:p>
            <a:r>
              <a:rPr lang="en-US" noProof="0"/>
              <a:t>Security Copilot and Microsoft Defender External Attack Surface Management</a:t>
            </a:r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DDF1D34D-3C82-28EB-8516-734E84B32079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noProof="0"/>
              <a:t>Buy</a:t>
            </a:r>
          </a:p>
        </p:txBody>
      </p:sp>
      <p:sp>
        <p:nvSpPr>
          <p:cNvPr id="88" name="Text Placeholder 87">
            <a:extLst>
              <a:ext uri="{FF2B5EF4-FFF2-40B4-BE49-F238E27FC236}">
                <a16:creationId xmlns:a16="http://schemas.microsoft.com/office/drawing/2014/main" id="{DC4F0823-06D7-F0F5-AA49-53E5B6A951C8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89" name="Text Placeholder 88">
            <a:extLst>
              <a:ext uri="{FF2B5EF4-FFF2-40B4-BE49-F238E27FC236}">
                <a16:creationId xmlns:a16="http://schemas.microsoft.com/office/drawing/2014/main" id="{9FCEF1F3-722E-D97F-E739-0F27F6BF5448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90" name="Text Placeholder 89">
            <a:extLst>
              <a:ext uri="{FF2B5EF4-FFF2-40B4-BE49-F238E27FC236}">
                <a16:creationId xmlns:a16="http://schemas.microsoft.com/office/drawing/2014/main" id="{38404C3A-403D-F9C2-E39C-83BC205D8C2F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46FDE900-B737-3AF7-40AE-6C9C3D14B6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BAC39255-77E9-946E-2969-FFE67B1C81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C8F75847-D3FF-7B5F-50F3-677CA95C735F}"/>
              </a:ext>
            </a:extLst>
          </p:cNvPr>
          <p:cNvGrpSpPr/>
          <p:nvPr/>
        </p:nvGrpSpPr>
        <p:grpSpPr>
          <a:xfrm>
            <a:off x="1658679" y="1125551"/>
            <a:ext cx="1559597" cy="232990"/>
            <a:chOff x="1198143" y="862657"/>
            <a:chExt cx="1559597" cy="232990"/>
          </a:xfrm>
        </p:grpSpPr>
        <p:sp>
          <p:nvSpPr>
            <p:cNvPr id="42" name="Rectangle: Rounded Corners 6">
              <a:extLst>
                <a:ext uri="{FF2B5EF4-FFF2-40B4-BE49-F238E27FC236}">
                  <a16:creationId xmlns:a16="http://schemas.microsoft.com/office/drawing/2014/main" id="{8DD753AD-22EE-4D1D-27B1-6E12611286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62657"/>
              <a:ext cx="1559597" cy="23299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IT management costs</a:t>
              </a:r>
            </a:p>
          </p:txBody>
        </p:sp>
        <p:pic>
          <p:nvPicPr>
            <p:cNvPr id="43" name="Graphic 42">
              <a:extLst>
                <a:ext uri="{FF2B5EF4-FFF2-40B4-BE49-F238E27FC236}">
                  <a16:creationId xmlns:a16="http://schemas.microsoft.com/office/drawing/2014/main" id="{A4CFBDD6-15AB-DB72-1E7C-0E2E6242F9F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A00B1909-6875-0E58-C0AA-EB91174194DB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68" name="Rectangle: Rounded Corners 6">
              <a:extLst>
                <a:ext uri="{FF2B5EF4-FFF2-40B4-BE49-F238E27FC236}">
                  <a16:creationId xmlns:a16="http://schemas.microsoft.com/office/drawing/2014/main" id="{3FB0221C-9E83-E40F-39DC-61ABFB82A9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/>
                  <a:cs typeface="Segoe UI Semibold"/>
                </a:rPr>
                <a:t>Cost savings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/>
                <a:cs typeface="Segoe UI Semibold"/>
              </a:endParaRPr>
            </a:p>
          </p:txBody>
        </p:sp>
        <p:pic>
          <p:nvPicPr>
            <p:cNvPr id="69" name="Graphic 68">
              <a:extLst>
                <a:ext uri="{FF2B5EF4-FFF2-40B4-BE49-F238E27FC236}">
                  <a16:creationId xmlns:a16="http://schemas.microsoft.com/office/drawing/2014/main" id="{359C62AB-17CA-EFE0-3F13-3AAD92FEFDD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98AF14E5-76F4-289E-97F1-B081C7E060F3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71" name="Rectangle: Rounded Corners 6">
              <a:extLst>
                <a:ext uri="{FF2B5EF4-FFF2-40B4-BE49-F238E27FC236}">
                  <a16:creationId xmlns:a16="http://schemas.microsoft.com/office/drawing/2014/main" id="{DBB62960-0F2F-ED5D-D34B-21A6FBCD7B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/>
                  <a:cs typeface="Segoe UI Semibold"/>
                </a:rPr>
                <a:t>Employee experience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/>
                <a:cs typeface="Segoe UI Semibold"/>
              </a:endParaRPr>
            </a:p>
          </p:txBody>
        </p:sp>
        <p:pic>
          <p:nvPicPr>
            <p:cNvPr id="72" name="Graphic 71">
              <a:extLst>
                <a:ext uri="{FF2B5EF4-FFF2-40B4-BE49-F238E27FC236}">
                  <a16:creationId xmlns:a16="http://schemas.microsoft.com/office/drawing/2014/main" id="{65BD96FA-0844-390B-5F6B-4DF9D1D099B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pic>
        <p:nvPicPr>
          <p:cNvPr id="73" name="Picture 72" descr="A group of women standing together&#10;&#10;Description automatically generated">
            <a:extLst>
              <a:ext uri="{FF2B5EF4-FFF2-40B4-BE49-F238E27FC236}">
                <a16:creationId xmlns:a16="http://schemas.microsoft.com/office/drawing/2014/main" id="{EA45FE7A-6CFE-63CB-F650-A211291BBCBC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19481" y="3937299"/>
            <a:ext cx="1872519" cy="2920702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7C706AFF-B330-C20A-551E-6A852CCFBFC2}"/>
              </a:ext>
            </a:extLst>
          </p:cNvPr>
          <p:cNvGrpSpPr/>
          <p:nvPr/>
        </p:nvGrpSpPr>
        <p:grpSpPr>
          <a:xfrm>
            <a:off x="3303601" y="1140191"/>
            <a:ext cx="1733337" cy="218350"/>
            <a:chOff x="1198143" y="862657"/>
            <a:chExt cx="1733337" cy="218350"/>
          </a:xfrm>
        </p:grpSpPr>
        <p:sp>
          <p:nvSpPr>
            <p:cNvPr id="11" name="Rectangle: Rounded Corners 6">
              <a:extLst>
                <a:ext uri="{FF2B5EF4-FFF2-40B4-BE49-F238E27FC236}">
                  <a16:creationId xmlns:a16="http://schemas.microsoft.com/office/drawing/2014/main" id="{587DA20E-A903-CFD4-9619-168457C904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62657"/>
              <a:ext cx="1733337" cy="21835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Application downtime</a:t>
              </a:r>
            </a:p>
          </p:txBody>
        </p:sp>
        <p:pic>
          <p:nvPicPr>
            <p:cNvPr id="24" name="Graphic 23">
              <a:extLst>
                <a:ext uri="{FF2B5EF4-FFF2-40B4-BE49-F238E27FC236}">
                  <a16:creationId xmlns:a16="http://schemas.microsoft.com/office/drawing/2014/main" id="{A524FF18-9668-BE0D-3121-A70CD8E918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97" name="Text Placeholder 46">
            <a:extLst>
              <a:ext uri="{FF2B5EF4-FFF2-40B4-BE49-F238E27FC236}">
                <a16:creationId xmlns:a16="http://schemas.microsoft.com/office/drawing/2014/main" id="{2DDECA00-B7BB-17C3-BDA7-9F114899B5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</a:t>
            </a:r>
            <a:r>
              <a:rPr lang="en-US" noProof="0">
                <a:latin typeface="Segoe UI Semibold"/>
                <a:cs typeface="Segoe UI Semibold"/>
              </a:rPr>
              <a:t>Understand multi-cloud posture</a:t>
            </a:r>
            <a:endParaRPr lang="en-US" noProof="0"/>
          </a:p>
        </p:txBody>
      </p:sp>
      <p:sp>
        <p:nvSpPr>
          <p:cNvPr id="98" name="Text Placeholder 47">
            <a:extLst>
              <a:ext uri="{FF2B5EF4-FFF2-40B4-BE49-F238E27FC236}">
                <a16:creationId xmlns:a16="http://schemas.microsoft.com/office/drawing/2014/main" id="{718870B3-AFF6-A99F-1ADC-9F774E8320D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Create report</a:t>
            </a:r>
          </a:p>
        </p:txBody>
      </p:sp>
      <p:sp>
        <p:nvSpPr>
          <p:cNvPr id="99" name="Text Placeholder 48">
            <a:extLst>
              <a:ext uri="{FF2B5EF4-FFF2-40B4-BE49-F238E27FC236}">
                <a16:creationId xmlns:a16="http://schemas.microsoft.com/office/drawing/2014/main" id="{3B4F8E0C-93D0-366E-7AD8-D215058285E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2. Get cloud-specific vulnerability insights</a:t>
            </a:r>
            <a:endParaRPr lang="en-US" noProof="0"/>
          </a:p>
        </p:txBody>
      </p:sp>
      <p:sp>
        <p:nvSpPr>
          <p:cNvPr id="100" name="Text Placeholder 49">
            <a:extLst>
              <a:ext uri="{FF2B5EF4-FFF2-40B4-BE49-F238E27FC236}">
                <a16:creationId xmlns:a16="http://schemas.microsoft.com/office/drawing/2014/main" id="{42ECE235-CB2A-DAF4-9CAC-01CD5A6091C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</a:t>
            </a:r>
            <a:r>
              <a:rPr lang="en-US" noProof="0">
                <a:latin typeface="Segoe UI Semibold"/>
                <a:cs typeface="Segoe UI Semibold"/>
              </a:rPr>
              <a:t>Asset enrichment</a:t>
            </a:r>
            <a:endParaRPr lang="en-US" noProof="0"/>
          </a:p>
        </p:txBody>
      </p:sp>
      <p:sp>
        <p:nvSpPr>
          <p:cNvPr id="101" name="Text Placeholder 50">
            <a:extLst>
              <a:ext uri="{FF2B5EF4-FFF2-40B4-BE49-F238E27FC236}">
                <a16:creationId xmlns:a16="http://schemas.microsoft.com/office/drawing/2014/main" id="{1CFBD67C-4DCD-0AE9-C9CD-565A6DF40AB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3. Find vulnerable assets</a:t>
            </a:r>
            <a:endParaRPr lang="en-US" noProof="0"/>
          </a:p>
        </p:txBody>
      </p:sp>
      <p:sp>
        <p:nvSpPr>
          <p:cNvPr id="102" name="Text Placeholder 51">
            <a:extLst>
              <a:ext uri="{FF2B5EF4-FFF2-40B4-BE49-F238E27FC236}">
                <a16:creationId xmlns:a16="http://schemas.microsoft.com/office/drawing/2014/main" id="{D852D06B-0943-7DCD-3169-A544BD4982C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4. In-depth vulnerability analysis</a:t>
            </a:r>
            <a:endParaRPr lang="en-US" noProof="0"/>
          </a:p>
        </p:txBody>
      </p:sp>
      <p:sp>
        <p:nvSpPr>
          <p:cNvPr id="103" name="Text Placeholder 53">
            <a:extLst>
              <a:ext uri="{FF2B5EF4-FFF2-40B4-BE49-F238E27FC236}">
                <a16:creationId xmlns:a16="http://schemas.microsoft.com/office/drawing/2014/main" id="{FA791A3B-E48A-D839-AFB8-54BBA3A10C3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919363"/>
          </a:xfrm>
        </p:spPr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>
                <a:cs typeface="Segoe UI"/>
              </a:rPr>
              <a:t>Understanding which cloud providers are part of your organization’s attack surface across your multi-cloud environment by connecting to your Microsoft Defender External Attack Surface Management capabilities.</a:t>
            </a:r>
          </a:p>
        </p:txBody>
      </p:sp>
      <p:sp>
        <p:nvSpPr>
          <p:cNvPr id="104" name="Text Placeholder 54">
            <a:extLst>
              <a:ext uri="{FF2B5EF4-FFF2-40B4-BE49-F238E27FC236}">
                <a16:creationId xmlns:a16="http://schemas.microsoft.com/office/drawing/2014/main" id="{C33831C9-EB3C-C907-95BE-D49A3EDEB47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837992"/>
          </a:xfrm>
        </p:spPr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>
                <a:cs typeface="Segoe UI"/>
              </a:rPr>
              <a:t>Identify the specific vulnerabilities affecting assets on a particular cloud provider, allowing for focused remediation efforts and improved security posture.</a:t>
            </a:r>
          </a:p>
        </p:txBody>
      </p:sp>
      <p:sp>
        <p:nvSpPr>
          <p:cNvPr id="105" name="Text Placeholder 55">
            <a:extLst>
              <a:ext uri="{FF2B5EF4-FFF2-40B4-BE49-F238E27FC236}">
                <a16:creationId xmlns:a16="http://schemas.microsoft.com/office/drawing/2014/main" id="{ACE73510-0094-67BD-1E6A-952A6E25441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>
                <a:cs typeface="Segoe UI"/>
              </a:rPr>
              <a:t>Discover which assets are affected by a critical vulnerability, helping prioritize patching and mitigation to protect your most at-risk resources.</a:t>
            </a:r>
          </a:p>
        </p:txBody>
      </p:sp>
      <p:sp>
        <p:nvSpPr>
          <p:cNvPr id="106" name="Text Placeholder 56">
            <a:extLst>
              <a:ext uri="{FF2B5EF4-FFF2-40B4-BE49-F238E27FC236}">
                <a16:creationId xmlns:a16="http://schemas.microsoft.com/office/drawing/2014/main" id="{85A4D03A-6733-AD35-4721-A9C485997C4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124825"/>
            <a:ext cx="2808000" cy="927393"/>
          </a:xfrm>
        </p:spPr>
        <p:txBody>
          <a:bodyPr>
            <a:normAutofit/>
          </a:bodyPr>
          <a:lstStyle/>
          <a:p>
            <a:r>
              <a:rPr lang="en-US" noProof="0"/>
              <a:t>Prompt: </a:t>
            </a:r>
            <a:r>
              <a:rPr lang="en-US" b="1" noProof="0"/>
              <a:t>What cloud providers are in my attack surface?</a:t>
            </a:r>
          </a:p>
          <a:p>
            <a:r>
              <a:rPr lang="en-US" i="1" noProof="0"/>
              <a:t>Response:  Presents breakdown of cloud providers in your attack surface.</a:t>
            </a:r>
          </a:p>
        </p:txBody>
      </p:sp>
      <p:sp>
        <p:nvSpPr>
          <p:cNvPr id="107" name="Text Placeholder 57">
            <a:extLst>
              <a:ext uri="{FF2B5EF4-FFF2-40B4-BE49-F238E27FC236}">
                <a16:creationId xmlns:a16="http://schemas.microsoft.com/office/drawing/2014/main" id="{AD89BE85-FAEE-C67E-E0A8-7C12792E8C7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506690"/>
            <a:ext cx="2808000" cy="928615"/>
          </a:xfrm>
        </p:spPr>
        <p:txBody>
          <a:bodyPr>
            <a:normAutofit/>
          </a:bodyPr>
          <a:lstStyle/>
          <a:p>
            <a:r>
              <a:rPr lang="en-US" noProof="0"/>
              <a:t>Prompt: </a:t>
            </a:r>
            <a:r>
              <a:rPr lang="en-US" b="1" i="0" noProof="0">
                <a:solidFill>
                  <a:srgbClr val="111111"/>
                </a:solidFill>
                <a:effectLst/>
              </a:rPr>
              <a:t>Generate an executive level report for the assets running on cloud provider X, the CVEs impacting these assets and the respective counts, as well as details on CVE X.</a:t>
            </a:r>
          </a:p>
          <a:p>
            <a:r>
              <a:rPr lang="en-US" i="1" noProof="0"/>
              <a:t>Response:  Report generated</a:t>
            </a:r>
          </a:p>
        </p:txBody>
      </p:sp>
      <p:sp>
        <p:nvSpPr>
          <p:cNvPr id="108" name="Text Placeholder 58">
            <a:extLst>
              <a:ext uri="{FF2B5EF4-FFF2-40B4-BE49-F238E27FC236}">
                <a16:creationId xmlns:a16="http://schemas.microsoft.com/office/drawing/2014/main" id="{84F062AD-136F-F369-41B5-CD00DE15316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812747"/>
          </a:xfr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Autofit/>
          </a:bodyPr>
          <a:lstStyle/>
          <a:p>
            <a:r>
              <a:rPr lang="en-US" noProof="0"/>
              <a:t>Prompt: </a:t>
            </a:r>
            <a:r>
              <a:rPr lang="en-US" b="1" noProof="0"/>
              <a:t>What CVEs are impacting assets running on cloud provider X?</a:t>
            </a:r>
            <a:br>
              <a:rPr lang="en-US" noProof="0"/>
            </a:br>
            <a:br>
              <a:rPr lang="en-US" noProof="0"/>
            </a:br>
            <a:r>
              <a:rPr lang="en-US" noProof="0"/>
              <a:t>Response: Present breakdown of CVEs impacting assets hosted on cloud provider X.</a:t>
            </a:r>
          </a:p>
        </p:txBody>
      </p:sp>
      <p:sp>
        <p:nvSpPr>
          <p:cNvPr id="109" name="Text Placeholder 59">
            <a:extLst>
              <a:ext uri="{FF2B5EF4-FFF2-40B4-BE49-F238E27FC236}">
                <a16:creationId xmlns:a16="http://schemas.microsoft.com/office/drawing/2014/main" id="{8ACFA8FD-8347-AAA9-E5FB-51B842C6D46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491144"/>
            <a:ext cx="2808000" cy="777495"/>
          </a:xfrm>
        </p:spPr>
        <p:txBody>
          <a:bodyPr>
            <a:normAutofit/>
          </a:bodyPr>
          <a:lstStyle/>
          <a:p>
            <a:pPr algn="l"/>
            <a:r>
              <a:rPr lang="en-US" noProof="0"/>
              <a:t>Prompt: </a:t>
            </a:r>
            <a:r>
              <a:rPr lang="en-US" b="1" i="0" noProof="0">
                <a:solidFill>
                  <a:srgbClr val="111111"/>
                </a:solidFill>
                <a:effectLst/>
              </a:rPr>
              <a:t>Label these assets with “X”.</a:t>
            </a:r>
            <a:endParaRPr lang="en-US" b="1" noProof="0"/>
          </a:p>
          <a:p>
            <a:r>
              <a:rPr lang="en-US" i="1" noProof="0"/>
              <a:t>Response:  Link to apply labels provided.</a:t>
            </a:r>
          </a:p>
        </p:txBody>
      </p:sp>
      <p:sp>
        <p:nvSpPr>
          <p:cNvPr id="110" name="Text Placeholder 60">
            <a:extLst>
              <a:ext uri="{FF2B5EF4-FFF2-40B4-BE49-F238E27FC236}">
                <a16:creationId xmlns:a16="http://schemas.microsoft.com/office/drawing/2014/main" id="{76CD4DA2-DD6B-C96E-1C67-E319100E51B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843958"/>
          </a:xfrm>
        </p:spPr>
        <p:txBody>
          <a:bodyPr>
            <a:normAutofit/>
          </a:bodyPr>
          <a:lstStyle/>
          <a:p>
            <a:r>
              <a:rPr lang="en-US" noProof="0">
                <a:cs typeface="Segoe UI"/>
              </a:rPr>
              <a:t>Prompt: </a:t>
            </a:r>
            <a:r>
              <a:rPr lang="en-US" b="1" noProof="0"/>
              <a:t>Which assets are impacted by &lt;CVE-ID&gt;  with &lt;Technology X&gt;</a:t>
            </a:r>
          </a:p>
          <a:p>
            <a:r>
              <a:rPr lang="en-US" i="1" noProof="0"/>
              <a:t>Response:  List of assets that are identified as impacted</a:t>
            </a:r>
          </a:p>
        </p:txBody>
      </p:sp>
      <p:sp>
        <p:nvSpPr>
          <p:cNvPr id="111" name="Text Placeholder 82">
            <a:extLst>
              <a:ext uri="{FF2B5EF4-FFF2-40B4-BE49-F238E27FC236}">
                <a16:creationId xmlns:a16="http://schemas.microsoft.com/office/drawing/2014/main" id="{C11EA567-3DBE-47A1-1614-9654D60A561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751539"/>
          </a:xfrm>
        </p:spPr>
        <p:txBody>
          <a:bodyPr>
            <a:normAutofit/>
          </a:bodyPr>
          <a:lstStyle/>
          <a:p>
            <a:pPr algn="l"/>
            <a:r>
              <a:rPr lang="en-US" noProof="0">
                <a:cs typeface="Segoe UI"/>
              </a:rPr>
              <a:t>Prompt: </a:t>
            </a:r>
            <a:r>
              <a:rPr lang="en-US" b="1" i="0" noProof="0">
                <a:solidFill>
                  <a:srgbClr val="111111"/>
                </a:solidFill>
                <a:effectLst/>
              </a:rPr>
              <a:t>What more information do you have about &lt;CVE-ID&gt;?</a:t>
            </a:r>
            <a:endParaRPr lang="en-US" b="0" i="0" noProof="0">
              <a:solidFill>
                <a:srgbClr val="111111"/>
              </a:solidFill>
              <a:effectLst/>
            </a:endParaRPr>
          </a:p>
          <a:p>
            <a:br>
              <a:rPr lang="en-US" b="0" i="0" noProof="0">
                <a:solidFill>
                  <a:srgbClr val="111111"/>
                </a:solidFill>
                <a:effectLst/>
              </a:rPr>
            </a:br>
            <a:r>
              <a:rPr lang="en-US" i="1" noProof="0"/>
              <a:t>Response:  Details on &lt;CVE-ID&gt; provided.</a:t>
            </a:r>
          </a:p>
        </p:txBody>
      </p:sp>
      <p:sp>
        <p:nvSpPr>
          <p:cNvPr id="112" name="Text Placeholder 83">
            <a:extLst>
              <a:ext uri="{FF2B5EF4-FFF2-40B4-BE49-F238E27FC236}">
                <a16:creationId xmlns:a16="http://schemas.microsoft.com/office/drawing/2014/main" id="{9AA04064-AB95-7F41-8940-A1B0A5F6271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>
                <a:cs typeface="Segoe UI"/>
              </a:rPr>
              <a:t>Create a high-level report that provides executives with a clear summary of vulnerabilities and impacted assets, supporting informed decision-making and strategic planning.</a:t>
            </a:r>
          </a:p>
        </p:txBody>
      </p:sp>
      <p:sp>
        <p:nvSpPr>
          <p:cNvPr id="113" name="Text Placeholder 84">
            <a:extLst>
              <a:ext uri="{FF2B5EF4-FFF2-40B4-BE49-F238E27FC236}">
                <a16:creationId xmlns:a16="http://schemas.microsoft.com/office/drawing/2014/main" id="{CF5466C9-5ADA-7836-0D5A-25CB2937FC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0" y="4488366"/>
            <a:ext cx="2808000" cy="584139"/>
          </a:xfrm>
        </p:spPr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>
                <a:cs typeface="Segoe UI"/>
              </a:rPr>
              <a:t>Apply labels to assets for better organization and tracking, facilitating more efficient security operations and incident response. </a:t>
            </a:r>
          </a:p>
        </p:txBody>
      </p:sp>
      <p:sp>
        <p:nvSpPr>
          <p:cNvPr id="114" name="Text Placeholder 85">
            <a:extLst>
              <a:ext uri="{FF2B5EF4-FFF2-40B4-BE49-F238E27FC236}">
                <a16:creationId xmlns:a16="http://schemas.microsoft.com/office/drawing/2014/main" id="{F6E404B1-58F5-A983-5F81-0A0380DF01E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>
                <a:cs typeface="Segoe UI"/>
              </a:rPr>
              <a:t>Obtain detailed information about a specific CVE, including its impact and mitigation strategies, to enhance your understanding and response capabilities.</a:t>
            </a:r>
          </a:p>
        </p:txBody>
      </p: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7C6881F5-419B-D606-BE0D-70D138F2AE89}"/>
              </a:ext>
            </a:extLst>
          </p:cNvPr>
          <p:cNvGrpSpPr/>
          <p:nvPr/>
        </p:nvGrpSpPr>
        <p:grpSpPr>
          <a:xfrm>
            <a:off x="4118363" y="2770379"/>
            <a:ext cx="2351135" cy="360000"/>
            <a:chOff x="588263" y="1217924"/>
            <a:chExt cx="2351135" cy="360000"/>
          </a:xfrm>
        </p:grpSpPr>
        <p:pic>
          <p:nvPicPr>
            <p:cNvPr id="116" name="Picture 115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093033AB-56C3-E9B1-1E45-4E5A89D9BAD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FE0A625B-5F81-A454-36C7-7D4D16F157A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Security Copilot</a:t>
              </a:r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2B29464-CC37-2016-D4CA-B007E9D66FE8}"/>
              </a:ext>
            </a:extLst>
          </p:cNvPr>
          <p:cNvGrpSpPr/>
          <p:nvPr/>
        </p:nvGrpSpPr>
        <p:grpSpPr>
          <a:xfrm>
            <a:off x="7570157" y="2764825"/>
            <a:ext cx="2351135" cy="360000"/>
            <a:chOff x="588263" y="1217924"/>
            <a:chExt cx="2351135" cy="360000"/>
          </a:xfrm>
        </p:grpSpPr>
        <p:pic>
          <p:nvPicPr>
            <p:cNvPr id="119" name="Picture 118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A866434A-FA53-D8E4-EB9F-3F28450F313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32E36890-80AF-3E01-B5C8-F090F9388D9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Security Copilot</a:t>
              </a:r>
            </a:p>
          </p:txBody>
        </p: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C43A4279-FD48-3B47-57C3-83BDF694F2D4}"/>
              </a:ext>
            </a:extLst>
          </p:cNvPr>
          <p:cNvGrpSpPr/>
          <p:nvPr/>
        </p:nvGrpSpPr>
        <p:grpSpPr>
          <a:xfrm>
            <a:off x="639545" y="5184677"/>
            <a:ext cx="2351135" cy="360000"/>
            <a:chOff x="588263" y="1217924"/>
            <a:chExt cx="2351135" cy="360000"/>
          </a:xfrm>
        </p:grpSpPr>
        <p:pic>
          <p:nvPicPr>
            <p:cNvPr id="122" name="Picture 121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AE71F5AE-E76E-B1B2-8E84-A46EFCD0D5B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F5F1BBB6-CCAA-3A40-99BE-1726499E58B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Security Copilot</a:t>
              </a:r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5ED5FFBD-15A3-85FC-1D0A-0FB15EBD6D65}"/>
              </a:ext>
            </a:extLst>
          </p:cNvPr>
          <p:cNvGrpSpPr/>
          <p:nvPr/>
        </p:nvGrpSpPr>
        <p:grpSpPr>
          <a:xfrm>
            <a:off x="4047840" y="5184677"/>
            <a:ext cx="2351135" cy="360000"/>
            <a:chOff x="588263" y="1217924"/>
            <a:chExt cx="2351135" cy="360000"/>
          </a:xfrm>
        </p:grpSpPr>
        <p:pic>
          <p:nvPicPr>
            <p:cNvPr id="125" name="Picture 124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CF6D9890-D3DA-0402-787F-C7CA50C96F5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90270445-5002-C574-12E1-FC866B71131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Security Copilot</a:t>
              </a:r>
            </a:p>
          </p:txBody>
        </p: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9494EFFD-1478-3133-2A6B-6A16C32C3ACE}"/>
              </a:ext>
            </a:extLst>
          </p:cNvPr>
          <p:cNvGrpSpPr/>
          <p:nvPr/>
        </p:nvGrpSpPr>
        <p:grpSpPr>
          <a:xfrm>
            <a:off x="7570157" y="5177901"/>
            <a:ext cx="2351135" cy="360000"/>
            <a:chOff x="588263" y="1217924"/>
            <a:chExt cx="2351135" cy="360000"/>
          </a:xfrm>
        </p:grpSpPr>
        <p:pic>
          <p:nvPicPr>
            <p:cNvPr id="128" name="Picture 127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B9FB7FEE-2841-7422-BB80-73411E5E00C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101517BC-0A5F-823B-7060-C3C49DD244C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Security Copilot</a:t>
              </a: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3883EBF3-3DD6-C5ED-5CEE-00714CBF4734}"/>
              </a:ext>
            </a:extLst>
          </p:cNvPr>
          <p:cNvGrpSpPr/>
          <p:nvPr/>
        </p:nvGrpSpPr>
        <p:grpSpPr>
          <a:xfrm>
            <a:off x="639545" y="2774818"/>
            <a:ext cx="2351135" cy="360000"/>
            <a:chOff x="588263" y="1217924"/>
            <a:chExt cx="2351135" cy="360000"/>
          </a:xfrm>
        </p:grpSpPr>
        <p:pic>
          <p:nvPicPr>
            <p:cNvPr id="131" name="Picture 130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28BBC9F6-E317-0B27-0E4B-BE25A302452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DFE75B49-A058-E3F7-2E5C-47608A1A015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Security Copilot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1722347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364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Information Technology | Conduct a multi-cloud vulnerability impact assessment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2025-02-11T22:14:13Z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