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47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8.sv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6.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44">
            <a:extLst>
              <a:ext uri="{FF2B5EF4-FFF2-40B4-BE49-F238E27FC236}">
                <a16:creationId xmlns:a16="http://schemas.microsoft.com/office/drawing/2014/main" id="{56695F04-38E7-4F17-0051-3C10C3FC6757}"/>
              </a:ext>
            </a:extLst>
          </p:cNvPr>
          <p:cNvSpPr>
            <a:spLocks noGrp="1"/>
          </p:cNvSpPr>
          <p:nvPr>
            <p:ph type="title"/>
          </p:nvPr>
        </p:nvSpPr>
        <p:spPr>
          <a:xfrm>
            <a:off x="584200" y="387766"/>
            <a:ext cx="5672544" cy="263149"/>
          </a:xfrm>
        </p:spPr>
        <p:txBody>
          <a:bodyPr/>
          <a:lstStyle/>
          <a:p>
            <a:r>
              <a:rPr lang="en-US" noProof="0">
                <a:solidFill>
                  <a:srgbClr val="0078D4"/>
                </a:solidFill>
                <a:cs typeface="Segoe UI"/>
              </a:rPr>
              <a:t>Information Technology | </a:t>
            </a:r>
            <a:r>
              <a:rPr lang="en-US" sz="1800" noProof="0">
                <a:cs typeface="Segoe UI Semibold"/>
              </a:rPr>
              <a:t>Assisted device </a:t>
            </a:r>
            <a:r>
              <a:rPr lang="en-US" noProof="0">
                <a:cs typeface="Segoe UI Semibold"/>
              </a:rPr>
              <a:t>a</a:t>
            </a:r>
            <a:r>
              <a:rPr lang="en-US" sz="1800" noProof="0">
                <a:cs typeface="Segoe UI Semibold"/>
              </a:rPr>
              <a:t>cquisition</a:t>
            </a:r>
            <a:endParaRPr lang="en-US" sz="1400" i="1" noProof="0"/>
          </a:p>
        </p:txBody>
      </p:sp>
      <p:sp>
        <p:nvSpPr>
          <p:cNvPr id="47" name="Text Placeholder 46">
            <a:extLst>
              <a:ext uri="{FF2B5EF4-FFF2-40B4-BE49-F238E27FC236}">
                <a16:creationId xmlns:a16="http://schemas.microsoft.com/office/drawing/2014/main" id="{25C6A80E-03C3-0B6C-5612-BC25FA09D96E}"/>
              </a:ext>
            </a:extLst>
          </p:cNvPr>
          <p:cNvSpPr>
            <a:spLocks noGrp="1"/>
          </p:cNvSpPr>
          <p:nvPr>
            <p:ph type="body" sz="quarter" idx="11"/>
          </p:nvPr>
        </p:nvSpPr>
        <p:spPr/>
        <p:txBody>
          <a:bodyPr/>
          <a:lstStyle/>
          <a:p>
            <a:r>
              <a:rPr lang="en-US" noProof="0"/>
              <a:t>1. Access device purchase app</a:t>
            </a:r>
          </a:p>
        </p:txBody>
      </p:sp>
      <p:sp>
        <p:nvSpPr>
          <p:cNvPr id="48" name="Text Placeholder 47">
            <a:extLst>
              <a:ext uri="{FF2B5EF4-FFF2-40B4-BE49-F238E27FC236}">
                <a16:creationId xmlns:a16="http://schemas.microsoft.com/office/drawing/2014/main" id="{603451CE-C1AC-1DBF-79CA-4E645A5B0DBC}"/>
              </a:ext>
            </a:extLst>
          </p:cNvPr>
          <p:cNvSpPr>
            <a:spLocks noGrp="1"/>
          </p:cNvSpPr>
          <p:nvPr>
            <p:ph type="body" sz="quarter" idx="12"/>
          </p:nvPr>
        </p:nvSpPr>
        <p:spPr/>
        <p:txBody>
          <a:bodyPr/>
          <a:lstStyle/>
          <a:p>
            <a:r>
              <a:rPr lang="en-US" noProof="0"/>
              <a:t>6. Tracking shipment</a:t>
            </a:r>
          </a:p>
        </p:txBody>
      </p:sp>
      <p:sp>
        <p:nvSpPr>
          <p:cNvPr id="49" name="Text Placeholder 48">
            <a:extLst>
              <a:ext uri="{FF2B5EF4-FFF2-40B4-BE49-F238E27FC236}">
                <a16:creationId xmlns:a16="http://schemas.microsoft.com/office/drawing/2014/main" id="{267AC7D5-9ECA-0608-7B54-2E2EF2C73C41}"/>
              </a:ext>
            </a:extLst>
          </p:cNvPr>
          <p:cNvSpPr>
            <a:spLocks noGrp="1"/>
          </p:cNvSpPr>
          <p:nvPr>
            <p:ph type="body" sz="quarter" idx="13"/>
          </p:nvPr>
        </p:nvSpPr>
        <p:spPr/>
        <p:txBody>
          <a:bodyPr/>
          <a:lstStyle/>
          <a:p>
            <a:r>
              <a:rPr lang="en-US" noProof="0"/>
              <a:t>2. Answer usage questions</a:t>
            </a:r>
          </a:p>
        </p:txBody>
      </p:sp>
      <p:sp>
        <p:nvSpPr>
          <p:cNvPr id="50" name="Text Placeholder 49">
            <a:extLst>
              <a:ext uri="{FF2B5EF4-FFF2-40B4-BE49-F238E27FC236}">
                <a16:creationId xmlns:a16="http://schemas.microsoft.com/office/drawing/2014/main" id="{6886A6A0-75A7-5E5E-079B-251E7BAFE213}"/>
              </a:ext>
            </a:extLst>
          </p:cNvPr>
          <p:cNvSpPr>
            <a:spLocks noGrp="1"/>
          </p:cNvSpPr>
          <p:nvPr>
            <p:ph type="body" sz="quarter" idx="14"/>
          </p:nvPr>
        </p:nvSpPr>
        <p:spPr/>
        <p:txBody>
          <a:bodyPr/>
          <a:lstStyle/>
          <a:p>
            <a:r>
              <a:rPr lang="en-US" noProof="0"/>
              <a:t>5. Manager approval</a:t>
            </a:r>
          </a:p>
        </p:txBody>
      </p:sp>
      <p:sp>
        <p:nvSpPr>
          <p:cNvPr id="51" name="Text Placeholder 50">
            <a:extLst>
              <a:ext uri="{FF2B5EF4-FFF2-40B4-BE49-F238E27FC236}">
                <a16:creationId xmlns:a16="http://schemas.microsoft.com/office/drawing/2014/main" id="{C6DE1B6C-78F9-8DF8-FCDC-EF3B090A8B0F}"/>
              </a:ext>
            </a:extLst>
          </p:cNvPr>
          <p:cNvSpPr>
            <a:spLocks noGrp="1"/>
          </p:cNvSpPr>
          <p:nvPr>
            <p:ph type="body" sz="quarter" idx="15"/>
          </p:nvPr>
        </p:nvSpPr>
        <p:spPr/>
        <p:txBody>
          <a:bodyPr/>
          <a:lstStyle/>
          <a:p>
            <a:r>
              <a:rPr lang="en-US" noProof="0"/>
              <a:t>3. Review recommendations</a:t>
            </a:r>
          </a:p>
        </p:txBody>
      </p:sp>
      <p:sp>
        <p:nvSpPr>
          <p:cNvPr id="52" name="Text Placeholder 51">
            <a:extLst>
              <a:ext uri="{FF2B5EF4-FFF2-40B4-BE49-F238E27FC236}">
                <a16:creationId xmlns:a16="http://schemas.microsoft.com/office/drawing/2014/main" id="{720259ED-0B37-4F8F-352D-8E9D99570C4F}"/>
              </a:ext>
            </a:extLst>
          </p:cNvPr>
          <p:cNvSpPr>
            <a:spLocks noGrp="1"/>
          </p:cNvSpPr>
          <p:nvPr>
            <p:ph type="body" sz="quarter" idx="16"/>
          </p:nvPr>
        </p:nvSpPr>
        <p:spPr/>
        <p:txBody>
          <a:bodyPr/>
          <a:lstStyle/>
          <a:p>
            <a:r>
              <a:rPr lang="en-US" noProof="0"/>
              <a:t>4. Place order</a:t>
            </a:r>
          </a:p>
        </p:txBody>
      </p:sp>
      <p:sp>
        <p:nvSpPr>
          <p:cNvPr id="53" name="Text Placeholder 52">
            <a:extLst>
              <a:ext uri="{FF2B5EF4-FFF2-40B4-BE49-F238E27FC236}">
                <a16:creationId xmlns:a16="http://schemas.microsoft.com/office/drawing/2014/main" id="{B69CFE6A-9716-3917-04C1-B68EF4CCE157}"/>
              </a:ext>
            </a:extLst>
          </p:cNvPr>
          <p:cNvSpPr>
            <a:spLocks noGrp="1"/>
          </p:cNvSpPr>
          <p:nvPr>
            <p:ph type="body" sz="quarter" idx="17"/>
          </p:nvPr>
        </p:nvSpPr>
        <p:spPr/>
        <p:txBody>
          <a:bodyPr/>
          <a:lstStyle/>
          <a:p>
            <a:r>
              <a:rPr lang="en-US" noProof="0"/>
              <a:t>Microsoft 365 Copilot and Copilot Studio</a:t>
            </a:r>
          </a:p>
        </p:txBody>
      </p:sp>
      <p:sp>
        <p:nvSpPr>
          <p:cNvPr id="54" name="Text Placeholder 53">
            <a:extLst>
              <a:ext uri="{FF2B5EF4-FFF2-40B4-BE49-F238E27FC236}">
                <a16:creationId xmlns:a16="http://schemas.microsoft.com/office/drawing/2014/main" id="{3FC40283-FC5F-4B42-C8CD-654B3EAE6A9A}"/>
              </a:ext>
            </a:extLst>
          </p:cNvPr>
          <p:cNvSpPr>
            <a:spLocks noGrp="1"/>
          </p:cNvSpPr>
          <p:nvPr>
            <p:ph type="body" sz="quarter" idx="18"/>
          </p:nvPr>
        </p:nvSpPr>
        <p:spPr>
          <a:xfrm>
            <a:off x="584200" y="2030028"/>
            <a:ext cx="2808000" cy="735609"/>
          </a:xfrm>
        </p:spPr>
        <p:txBody>
          <a:bodyPr>
            <a:normAutofit/>
          </a:bodyPr>
          <a:lstStyle/>
          <a:p>
            <a:r>
              <a:rPr lang="en-US" noProof="0"/>
              <a:t>Using a Teams app access a custom copilot agent built with Copilot Studio that assists users in selecting and ordering a new device.</a:t>
            </a:r>
            <a:endParaRPr lang="en-US" strike="sngStrike" noProof="0"/>
          </a:p>
        </p:txBody>
      </p:sp>
      <p:sp>
        <p:nvSpPr>
          <p:cNvPr id="55" name="Text Placeholder 54">
            <a:extLst>
              <a:ext uri="{FF2B5EF4-FFF2-40B4-BE49-F238E27FC236}">
                <a16:creationId xmlns:a16="http://schemas.microsoft.com/office/drawing/2014/main" id="{336E1447-7DAD-0D50-E88D-1B6CE391B956}"/>
              </a:ext>
            </a:extLst>
          </p:cNvPr>
          <p:cNvSpPr>
            <a:spLocks noGrp="1"/>
          </p:cNvSpPr>
          <p:nvPr>
            <p:ph type="body" sz="quarter" idx="19"/>
          </p:nvPr>
        </p:nvSpPr>
        <p:spPr/>
        <p:txBody>
          <a:bodyPr/>
          <a:lstStyle/>
          <a:p>
            <a:r>
              <a:rPr lang="en-US" noProof="0"/>
              <a:t>Answer a series of questions about typical usage patterns. The app determines follow up questions based on the responses given.</a:t>
            </a:r>
          </a:p>
        </p:txBody>
      </p:sp>
      <p:sp>
        <p:nvSpPr>
          <p:cNvPr id="56" name="Text Placeholder 55">
            <a:extLst>
              <a:ext uri="{FF2B5EF4-FFF2-40B4-BE49-F238E27FC236}">
                <a16:creationId xmlns:a16="http://schemas.microsoft.com/office/drawing/2014/main" id="{72B64BAF-D87F-61F3-EE9C-6C8F503084B9}"/>
              </a:ext>
            </a:extLst>
          </p:cNvPr>
          <p:cNvSpPr>
            <a:spLocks noGrp="1"/>
          </p:cNvSpPr>
          <p:nvPr>
            <p:ph type="body" sz="quarter" idx="20"/>
          </p:nvPr>
        </p:nvSpPr>
        <p:spPr>
          <a:xfrm>
            <a:off x="7511481" y="1959155"/>
            <a:ext cx="2808000" cy="796281"/>
          </a:xfrm>
        </p:spPr>
        <p:txBody>
          <a:bodyPr>
            <a:normAutofit/>
          </a:bodyPr>
          <a:lstStyle/>
          <a:p>
            <a:r>
              <a:rPr lang="en-US" noProof="0"/>
              <a:t>The app interprets the responses and uses additional information like the person’s role to provide a selection of a few applicable devices from the preapproved vendor list with their capabilities and pricing.</a:t>
            </a:r>
          </a:p>
        </p:txBody>
      </p:sp>
      <p:sp>
        <p:nvSpPr>
          <p:cNvPr id="57" name="Text Placeholder 56">
            <a:extLst>
              <a:ext uri="{FF2B5EF4-FFF2-40B4-BE49-F238E27FC236}">
                <a16:creationId xmlns:a16="http://schemas.microsoft.com/office/drawing/2014/main" id="{870B1D0D-83FE-C8C2-520B-962C31A89978}"/>
              </a:ext>
            </a:extLst>
          </p:cNvPr>
          <p:cNvSpPr>
            <a:spLocks noGrp="1"/>
          </p:cNvSpPr>
          <p:nvPr>
            <p:ph type="body" sz="quarter" idx="21"/>
          </p:nvPr>
        </p:nvSpPr>
        <p:spPr/>
        <p:txBody>
          <a:bodyPr>
            <a:normAutofit/>
          </a:bodyPr>
          <a:lstStyle/>
          <a:p>
            <a:r>
              <a:rPr lang="en-US" sz="900" kern="0" noProof="0">
                <a:solidFill>
                  <a:srgbClr val="1A1A1A"/>
                </a:solidFill>
                <a:latin typeface="Segoe UI"/>
              </a:rPr>
              <a:t>Activity: </a:t>
            </a:r>
            <a:r>
              <a:rPr lang="en-US" noProof="0"/>
              <a:t>In Teams open the Device Selection and Purchase app</a:t>
            </a:r>
          </a:p>
        </p:txBody>
      </p:sp>
      <p:sp>
        <p:nvSpPr>
          <p:cNvPr id="58" name="Text Placeholder 57">
            <a:extLst>
              <a:ext uri="{FF2B5EF4-FFF2-40B4-BE49-F238E27FC236}">
                <a16:creationId xmlns:a16="http://schemas.microsoft.com/office/drawing/2014/main" id="{E612ECA3-1076-2610-DA97-49DBE95C02AA}"/>
              </a:ext>
            </a:extLst>
          </p:cNvPr>
          <p:cNvSpPr>
            <a:spLocks noGrp="1"/>
          </p:cNvSpPr>
          <p:nvPr>
            <p:ph type="body" sz="quarter" idx="22"/>
          </p:nvPr>
        </p:nvSpPr>
        <p:spPr/>
        <p:txBody>
          <a:bodyPr>
            <a:normAutofit/>
          </a:bodyPr>
          <a:lstStyle/>
          <a:p>
            <a:r>
              <a:rPr lang="en-US" sz="900" kern="0" noProof="0">
                <a:solidFill>
                  <a:srgbClr val="1A1A1A"/>
                </a:solidFill>
                <a:latin typeface="Segoe UI"/>
              </a:rPr>
              <a:t>Activity:</a:t>
            </a:r>
            <a:r>
              <a:rPr lang="en-US" kern="0" noProof="0">
                <a:solidFill>
                  <a:srgbClr val="1A1A1A"/>
                </a:solidFill>
                <a:latin typeface="Segoe UI"/>
              </a:rPr>
              <a:t> Use the </a:t>
            </a:r>
            <a:r>
              <a:rPr lang="en-US" noProof="0"/>
              <a:t>Device Selection and Purchase app to track progress on the device delivery.</a:t>
            </a:r>
          </a:p>
        </p:txBody>
      </p:sp>
      <p:sp>
        <p:nvSpPr>
          <p:cNvPr id="59" name="Text Placeholder 58">
            <a:extLst>
              <a:ext uri="{FF2B5EF4-FFF2-40B4-BE49-F238E27FC236}">
                <a16:creationId xmlns:a16="http://schemas.microsoft.com/office/drawing/2014/main" id="{9ABEFB2B-9F58-F520-9B13-94B207F244EA}"/>
              </a:ext>
            </a:extLst>
          </p:cNvPr>
          <p:cNvSpPr>
            <a:spLocks noGrp="1"/>
          </p:cNvSpPr>
          <p:nvPr>
            <p:ph type="body" sz="quarter" idx="23"/>
          </p:nvPr>
        </p:nvSpPr>
        <p:spPr/>
        <p:txBody>
          <a:bodyPr>
            <a:normAutofit/>
          </a:bodyPr>
          <a:lstStyle/>
          <a:p>
            <a:r>
              <a:rPr lang="en-US" sz="900" kern="0" noProof="0">
                <a:solidFill>
                  <a:srgbClr val="1A1A1A"/>
                </a:solidFill>
                <a:latin typeface="Segoe UI"/>
              </a:rPr>
              <a:t>Activity: </a:t>
            </a:r>
            <a:r>
              <a:rPr lang="en-US" noProof="0"/>
              <a:t>Answer questions from the bot about applications used, mobility requirements, meeting requirements, etc.</a:t>
            </a:r>
          </a:p>
        </p:txBody>
      </p:sp>
      <p:sp>
        <p:nvSpPr>
          <p:cNvPr id="60" name="Text Placeholder 59">
            <a:extLst>
              <a:ext uri="{FF2B5EF4-FFF2-40B4-BE49-F238E27FC236}">
                <a16:creationId xmlns:a16="http://schemas.microsoft.com/office/drawing/2014/main" id="{C23A0201-C904-5ED8-DCCD-DAC73699D78E}"/>
              </a:ext>
            </a:extLst>
          </p:cNvPr>
          <p:cNvSpPr>
            <a:spLocks noGrp="1"/>
          </p:cNvSpPr>
          <p:nvPr>
            <p:ph type="body" sz="quarter" idx="24"/>
          </p:nvPr>
        </p:nvSpPr>
        <p:spPr/>
        <p:txBody>
          <a:bodyPr>
            <a:normAutofit/>
          </a:bodyPr>
          <a:lstStyle/>
          <a:p>
            <a:r>
              <a:rPr lang="en-US" sz="900" kern="0" noProof="0">
                <a:solidFill>
                  <a:srgbClr val="1A1A1A"/>
                </a:solidFill>
                <a:latin typeface="Segoe UI"/>
              </a:rPr>
              <a:t>Activity:</a:t>
            </a:r>
            <a:r>
              <a:rPr lang="en-US" kern="0" noProof="0">
                <a:solidFill>
                  <a:srgbClr val="1A1A1A"/>
                </a:solidFill>
                <a:latin typeface="Segoe UI"/>
              </a:rPr>
              <a:t> The manager uses the link to open the Teams app and approve the order.</a:t>
            </a:r>
            <a:endParaRPr lang="en-US" noProof="0"/>
          </a:p>
        </p:txBody>
      </p:sp>
      <p:sp>
        <p:nvSpPr>
          <p:cNvPr id="61" name="Text Placeholder 60">
            <a:extLst>
              <a:ext uri="{FF2B5EF4-FFF2-40B4-BE49-F238E27FC236}">
                <a16:creationId xmlns:a16="http://schemas.microsoft.com/office/drawing/2014/main" id="{611126FF-054E-32B2-5843-B18735CEC03A}"/>
              </a:ext>
            </a:extLst>
          </p:cNvPr>
          <p:cNvSpPr>
            <a:spLocks noGrp="1"/>
          </p:cNvSpPr>
          <p:nvPr>
            <p:ph type="body" sz="quarter" idx="25"/>
          </p:nvPr>
        </p:nvSpPr>
        <p:spPr/>
        <p:txBody>
          <a:bodyPr>
            <a:normAutofit/>
          </a:bodyPr>
          <a:lstStyle/>
          <a:p>
            <a:r>
              <a:rPr lang="en-US" sz="900" kern="0" noProof="0">
                <a:solidFill>
                  <a:srgbClr val="1A1A1A"/>
                </a:solidFill>
                <a:latin typeface="Segoe UI"/>
              </a:rPr>
              <a:t>Activity: </a:t>
            </a:r>
            <a:r>
              <a:rPr lang="en-US" noProof="0"/>
              <a:t>Review the suggested devices and select the one that is most preferred.</a:t>
            </a:r>
          </a:p>
        </p:txBody>
      </p:sp>
      <p:sp>
        <p:nvSpPr>
          <p:cNvPr id="83" name="Text Placeholder 82">
            <a:extLst>
              <a:ext uri="{FF2B5EF4-FFF2-40B4-BE49-F238E27FC236}">
                <a16:creationId xmlns:a16="http://schemas.microsoft.com/office/drawing/2014/main" id="{4A009307-F489-4D3B-DFDE-F3016CF1C6A5}"/>
              </a:ext>
            </a:extLst>
          </p:cNvPr>
          <p:cNvSpPr>
            <a:spLocks noGrp="1"/>
          </p:cNvSpPr>
          <p:nvPr>
            <p:ph type="body" sz="quarter" idx="26"/>
          </p:nvPr>
        </p:nvSpPr>
        <p:spPr/>
        <p:txBody>
          <a:bodyPr/>
          <a:lstStyle/>
          <a:p>
            <a:r>
              <a:rPr lang="en-US" sz="900" kern="0" noProof="0">
                <a:solidFill>
                  <a:srgbClr val="1A1A1A"/>
                </a:solidFill>
                <a:latin typeface="Segoe UI"/>
              </a:rPr>
              <a:t>Activity:</a:t>
            </a:r>
            <a:r>
              <a:rPr lang="en-US" kern="0" noProof="0">
                <a:solidFill>
                  <a:srgbClr val="1A1A1A"/>
                </a:solidFill>
                <a:latin typeface="Segoe UI"/>
              </a:rPr>
              <a:t> Place the order in the app.</a:t>
            </a:r>
            <a:endParaRPr lang="en-US" noProof="0"/>
          </a:p>
        </p:txBody>
      </p:sp>
      <p:sp>
        <p:nvSpPr>
          <p:cNvPr id="84" name="Text Placeholder 83">
            <a:extLst>
              <a:ext uri="{FF2B5EF4-FFF2-40B4-BE49-F238E27FC236}">
                <a16:creationId xmlns:a16="http://schemas.microsoft.com/office/drawing/2014/main" id="{A111F9EA-EAEA-1211-B8D6-462C33F9555C}"/>
              </a:ext>
            </a:extLst>
          </p:cNvPr>
          <p:cNvSpPr>
            <a:spLocks noGrp="1"/>
          </p:cNvSpPr>
          <p:nvPr>
            <p:ph type="body" sz="quarter" idx="27"/>
          </p:nvPr>
        </p:nvSpPr>
        <p:spPr/>
        <p:txBody>
          <a:bodyPr>
            <a:normAutofit/>
          </a:bodyPr>
          <a:lstStyle/>
          <a:p>
            <a:r>
              <a:rPr lang="en-US" noProof="0"/>
              <a:t>The app places the order with the device supplier and confirms the order and delivery data with the user via email. The user can track progress on the order via the app.</a:t>
            </a:r>
          </a:p>
        </p:txBody>
      </p:sp>
      <p:sp>
        <p:nvSpPr>
          <p:cNvPr id="85" name="Text Placeholder 84">
            <a:extLst>
              <a:ext uri="{FF2B5EF4-FFF2-40B4-BE49-F238E27FC236}">
                <a16:creationId xmlns:a16="http://schemas.microsoft.com/office/drawing/2014/main" id="{8FF0578C-9606-4A5E-E20F-DEB7E6F7D726}"/>
              </a:ext>
            </a:extLst>
          </p:cNvPr>
          <p:cNvSpPr>
            <a:spLocks noGrp="1"/>
          </p:cNvSpPr>
          <p:nvPr>
            <p:ph type="body" sz="quarter" idx="28"/>
          </p:nvPr>
        </p:nvSpPr>
        <p:spPr/>
        <p:txBody>
          <a:bodyPr>
            <a:normAutofit/>
          </a:bodyPr>
          <a:lstStyle/>
          <a:p>
            <a:r>
              <a:rPr lang="en-US" noProof="0"/>
              <a:t>The app sends an email to the user’s manager with the order information and a link to approve.</a:t>
            </a:r>
          </a:p>
        </p:txBody>
      </p:sp>
      <p:sp>
        <p:nvSpPr>
          <p:cNvPr id="86" name="Text Placeholder 85">
            <a:extLst>
              <a:ext uri="{FF2B5EF4-FFF2-40B4-BE49-F238E27FC236}">
                <a16:creationId xmlns:a16="http://schemas.microsoft.com/office/drawing/2014/main" id="{B4BE515B-C4F1-B027-DC42-2406647CFE89}"/>
              </a:ext>
            </a:extLst>
          </p:cNvPr>
          <p:cNvSpPr>
            <a:spLocks noGrp="1"/>
          </p:cNvSpPr>
          <p:nvPr>
            <p:ph type="body" sz="quarter" idx="29"/>
          </p:nvPr>
        </p:nvSpPr>
        <p:spPr/>
        <p:txBody>
          <a:bodyPr/>
          <a:lstStyle/>
          <a:p>
            <a:r>
              <a:rPr lang="en-US" noProof="0"/>
              <a:t>After the selection is made, the app initiates the ordering process, which includes an approval process.</a:t>
            </a:r>
          </a:p>
        </p:txBody>
      </p:sp>
      <p:sp>
        <p:nvSpPr>
          <p:cNvPr id="87" name="Text Placeholder 86">
            <a:extLst>
              <a:ext uri="{FF2B5EF4-FFF2-40B4-BE49-F238E27FC236}">
                <a16:creationId xmlns:a16="http://schemas.microsoft.com/office/drawing/2014/main" id="{E9B1AD38-F92B-9ACB-7307-63B184829C5A}"/>
              </a:ext>
            </a:extLst>
          </p:cNvPr>
          <p:cNvSpPr>
            <a:spLocks noGrp="1"/>
          </p:cNvSpPr>
          <p:nvPr>
            <p:ph type="body" sz="quarter" idx="30"/>
          </p:nvPr>
        </p:nvSpPr>
        <p:spPr/>
        <p:txBody>
          <a:bodyPr/>
          <a:lstStyle/>
          <a:p>
            <a:r>
              <a:rPr lang="en-US" noProof="0"/>
              <a:t>Extend</a:t>
            </a:r>
          </a:p>
        </p:txBody>
      </p:sp>
      <p:sp>
        <p:nvSpPr>
          <p:cNvPr id="16" name="Text Placeholder 15">
            <a:extLst>
              <a:ext uri="{FF2B5EF4-FFF2-40B4-BE49-F238E27FC236}">
                <a16:creationId xmlns:a16="http://schemas.microsoft.com/office/drawing/2014/main" id="{F5339FDB-BB55-54FB-E31D-D86D65342C5B}"/>
              </a:ext>
            </a:extLst>
          </p:cNvPr>
          <p:cNvSpPr>
            <a:spLocks noGrp="1"/>
          </p:cNvSpPr>
          <p:nvPr>
            <p:ph type="body" sz="quarter" idx="38"/>
          </p:nvPr>
        </p:nvSpPr>
        <p:spPr>
          <a:solidFill>
            <a:srgbClr val="0070C0"/>
          </a:solidFill>
        </p:spPr>
        <p:txBody>
          <a:bodyPr/>
          <a:lstStyle/>
          <a:p>
            <a:endParaRPr lang="en-US" noProof="0"/>
          </a:p>
        </p:txBody>
      </p:sp>
      <p:sp>
        <p:nvSpPr>
          <p:cNvPr id="17" name="Text Placeholder 16">
            <a:extLst>
              <a:ext uri="{FF2B5EF4-FFF2-40B4-BE49-F238E27FC236}">
                <a16:creationId xmlns:a16="http://schemas.microsoft.com/office/drawing/2014/main" id="{73E9221D-2BC1-56D3-7B26-BD4F34994DE0}"/>
              </a:ext>
            </a:extLst>
          </p:cNvPr>
          <p:cNvSpPr>
            <a:spLocks noGrp="1"/>
          </p:cNvSpPr>
          <p:nvPr>
            <p:ph type="body" sz="quarter" idx="39"/>
          </p:nvPr>
        </p:nvSpPr>
        <p:spPr>
          <a:solidFill>
            <a:srgbClr val="0070C0"/>
          </a:solidFill>
        </p:spPr>
        <p:txBody>
          <a:bodyPr/>
          <a:lstStyle/>
          <a:p>
            <a:endParaRPr lang="en-US" noProof="0"/>
          </a:p>
        </p:txBody>
      </p:sp>
      <p:sp>
        <p:nvSpPr>
          <p:cNvPr id="18" name="Text Placeholder 17">
            <a:extLst>
              <a:ext uri="{FF2B5EF4-FFF2-40B4-BE49-F238E27FC236}">
                <a16:creationId xmlns:a16="http://schemas.microsoft.com/office/drawing/2014/main" id="{77495C15-F7B8-22DB-669F-DD4DCAD1F41A}"/>
              </a:ext>
            </a:extLst>
          </p:cNvPr>
          <p:cNvSpPr>
            <a:spLocks noGrp="1"/>
          </p:cNvSpPr>
          <p:nvPr>
            <p:ph type="body" sz="quarter" idx="40"/>
          </p:nvPr>
        </p:nvSpPr>
        <p:spPr>
          <a:solidFill>
            <a:srgbClr val="0070C0"/>
          </a:solidFill>
        </p:spPr>
        <p:txBody>
          <a:bodyPr/>
          <a:lstStyle/>
          <a:p>
            <a:endParaRPr lang="en-US" noProof="0"/>
          </a:p>
        </p:txBody>
      </p:sp>
      <p:sp>
        <p:nvSpPr>
          <p:cNvPr id="23" name="Rectangle: Rounded Corners 6">
            <a:extLst>
              <a:ext uri="{FF2B5EF4-FFF2-40B4-BE49-F238E27FC236}">
                <a16:creationId xmlns:a16="http://schemas.microsoft.com/office/drawing/2014/main" id="{A458E396-A7F6-1ADE-59AB-7E0AA9803DE2}"/>
              </a:ext>
              <a:ext uri="{C183D7F6-B498-43B3-948B-1728B52AA6E4}">
                <adec:decorative xmlns:adec="http://schemas.microsoft.com/office/drawing/2017/decorative" val="1"/>
              </a:ext>
            </a:extLst>
          </p:cNvPr>
          <p:cNvSpPr/>
          <p:nvPr/>
        </p:nvSpPr>
        <p:spPr bwMode="auto">
          <a:xfrm>
            <a:off x="570454" y="1132756"/>
            <a:ext cx="987666" cy="216000"/>
          </a:xfrm>
          <a:prstGeom prst="roundRect">
            <a:avLst>
              <a:gd name="adj" fmla="val 50000"/>
            </a:avLst>
          </a:prstGeom>
          <a:solidFill>
            <a:srgbClr val="0078D4"/>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rPr>
              <a:t>KPIs impacted</a:t>
            </a:r>
          </a:p>
        </p:txBody>
      </p:sp>
      <p:sp>
        <p:nvSpPr>
          <p:cNvPr id="33" name="Rectangle: Rounded Corners 6">
            <a:extLst>
              <a:ext uri="{FF2B5EF4-FFF2-40B4-BE49-F238E27FC236}">
                <a16:creationId xmlns:a16="http://schemas.microsoft.com/office/drawing/2014/main" id="{14EAFD5F-92E5-E426-FBD4-3CFE3A7BA5BA}"/>
              </a:ext>
              <a:ext uri="{C183D7F6-B498-43B3-948B-1728B52AA6E4}">
                <adec:decorative xmlns:adec="http://schemas.microsoft.com/office/drawing/2017/decorative" val="1"/>
              </a:ext>
            </a:extLst>
          </p:cNvPr>
          <p:cNvSpPr/>
          <p:nvPr/>
        </p:nvSpPr>
        <p:spPr bwMode="auto">
          <a:xfrm>
            <a:off x="6469498" y="1127774"/>
            <a:ext cx="987667" cy="216000"/>
          </a:xfrm>
          <a:prstGeom prst="roundRect">
            <a:avLst>
              <a:gd name="adj" fmla="val 50000"/>
            </a:avLst>
          </a:prstGeom>
          <a:solidFill>
            <a:srgbClr val="8661C5"/>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a:ea typeface="+mn-ea"/>
                <a:cs typeface="Segoe UI Semibold"/>
              </a:rPr>
              <a:t>Value benefit</a:t>
            </a:r>
            <a:endPar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endParaRPr>
          </a:p>
        </p:txBody>
      </p:sp>
      <p:grpSp>
        <p:nvGrpSpPr>
          <p:cNvPr id="34" name="Group 33">
            <a:extLst>
              <a:ext uri="{FF2B5EF4-FFF2-40B4-BE49-F238E27FC236}">
                <a16:creationId xmlns:a16="http://schemas.microsoft.com/office/drawing/2014/main" id="{02DB5643-4EDF-5AA4-0CFC-F468613B6ADD}"/>
              </a:ext>
            </a:extLst>
          </p:cNvPr>
          <p:cNvGrpSpPr/>
          <p:nvPr/>
        </p:nvGrpSpPr>
        <p:grpSpPr>
          <a:xfrm>
            <a:off x="7523373" y="1127774"/>
            <a:ext cx="1005840" cy="216000"/>
            <a:chOff x="1194743" y="1140160"/>
            <a:chExt cx="1005840" cy="216000"/>
          </a:xfrm>
        </p:grpSpPr>
        <p:sp>
          <p:nvSpPr>
            <p:cNvPr id="35" name="Rectangle: Rounded Corners 6">
              <a:extLst>
                <a:ext uri="{FF2B5EF4-FFF2-40B4-BE49-F238E27FC236}">
                  <a16:creationId xmlns:a16="http://schemas.microsoft.com/office/drawing/2014/main" id="{4C1BE2AB-2F1E-286E-07D7-7D8E23ADECEA}"/>
                </a:ext>
                <a:ext uri="{C183D7F6-B498-43B3-948B-1728B52AA6E4}">
                  <adec:decorative xmlns:adec="http://schemas.microsoft.com/office/drawing/2017/decorative" val="1"/>
                </a:ext>
              </a:extLst>
            </p:cNvPr>
            <p:cNvSpPr/>
            <p:nvPr/>
          </p:nvSpPr>
          <p:spPr bwMode="auto">
            <a:xfrm>
              <a:off x="1194743" y="1140160"/>
              <a:ext cx="1005840"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8661C5"/>
                  </a:solidFill>
                  <a:effectLst/>
                  <a:uLnTx/>
                  <a:uFillTx/>
                  <a:latin typeface="Segoe UI Semibold" panose="020B0702040204020203" pitchFamily="34" charset="0"/>
                  <a:ea typeface="+mn-ea"/>
                  <a:cs typeface="Segoe UI Semibold" panose="020B0702040204020203" pitchFamily="34" charset="0"/>
                </a:rPr>
                <a:t>Cost savings</a:t>
              </a:r>
            </a:p>
          </p:txBody>
        </p:sp>
        <p:pic>
          <p:nvPicPr>
            <p:cNvPr id="36" name="Graphic 35">
              <a:extLst>
                <a:ext uri="{FF2B5EF4-FFF2-40B4-BE49-F238E27FC236}">
                  <a16:creationId xmlns:a16="http://schemas.microsoft.com/office/drawing/2014/main" id="{4BF516A6-94E8-D81E-8335-52C5D6BA751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241527" y="1176160"/>
              <a:ext cx="144000" cy="144000"/>
            </a:xfrm>
            <a:prstGeom prst="rect">
              <a:avLst/>
            </a:prstGeom>
          </p:spPr>
        </p:pic>
      </p:grpSp>
      <p:grpSp>
        <p:nvGrpSpPr>
          <p:cNvPr id="37" name="Group 36">
            <a:extLst>
              <a:ext uri="{FF2B5EF4-FFF2-40B4-BE49-F238E27FC236}">
                <a16:creationId xmlns:a16="http://schemas.microsoft.com/office/drawing/2014/main" id="{2F3589D2-4FAC-5E72-970D-75473C3B4B6F}"/>
              </a:ext>
            </a:extLst>
          </p:cNvPr>
          <p:cNvGrpSpPr/>
          <p:nvPr/>
        </p:nvGrpSpPr>
        <p:grpSpPr>
          <a:xfrm>
            <a:off x="8592472" y="1127774"/>
            <a:ext cx="1463040" cy="216000"/>
            <a:chOff x="1194743" y="1140160"/>
            <a:chExt cx="1463040" cy="216000"/>
          </a:xfrm>
        </p:grpSpPr>
        <p:sp>
          <p:nvSpPr>
            <p:cNvPr id="38" name="Rectangle: Rounded Corners 6">
              <a:extLst>
                <a:ext uri="{FF2B5EF4-FFF2-40B4-BE49-F238E27FC236}">
                  <a16:creationId xmlns:a16="http://schemas.microsoft.com/office/drawing/2014/main" id="{47694ED9-322C-F8E3-6D0D-F170B6469CAF}"/>
                </a:ext>
                <a:ext uri="{C183D7F6-B498-43B3-948B-1728B52AA6E4}">
                  <adec:decorative xmlns:adec="http://schemas.microsoft.com/office/drawing/2017/decorative" val="1"/>
                </a:ext>
              </a:extLst>
            </p:cNvPr>
            <p:cNvSpPr/>
            <p:nvPr/>
          </p:nvSpPr>
          <p:spPr bwMode="auto">
            <a:xfrm>
              <a:off x="1194743" y="1140160"/>
              <a:ext cx="1463040"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8661C5"/>
                  </a:solidFill>
                  <a:effectLst/>
                  <a:uLnTx/>
                  <a:uFillTx/>
                  <a:latin typeface="Segoe UI Semibold" panose="020B0702040204020203" pitchFamily="34" charset="0"/>
                  <a:ea typeface="+mn-ea"/>
                  <a:cs typeface="Segoe UI Semibold" panose="020B0702040204020203" pitchFamily="34" charset="0"/>
                </a:rPr>
                <a:t>Employee experience</a:t>
              </a:r>
            </a:p>
          </p:txBody>
        </p:sp>
        <p:pic>
          <p:nvPicPr>
            <p:cNvPr id="39" name="Graphic 38">
              <a:extLst>
                <a:ext uri="{FF2B5EF4-FFF2-40B4-BE49-F238E27FC236}">
                  <a16:creationId xmlns:a16="http://schemas.microsoft.com/office/drawing/2014/main" id="{CB49ED0C-8E03-502F-F821-E3B0A533441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241527" y="1176160"/>
              <a:ext cx="144000" cy="144000"/>
            </a:xfrm>
            <a:prstGeom prst="rect">
              <a:avLst/>
            </a:prstGeom>
          </p:spPr>
        </p:pic>
      </p:grpSp>
      <p:pic>
        <p:nvPicPr>
          <p:cNvPr id="69" name="Picture 68" descr="A group of women standing together&#10;&#10;Description automatically generated">
            <a:extLst>
              <a:ext uri="{FF2B5EF4-FFF2-40B4-BE49-F238E27FC236}">
                <a16:creationId xmlns:a16="http://schemas.microsoft.com/office/drawing/2014/main" id="{C4E98BA0-6920-41A9-8CC1-821600858B3A}"/>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10319481" y="3937299"/>
            <a:ext cx="1872519" cy="2920702"/>
          </a:xfrm>
          <a:prstGeom prst="rect">
            <a:avLst/>
          </a:prstGeom>
        </p:spPr>
      </p:pic>
      <p:grpSp>
        <p:nvGrpSpPr>
          <p:cNvPr id="12" name="Group 11">
            <a:extLst>
              <a:ext uri="{FF2B5EF4-FFF2-40B4-BE49-F238E27FC236}">
                <a16:creationId xmlns:a16="http://schemas.microsoft.com/office/drawing/2014/main" id="{7C9DF8E0-EFF8-3182-0531-C69DF78D8306}"/>
              </a:ext>
            </a:extLst>
          </p:cNvPr>
          <p:cNvGrpSpPr/>
          <p:nvPr/>
        </p:nvGrpSpPr>
        <p:grpSpPr>
          <a:xfrm>
            <a:off x="2798113" y="1122482"/>
            <a:ext cx="1562871" cy="254142"/>
            <a:chOff x="1198143" y="862657"/>
            <a:chExt cx="1562871" cy="254142"/>
          </a:xfrm>
        </p:grpSpPr>
        <p:sp>
          <p:nvSpPr>
            <p:cNvPr id="13" name="Rectangle: Rounded Corners 6">
              <a:extLst>
                <a:ext uri="{FF2B5EF4-FFF2-40B4-BE49-F238E27FC236}">
                  <a16:creationId xmlns:a16="http://schemas.microsoft.com/office/drawing/2014/main" id="{93970DD7-051D-A54E-152A-D458D86451DB}"/>
                </a:ext>
                <a:ext uri="{C183D7F6-B498-43B3-948B-1728B52AA6E4}">
                  <adec:decorative xmlns:adec="http://schemas.microsoft.com/office/drawing/2017/decorative" val="1"/>
                </a:ext>
              </a:extLst>
            </p:cNvPr>
            <p:cNvSpPr/>
            <p:nvPr/>
          </p:nvSpPr>
          <p:spPr bwMode="auto">
            <a:xfrm>
              <a:off x="1198143" y="862657"/>
              <a:ext cx="1562871" cy="254142"/>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rPr>
                <a:t>IT management costs</a:t>
              </a:r>
            </a:p>
          </p:txBody>
        </p:sp>
        <p:pic>
          <p:nvPicPr>
            <p:cNvPr id="14" name="Graphic 13">
              <a:extLst>
                <a:ext uri="{FF2B5EF4-FFF2-40B4-BE49-F238E27FC236}">
                  <a16:creationId xmlns:a16="http://schemas.microsoft.com/office/drawing/2014/main" id="{90112719-3C9E-4E5B-CDB1-624C13FB721C}"/>
                </a:ext>
              </a:extLst>
            </p:cNvPr>
            <p:cNvPicPr>
              <a:picLocks noChangeAspect="1"/>
            </p:cNvPicPr>
            <p:nvPr/>
          </p:nvPicPr>
          <p:blipFill>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1244929" y="898657"/>
              <a:ext cx="144000" cy="144000"/>
            </a:xfrm>
            <a:prstGeom prst="rect">
              <a:avLst/>
            </a:prstGeom>
          </p:spPr>
        </p:pic>
      </p:grpSp>
      <p:grpSp>
        <p:nvGrpSpPr>
          <p:cNvPr id="15" name="Group 14">
            <a:extLst>
              <a:ext uri="{FF2B5EF4-FFF2-40B4-BE49-F238E27FC236}">
                <a16:creationId xmlns:a16="http://schemas.microsoft.com/office/drawing/2014/main" id="{E4855F22-1A9B-DE09-AC1E-471740051534}"/>
              </a:ext>
            </a:extLst>
          </p:cNvPr>
          <p:cNvGrpSpPr/>
          <p:nvPr/>
        </p:nvGrpSpPr>
        <p:grpSpPr>
          <a:xfrm>
            <a:off x="1697851" y="1123965"/>
            <a:ext cx="987666" cy="216000"/>
            <a:chOff x="2707850" y="862657"/>
            <a:chExt cx="987666" cy="216000"/>
          </a:xfrm>
        </p:grpSpPr>
        <p:sp>
          <p:nvSpPr>
            <p:cNvPr id="22" name="Rectangle: Rounded Corners 6">
              <a:extLst>
                <a:ext uri="{FF2B5EF4-FFF2-40B4-BE49-F238E27FC236}">
                  <a16:creationId xmlns:a16="http://schemas.microsoft.com/office/drawing/2014/main" id="{B1F72ACD-D9DC-8B9F-436E-A1BD788141C1}"/>
                </a:ext>
                <a:ext uri="{C183D7F6-B498-43B3-948B-1728B52AA6E4}">
                  <adec:decorative xmlns:adec="http://schemas.microsoft.com/office/drawing/2017/decorative" val="1"/>
                </a:ext>
              </a:extLst>
            </p:cNvPr>
            <p:cNvSpPr/>
            <p:nvPr/>
          </p:nvSpPr>
          <p:spPr bwMode="auto">
            <a:xfrm>
              <a:off x="2707850" y="862657"/>
              <a:ext cx="987666" cy="21600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rPr>
                <a:t>NSAT</a:t>
              </a:r>
            </a:p>
          </p:txBody>
        </p:sp>
        <p:pic>
          <p:nvPicPr>
            <p:cNvPr id="40" name="Graphic 39">
              <a:extLst>
                <a:ext uri="{FF2B5EF4-FFF2-40B4-BE49-F238E27FC236}">
                  <a16:creationId xmlns:a16="http://schemas.microsoft.com/office/drawing/2014/main" id="{319DEC60-62C0-DEEB-5D8F-2EF21CC573FF}"/>
                </a:ext>
              </a:extLst>
            </p:cNvPr>
            <p:cNvPicPr>
              <a:picLocks noChangeAspect="1"/>
            </p:cNvPicPr>
            <p:nvPr/>
          </p:nvPicPr>
          <p:blipFill>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2754635" y="898657"/>
              <a:ext cx="144000" cy="144000"/>
            </a:xfrm>
            <a:prstGeom prst="rect">
              <a:avLst/>
            </a:prstGeom>
          </p:spPr>
        </p:pic>
      </p:grpSp>
      <p:grpSp>
        <p:nvGrpSpPr>
          <p:cNvPr id="10" name="Group 9">
            <a:extLst>
              <a:ext uri="{FF2B5EF4-FFF2-40B4-BE49-F238E27FC236}">
                <a16:creationId xmlns:a16="http://schemas.microsoft.com/office/drawing/2014/main" id="{38A23528-83C8-81C7-ECBA-1C9526BB47BE}"/>
              </a:ext>
            </a:extLst>
          </p:cNvPr>
          <p:cNvGrpSpPr/>
          <p:nvPr/>
        </p:nvGrpSpPr>
        <p:grpSpPr>
          <a:xfrm>
            <a:off x="729682" y="2946908"/>
            <a:ext cx="2357183" cy="365760"/>
            <a:chOff x="3288531" y="5923194"/>
            <a:chExt cx="2357183" cy="365760"/>
          </a:xfrm>
        </p:grpSpPr>
        <p:pic>
          <p:nvPicPr>
            <p:cNvPr id="11" name="Picture 2" descr="Copilot Studio Generative AI pricing - Power Platform Community">
              <a:extLst>
                <a:ext uri="{FF2B5EF4-FFF2-40B4-BE49-F238E27FC236}">
                  <a16:creationId xmlns:a16="http://schemas.microsoft.com/office/drawing/2014/main" id="{0B871E6C-F3A6-E2A4-17A9-73C0E2E78B15}"/>
                </a:ext>
              </a:extLst>
            </p:cNvPr>
            <p:cNvPicPr>
              <a:picLocks noChangeAspect="1" noChangeArrowheads="1"/>
            </p:cNvPicPr>
            <p:nvPr/>
          </p:nvPicPr>
          <p:blipFill rotWithShape="1">
            <a:blip r:embed="rId7" cstate="screen">
              <a:extLst>
                <a:ext uri="{28A0092B-C50C-407E-A947-70E740481C1C}">
                  <a14:useLocalDpi xmlns:a14="http://schemas.microsoft.com/office/drawing/2010/main"/>
                </a:ext>
              </a:extLst>
            </a:blip>
            <a:srcRect/>
            <a:stretch/>
          </p:blipFill>
          <p:spPr bwMode="auto">
            <a:xfrm>
              <a:off x="3288531" y="5923194"/>
              <a:ext cx="357866" cy="365760"/>
            </a:xfrm>
            <a:prstGeom prst="rect">
              <a:avLst/>
            </a:prstGeom>
            <a:noFill/>
            <a:extLst>
              <a:ext uri="{909E8E84-426E-40DD-AFC4-6F175D3DCCD1}">
                <a14:hiddenFill xmlns:a14="http://schemas.microsoft.com/office/drawing/2010/main">
                  <a:solidFill>
                    <a:srgbClr val="FFFFFF"/>
                  </a:solidFill>
                </a14:hiddenFill>
              </a:ext>
            </a:extLst>
          </p:spPr>
        </p:pic>
        <p:sp>
          <p:nvSpPr>
            <p:cNvPr id="24" name="TextBox 23">
              <a:extLst>
                <a:ext uri="{FF2B5EF4-FFF2-40B4-BE49-F238E27FC236}">
                  <a16:creationId xmlns:a16="http://schemas.microsoft.com/office/drawing/2014/main" id="{FC72F088-559E-F196-9EA4-B413BBFBCD45}"/>
                </a:ext>
                <a:ext uri="{C183D7F6-B498-43B3-948B-1728B52AA6E4}">
                  <adec:decorative xmlns:adec="http://schemas.microsoft.com/office/drawing/2017/decorative" val="0"/>
                </a:ext>
              </a:extLst>
            </p:cNvPr>
            <p:cNvSpPr txBox="1"/>
            <p:nvPr/>
          </p:nvSpPr>
          <p:spPr>
            <a:xfrm>
              <a:off x="3753530" y="6026963"/>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Agent</a:t>
              </a:r>
              <a:r>
                <a:rPr kumimoji="0" lang="en-US" sz="1100" b="0" i="0" u="none" strike="noStrike" kern="1200" cap="none" spc="0" normalizeH="0" baseline="30000" noProof="0">
                  <a:ln>
                    <a:noFill/>
                  </a:ln>
                  <a:solidFill>
                    <a:prstClr val="black"/>
                  </a:solidFill>
                  <a:effectLst/>
                  <a:uLnTx/>
                  <a:uFillTx/>
                  <a:latin typeface="Segoe UI Semibold"/>
                  <a:ea typeface="+mn-ea"/>
                  <a:cs typeface="+mn-cs"/>
                </a:rPr>
                <a:t>3</a:t>
              </a:r>
            </a:p>
          </p:txBody>
        </p:sp>
      </p:grpSp>
      <p:grpSp>
        <p:nvGrpSpPr>
          <p:cNvPr id="25" name="Group 24">
            <a:extLst>
              <a:ext uri="{FF2B5EF4-FFF2-40B4-BE49-F238E27FC236}">
                <a16:creationId xmlns:a16="http://schemas.microsoft.com/office/drawing/2014/main" id="{92EC9FC9-A4D7-F629-EBC3-F36C20FF42C7}"/>
              </a:ext>
            </a:extLst>
          </p:cNvPr>
          <p:cNvGrpSpPr/>
          <p:nvPr/>
        </p:nvGrpSpPr>
        <p:grpSpPr>
          <a:xfrm>
            <a:off x="7642157" y="5308450"/>
            <a:ext cx="2357183" cy="365760"/>
            <a:chOff x="3288531" y="5923194"/>
            <a:chExt cx="2357183" cy="365760"/>
          </a:xfrm>
        </p:grpSpPr>
        <p:pic>
          <p:nvPicPr>
            <p:cNvPr id="26" name="Picture 2" descr="Copilot Studio Generative AI pricing - Power Platform Community">
              <a:extLst>
                <a:ext uri="{FF2B5EF4-FFF2-40B4-BE49-F238E27FC236}">
                  <a16:creationId xmlns:a16="http://schemas.microsoft.com/office/drawing/2014/main" id="{F988E5E5-904F-0B04-5BB6-88356C8DCD9B}"/>
                </a:ext>
              </a:extLst>
            </p:cNvPr>
            <p:cNvPicPr>
              <a:picLocks noChangeAspect="1" noChangeArrowheads="1"/>
            </p:cNvPicPr>
            <p:nvPr/>
          </p:nvPicPr>
          <p:blipFill rotWithShape="1">
            <a:blip r:embed="rId7" cstate="screen">
              <a:extLst>
                <a:ext uri="{28A0092B-C50C-407E-A947-70E740481C1C}">
                  <a14:useLocalDpi xmlns:a14="http://schemas.microsoft.com/office/drawing/2010/main"/>
                </a:ext>
              </a:extLst>
            </a:blip>
            <a:srcRect/>
            <a:stretch/>
          </p:blipFill>
          <p:spPr bwMode="auto">
            <a:xfrm>
              <a:off x="3288531" y="5923194"/>
              <a:ext cx="357866" cy="365760"/>
            </a:xfrm>
            <a:prstGeom prst="rect">
              <a:avLst/>
            </a:prstGeom>
            <a:noFill/>
            <a:extLst>
              <a:ext uri="{909E8E84-426E-40DD-AFC4-6F175D3DCCD1}">
                <a14:hiddenFill xmlns:a14="http://schemas.microsoft.com/office/drawing/2010/main">
                  <a:solidFill>
                    <a:srgbClr val="FFFFFF"/>
                  </a:solidFill>
                </a14:hiddenFill>
              </a:ext>
            </a:extLst>
          </p:spPr>
        </p:pic>
        <p:sp>
          <p:nvSpPr>
            <p:cNvPr id="27" name="TextBox 26">
              <a:extLst>
                <a:ext uri="{FF2B5EF4-FFF2-40B4-BE49-F238E27FC236}">
                  <a16:creationId xmlns:a16="http://schemas.microsoft.com/office/drawing/2014/main" id="{D4E6F6BA-B19F-DF29-0DF0-EC72868FA66E}"/>
                </a:ext>
                <a:ext uri="{C183D7F6-B498-43B3-948B-1728B52AA6E4}">
                  <adec:decorative xmlns:adec="http://schemas.microsoft.com/office/drawing/2017/decorative" val="0"/>
                </a:ext>
              </a:extLst>
            </p:cNvPr>
            <p:cNvSpPr txBox="1"/>
            <p:nvPr/>
          </p:nvSpPr>
          <p:spPr>
            <a:xfrm>
              <a:off x="3753530" y="6026963"/>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Agent</a:t>
              </a:r>
              <a:r>
                <a:rPr kumimoji="0" lang="en-US" sz="1100" b="0" i="0" u="none" strike="noStrike" kern="1200" cap="none" spc="0" normalizeH="0" baseline="30000" noProof="0">
                  <a:ln>
                    <a:noFill/>
                  </a:ln>
                  <a:solidFill>
                    <a:prstClr val="black"/>
                  </a:solidFill>
                  <a:effectLst/>
                  <a:uLnTx/>
                  <a:uFillTx/>
                  <a:latin typeface="Segoe UI Semibold"/>
                  <a:ea typeface="+mn-ea"/>
                  <a:cs typeface="+mn-cs"/>
                </a:rPr>
                <a:t>3</a:t>
              </a:r>
            </a:p>
          </p:txBody>
        </p:sp>
      </p:grpSp>
      <p:grpSp>
        <p:nvGrpSpPr>
          <p:cNvPr id="29" name="Group 28">
            <a:extLst>
              <a:ext uri="{FF2B5EF4-FFF2-40B4-BE49-F238E27FC236}">
                <a16:creationId xmlns:a16="http://schemas.microsoft.com/office/drawing/2014/main" id="{7B7071CC-BD7C-1275-68EE-DC40A37A2CBF}"/>
              </a:ext>
            </a:extLst>
          </p:cNvPr>
          <p:cNvGrpSpPr/>
          <p:nvPr/>
        </p:nvGrpSpPr>
        <p:grpSpPr>
          <a:xfrm>
            <a:off x="7642157" y="2857774"/>
            <a:ext cx="2357183" cy="365760"/>
            <a:chOff x="3288531" y="5923194"/>
            <a:chExt cx="2357183" cy="365760"/>
          </a:xfrm>
        </p:grpSpPr>
        <p:pic>
          <p:nvPicPr>
            <p:cNvPr id="41" name="Picture 2" descr="Copilot Studio Generative AI pricing - Power Platform Community">
              <a:extLst>
                <a:ext uri="{FF2B5EF4-FFF2-40B4-BE49-F238E27FC236}">
                  <a16:creationId xmlns:a16="http://schemas.microsoft.com/office/drawing/2014/main" id="{CED6126F-5D43-0D97-7D18-801635BC870C}"/>
                </a:ext>
              </a:extLst>
            </p:cNvPr>
            <p:cNvPicPr>
              <a:picLocks noChangeAspect="1" noChangeArrowheads="1"/>
            </p:cNvPicPr>
            <p:nvPr/>
          </p:nvPicPr>
          <p:blipFill rotWithShape="1">
            <a:blip r:embed="rId7" cstate="screen">
              <a:extLst>
                <a:ext uri="{28A0092B-C50C-407E-A947-70E740481C1C}">
                  <a14:useLocalDpi xmlns:a14="http://schemas.microsoft.com/office/drawing/2010/main"/>
                </a:ext>
              </a:extLst>
            </a:blip>
            <a:srcRect/>
            <a:stretch/>
          </p:blipFill>
          <p:spPr bwMode="auto">
            <a:xfrm>
              <a:off x="3288531" y="5923194"/>
              <a:ext cx="357866" cy="365760"/>
            </a:xfrm>
            <a:prstGeom prst="rect">
              <a:avLst/>
            </a:prstGeom>
            <a:noFill/>
            <a:extLst>
              <a:ext uri="{909E8E84-426E-40DD-AFC4-6F175D3DCCD1}">
                <a14:hiddenFill xmlns:a14="http://schemas.microsoft.com/office/drawing/2010/main">
                  <a:solidFill>
                    <a:srgbClr val="FFFFFF"/>
                  </a:solidFill>
                </a14:hiddenFill>
              </a:ext>
            </a:extLst>
          </p:spPr>
        </p:pic>
        <p:sp>
          <p:nvSpPr>
            <p:cNvPr id="63" name="TextBox 62">
              <a:extLst>
                <a:ext uri="{FF2B5EF4-FFF2-40B4-BE49-F238E27FC236}">
                  <a16:creationId xmlns:a16="http://schemas.microsoft.com/office/drawing/2014/main" id="{4EB74D63-A75C-CA2A-7379-43928C45EE57}"/>
                </a:ext>
                <a:ext uri="{C183D7F6-B498-43B3-948B-1728B52AA6E4}">
                  <adec:decorative xmlns:adec="http://schemas.microsoft.com/office/drawing/2017/decorative" val="0"/>
                </a:ext>
              </a:extLst>
            </p:cNvPr>
            <p:cNvSpPr txBox="1"/>
            <p:nvPr/>
          </p:nvSpPr>
          <p:spPr>
            <a:xfrm>
              <a:off x="3753530" y="6026963"/>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Agent</a:t>
              </a:r>
              <a:r>
                <a:rPr kumimoji="0" lang="en-US" sz="1100" b="0" i="0" u="none" strike="noStrike" kern="1200" cap="none" spc="0" normalizeH="0" baseline="30000" noProof="0">
                  <a:ln>
                    <a:noFill/>
                  </a:ln>
                  <a:solidFill>
                    <a:prstClr val="black"/>
                  </a:solidFill>
                  <a:effectLst/>
                  <a:uLnTx/>
                  <a:uFillTx/>
                  <a:latin typeface="Segoe UI Semibold"/>
                  <a:ea typeface="+mn-ea"/>
                  <a:cs typeface="+mn-cs"/>
                </a:rPr>
                <a:t>3</a:t>
              </a:r>
            </a:p>
          </p:txBody>
        </p:sp>
      </p:grpSp>
      <p:grpSp>
        <p:nvGrpSpPr>
          <p:cNvPr id="64" name="Group 63">
            <a:extLst>
              <a:ext uri="{FF2B5EF4-FFF2-40B4-BE49-F238E27FC236}">
                <a16:creationId xmlns:a16="http://schemas.microsoft.com/office/drawing/2014/main" id="{DA4CE738-4E96-E80D-B135-2D47A1242116}"/>
              </a:ext>
            </a:extLst>
          </p:cNvPr>
          <p:cNvGrpSpPr/>
          <p:nvPr/>
        </p:nvGrpSpPr>
        <p:grpSpPr>
          <a:xfrm>
            <a:off x="4273248" y="2857774"/>
            <a:ext cx="2357183" cy="365760"/>
            <a:chOff x="3288531" y="5923194"/>
            <a:chExt cx="2357183" cy="365760"/>
          </a:xfrm>
        </p:grpSpPr>
        <p:pic>
          <p:nvPicPr>
            <p:cNvPr id="65" name="Picture 2" descr="Copilot Studio Generative AI pricing - Power Platform Community">
              <a:extLst>
                <a:ext uri="{FF2B5EF4-FFF2-40B4-BE49-F238E27FC236}">
                  <a16:creationId xmlns:a16="http://schemas.microsoft.com/office/drawing/2014/main" id="{700EAF1A-9AAD-F432-BA06-F3FC92FA28D1}"/>
                </a:ext>
              </a:extLst>
            </p:cNvPr>
            <p:cNvPicPr>
              <a:picLocks noChangeAspect="1" noChangeArrowheads="1"/>
            </p:cNvPicPr>
            <p:nvPr/>
          </p:nvPicPr>
          <p:blipFill rotWithShape="1">
            <a:blip r:embed="rId7" cstate="screen">
              <a:extLst>
                <a:ext uri="{28A0092B-C50C-407E-A947-70E740481C1C}">
                  <a14:useLocalDpi xmlns:a14="http://schemas.microsoft.com/office/drawing/2010/main"/>
                </a:ext>
              </a:extLst>
            </a:blip>
            <a:srcRect/>
            <a:stretch/>
          </p:blipFill>
          <p:spPr bwMode="auto">
            <a:xfrm>
              <a:off x="3288531" y="5923194"/>
              <a:ext cx="357866" cy="365760"/>
            </a:xfrm>
            <a:prstGeom prst="rect">
              <a:avLst/>
            </a:prstGeom>
            <a:noFill/>
            <a:extLst>
              <a:ext uri="{909E8E84-426E-40DD-AFC4-6F175D3DCCD1}">
                <a14:hiddenFill xmlns:a14="http://schemas.microsoft.com/office/drawing/2010/main">
                  <a:solidFill>
                    <a:srgbClr val="FFFFFF"/>
                  </a:solidFill>
                </a14:hiddenFill>
              </a:ext>
            </a:extLst>
          </p:spPr>
        </p:pic>
        <p:sp>
          <p:nvSpPr>
            <p:cNvPr id="66" name="TextBox 65">
              <a:extLst>
                <a:ext uri="{FF2B5EF4-FFF2-40B4-BE49-F238E27FC236}">
                  <a16:creationId xmlns:a16="http://schemas.microsoft.com/office/drawing/2014/main" id="{79121ADF-9F48-AF59-6244-F1298DB3324A}"/>
                </a:ext>
                <a:ext uri="{C183D7F6-B498-43B3-948B-1728B52AA6E4}">
                  <adec:decorative xmlns:adec="http://schemas.microsoft.com/office/drawing/2017/decorative" val="0"/>
                </a:ext>
              </a:extLst>
            </p:cNvPr>
            <p:cNvSpPr txBox="1"/>
            <p:nvPr/>
          </p:nvSpPr>
          <p:spPr>
            <a:xfrm>
              <a:off x="3753530" y="6026963"/>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Agent</a:t>
              </a:r>
              <a:r>
                <a:rPr kumimoji="0" lang="en-US" sz="1100" b="0" i="0" u="none" strike="noStrike" kern="1200" cap="none" spc="0" normalizeH="0" baseline="30000" noProof="0">
                  <a:ln>
                    <a:noFill/>
                  </a:ln>
                  <a:solidFill>
                    <a:prstClr val="black"/>
                  </a:solidFill>
                  <a:effectLst/>
                  <a:uLnTx/>
                  <a:uFillTx/>
                  <a:latin typeface="Segoe UI Semibold"/>
                  <a:ea typeface="+mn-ea"/>
                  <a:cs typeface="+mn-cs"/>
                </a:rPr>
                <a:t>3</a:t>
              </a:r>
            </a:p>
          </p:txBody>
        </p:sp>
      </p:grpSp>
      <p:grpSp>
        <p:nvGrpSpPr>
          <p:cNvPr id="5" name="Group 4">
            <a:extLst>
              <a:ext uri="{FF2B5EF4-FFF2-40B4-BE49-F238E27FC236}">
                <a16:creationId xmlns:a16="http://schemas.microsoft.com/office/drawing/2014/main" id="{B0E7C21A-093B-D12B-1047-6B142CC840D7}"/>
              </a:ext>
            </a:extLst>
          </p:cNvPr>
          <p:cNvGrpSpPr/>
          <p:nvPr/>
        </p:nvGrpSpPr>
        <p:grpSpPr>
          <a:xfrm>
            <a:off x="729682" y="5289361"/>
            <a:ext cx="2357183" cy="365760"/>
            <a:chOff x="3288531" y="5923194"/>
            <a:chExt cx="2357183" cy="365760"/>
          </a:xfrm>
        </p:grpSpPr>
        <p:pic>
          <p:nvPicPr>
            <p:cNvPr id="6" name="Picture 2" descr="Copilot Studio Generative AI pricing - Power Platform Community">
              <a:extLst>
                <a:ext uri="{FF2B5EF4-FFF2-40B4-BE49-F238E27FC236}">
                  <a16:creationId xmlns:a16="http://schemas.microsoft.com/office/drawing/2014/main" id="{CF096C3C-F2ED-8C23-0B53-E142CAD566FB}"/>
                </a:ext>
              </a:extLst>
            </p:cNvPr>
            <p:cNvPicPr>
              <a:picLocks noChangeAspect="1" noChangeArrowheads="1"/>
            </p:cNvPicPr>
            <p:nvPr/>
          </p:nvPicPr>
          <p:blipFill rotWithShape="1">
            <a:blip r:embed="rId7" cstate="screen">
              <a:extLst>
                <a:ext uri="{28A0092B-C50C-407E-A947-70E740481C1C}">
                  <a14:useLocalDpi xmlns:a14="http://schemas.microsoft.com/office/drawing/2010/main"/>
                </a:ext>
              </a:extLst>
            </a:blip>
            <a:srcRect/>
            <a:stretch/>
          </p:blipFill>
          <p:spPr bwMode="auto">
            <a:xfrm>
              <a:off x="3288531" y="5923194"/>
              <a:ext cx="357866" cy="36576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B6459DD7-57C3-BDD2-F919-427F7136DC74}"/>
                </a:ext>
                <a:ext uri="{C183D7F6-B498-43B3-948B-1728B52AA6E4}">
                  <adec:decorative xmlns:adec="http://schemas.microsoft.com/office/drawing/2017/decorative" val="0"/>
                </a:ext>
              </a:extLst>
            </p:cNvPr>
            <p:cNvSpPr txBox="1"/>
            <p:nvPr/>
          </p:nvSpPr>
          <p:spPr>
            <a:xfrm>
              <a:off x="3753530" y="6026963"/>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Agent</a:t>
              </a:r>
              <a:r>
                <a:rPr kumimoji="0" lang="en-US" sz="1100" b="0" i="0" u="none" strike="noStrike" kern="1200" cap="none" spc="0" normalizeH="0" baseline="30000" noProof="0">
                  <a:ln>
                    <a:noFill/>
                  </a:ln>
                  <a:solidFill>
                    <a:prstClr val="black"/>
                  </a:solidFill>
                  <a:effectLst/>
                  <a:uLnTx/>
                  <a:uFillTx/>
                  <a:latin typeface="Segoe UI Semibold"/>
                  <a:ea typeface="+mn-ea"/>
                  <a:cs typeface="+mn-cs"/>
                </a:rPr>
                <a:t>3</a:t>
              </a:r>
            </a:p>
          </p:txBody>
        </p:sp>
      </p:grpSp>
      <p:grpSp>
        <p:nvGrpSpPr>
          <p:cNvPr id="9" name="Group 8">
            <a:extLst>
              <a:ext uri="{FF2B5EF4-FFF2-40B4-BE49-F238E27FC236}">
                <a16:creationId xmlns:a16="http://schemas.microsoft.com/office/drawing/2014/main" id="{23B26355-1868-0034-B6C3-B5740CFDC9F8}"/>
              </a:ext>
            </a:extLst>
          </p:cNvPr>
          <p:cNvGrpSpPr/>
          <p:nvPr/>
        </p:nvGrpSpPr>
        <p:grpSpPr>
          <a:xfrm>
            <a:off x="4279759" y="5298678"/>
            <a:ext cx="2357183" cy="365760"/>
            <a:chOff x="3288531" y="5923194"/>
            <a:chExt cx="2357183" cy="365760"/>
          </a:xfrm>
        </p:grpSpPr>
        <p:pic>
          <p:nvPicPr>
            <p:cNvPr id="19" name="Picture 2" descr="Copilot Studio Generative AI pricing - Power Platform Community">
              <a:extLst>
                <a:ext uri="{FF2B5EF4-FFF2-40B4-BE49-F238E27FC236}">
                  <a16:creationId xmlns:a16="http://schemas.microsoft.com/office/drawing/2014/main" id="{F53DC57E-4BD5-BEE4-8678-B32193569633}"/>
                </a:ext>
              </a:extLst>
            </p:cNvPr>
            <p:cNvPicPr>
              <a:picLocks noChangeAspect="1" noChangeArrowheads="1"/>
            </p:cNvPicPr>
            <p:nvPr/>
          </p:nvPicPr>
          <p:blipFill rotWithShape="1">
            <a:blip r:embed="rId7" cstate="screen">
              <a:extLst>
                <a:ext uri="{28A0092B-C50C-407E-A947-70E740481C1C}">
                  <a14:useLocalDpi xmlns:a14="http://schemas.microsoft.com/office/drawing/2010/main"/>
                </a:ext>
              </a:extLst>
            </a:blip>
            <a:srcRect/>
            <a:stretch/>
          </p:blipFill>
          <p:spPr bwMode="auto">
            <a:xfrm>
              <a:off x="3288531" y="5923194"/>
              <a:ext cx="357866" cy="365760"/>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72AD0D6D-5357-4661-2464-B74283D4482B}"/>
                </a:ext>
                <a:ext uri="{C183D7F6-B498-43B3-948B-1728B52AA6E4}">
                  <adec:decorative xmlns:adec="http://schemas.microsoft.com/office/drawing/2017/decorative" val="0"/>
                </a:ext>
              </a:extLst>
            </p:cNvPr>
            <p:cNvSpPr txBox="1"/>
            <p:nvPr/>
          </p:nvSpPr>
          <p:spPr>
            <a:xfrm>
              <a:off x="3753530" y="6026963"/>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Agent</a:t>
              </a:r>
              <a:r>
                <a:rPr kumimoji="0" lang="en-US" sz="1100" b="0" i="0" u="none" strike="noStrike" kern="1200" cap="none" spc="0" normalizeH="0" baseline="30000" noProof="0">
                  <a:ln>
                    <a:noFill/>
                  </a:ln>
                  <a:solidFill>
                    <a:prstClr val="black"/>
                  </a:solidFill>
                  <a:effectLst/>
                  <a:uLnTx/>
                  <a:uFillTx/>
                  <a:latin typeface="Segoe UI Semibold"/>
                  <a:ea typeface="+mn-ea"/>
                  <a:cs typeface="+mn-cs"/>
                </a:rPr>
                <a:t>3</a:t>
              </a:r>
            </a:p>
          </p:txBody>
        </p:sp>
      </p:grpSp>
    </p:spTree>
    <p:extLst>
      <p:ext uri="{BB962C8B-B14F-4D97-AF65-F5344CB8AC3E}">
        <p14:creationId xmlns:p14="http://schemas.microsoft.com/office/powerpoint/2010/main" val="3976951172"/>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1725</TotalTime>
  <Words>303</Words>
  <Application>Microsoft Office PowerPoint</Application>
  <PresentationFormat>Widescreen</PresentationFormat>
  <Paragraphs>33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Information Technology | Assisted device acquisition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2025-02-11T22:11:30Z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