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820" r:id="rId4"/>
    <p:sldMasterId id="2147483878" r:id="rId5"/>
    <p:sldMasterId id="2147483896" r:id="rId6"/>
  </p:sldMasterIdLst>
  <p:notesMasterIdLst>
    <p:notesMasterId r:id="rId8"/>
  </p:notesMasterIdLst>
  <p:sldIdLst>
    <p:sldId id="4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6DD7709-6211-6095-AE7C-9B20A2C91267}" name="Pepijn Richter" initials="" userId="S::prichter@microsoft.com::c272407e-46ed-4635-ad10-657b9b79db2e" providerId="AD"/>
  <p188:author id="{FFCB8B0B-3463-6868-A1B0-B26693781ABF}" name="Dan Narloch" initials="DN" userId="S::danarl@microsoft.com::acda2ba1-3ebf-4fc4-9c8f-e1821377bec0" providerId="AD"/>
  <p188:author id="{E8D5110C-521C-4102-DF35-245E4DF8B996}" name="Samantha Sangrey" initials="SS" userId="S::samrei@microsoft.com::784a7cc5-5a95-4dc0-88b5-c23867a672f3" providerId="AD"/>
  <p188:author id="{E3C9210E-8A1D-BA1C-FF86-68734CD36EEC}" name="Paty Carlos" initials="PC" userId="S::patyc@microsoft.com::03424a56-5434-4b2d-b503-ff153eb45d3f" providerId="AD"/>
  <p188:author id="{5A02B80E-149C-7DFD-4E8D-3782118F40E7}" name="Alicia Peterson (NAYAMODE INC)" initials="AI" userId="S::v-petersonal@microsoft.com::f8898314-5523-4930-acf0-2b563b2b4dc9" providerId="AD"/>
  <p188:author id="{A9FD0312-86BD-24E5-ACF2-DFD034FB0A24}" name="Steve Halperin (DAVES ASSOCIATES)" initials="SH" userId="S::v-sthalperin@microsoft.com::04a18b7f-2d92-4c69-b378-e604a53cd536" providerId="AD"/>
  <p188:author id="{488AAE1F-05A0-8DE5-DC8A-FC747B83675C}" name="Patrick Sloan (SYNAXIS CORPORATION)" initials="PS" userId="S::v-psloan@microsoft.com::da052f95-8498-41ee-861d-acfe310876b4" providerId="AD"/>
  <p188:author id="{6B950F21-FA76-EF22-FDFA-CD273CA30AA3}" name="Daragh Morrissey" initials="DM" userId="S::daraghm@microsoft.com::aeedfabc-503a-42a4-824e-b29f91a6cf8f" providerId="AD"/>
  <p188:author id="{68C62B30-018E-0EDC-9F0C-A6AE9D67D1E6}" name="Aaron Bode (FREEMIND SEATTLE LLC)" initials="" userId="S::v-abode@microsoft.com::b5716581-6471-43ca-9ad0-dce665805ee1" providerId="AD"/>
  <p188:author id="{83875E35-0C99-67A0-D805-1F7E965BA9D1}" name="Lee Sabow" initials="LS" userId="S::lsabow@microsoft.com::5acecce5-c571-47ad-8acf-0bb51d293e96" providerId="AD"/>
  <p188:author id="{8E9F5F35-C98B-5244-E151-AAF957DE4DCA}" name="Lydia Petrakis (CELA)" initials="LP" userId="S::lypetrak@microsoft.com::8bf089ad-70cf-4b96-9c86-02de56c30536" providerId="AD"/>
  <p188:author id="{42827239-A550-492D-1576-CE1DCACE4914}" name="Daryl Schaal (SYNAXIS CORPORATION)" initials="DS" userId="S::v-darsch@microsoft.com::a951ecaa-969a-4477-a8c9-df0dfa026182" providerId="AD"/>
  <p188:author id="{CF7FCC4C-DEED-D7DD-14ED-6B34B2460090}" name="Chad Christian" initials="CC" userId="S::chad.christian@unifyconsulting.com::f402a600-3494-4ebb-82e2-6ca49a47daf7" providerId="AD"/>
  <p188:author id="{C680FB66-C6D8-8795-E1B8-706FEB3E0156}" name="Patti Worley (CELA)" initials="PW(" userId="S::pbarbery@microsoft.com::a45bbefc-9034-493c-a23a-2b2b765fd87f" providerId="AD"/>
  <p188:author id="{C82C066B-E003-0A92-C21A-4C73D5555DB3}" name="Claudia Hauser" initials="CH" userId="S::claudiah@microsoft.com::f24d649b-e554-4e91-9f7e-40d8b8764878" providerId="AD"/>
  <p188:author id="{9570486C-F414-BCBF-BDFE-80E36B145B6F}" name="Tara Hafey (DAVES   ASSOCIATES)" initials="TA" userId="S::v-hafeytara@microsoft.com::dd9141d0-fc89-4b4f-9613-86ba5901fcf6" providerId="AD"/>
  <p188:author id="{3A11256E-7DEC-F4C2-823F-F83478C1FF4A}" name="Ashley Bobbe" initials="AB" userId="S::asbobbe@microsoft.com::98f43c3b-ee4d-43d5-8642-9d12febd405c" providerId="AD"/>
  <p188:author id="{C9608F77-E6A5-922C-27E4-5AB15D90D12E}" name="Ryan Barr (KFORCE INC)" initials="RB" userId="S::v-barrryan@microsoft.com::e83be4a8-03e5-4553-9d30-402a8f85fb40" providerId="AD"/>
  <p188:author id="{78719283-12C2-B1AF-517B-0C609BCF81F1}" name="Chad Christian" initials="CC" userId="S::chad.christian_unifyconsulting.com#ext#@microsoft.onmicrosoft.com::47a010a0-e563-4ff3-a9aa-f32b151b6183" providerId="AD"/>
  <p188:author id="{31BD588B-6293-C909-691D-F514B1A3F095}" name="James Bell" initials="JB" userId="S::jabell@microsoft.com::2b850d85-b85c-417f-9ac9-4516334d5cb4" providerId="AD"/>
  <p188:author id="{738BA68B-CFE6-56D8-04E4-52398B7D52EB}" name="Christine Wollin (Unify Consulting LLC)" initials="CW" userId="S::v-chwollin@microsoft.com::143ca00e-dd8a-4e0b-a98c-bceb622960bd" providerId="AD"/>
  <p188:author id="{D6CBD492-21E4-9F6A-37FF-EE8009DB9FCC}" name="Amy Ceurvorst" initials="AC" userId="S::amceurvo@microsoft.com::3a6acb4d-c28e-4f6f-bcf3-3e951e259a24" providerId="AD"/>
  <p188:author id="{F854DE93-2748-753D-D455-DE91FABD76CD}" name="Michael Morales" initials="MM" userId="S::morales@microsoft.com::ac16b9ea-fc61-417f-bf94-6ced76cf1c67" providerId="AD"/>
  <p188:author id="{6D6343A6-B1A4-DE5C-974D-35A0955BBE33}" name="Amy Vener" initials="AV" userId="S::amyvener@microsoft.com::e5aa1045-b114-49fd-95b8-956d6b92d8a0" providerId="AD"/>
  <p188:author id="{D7AC56A9-B613-CD9F-CD48-8E7733A13C83}" name="Priscilla Walter (SYNAXIS CORPORATION)" initials="PW" userId="S::v-prwal@microsoft.com::aa6c2d8b-7b0a-48ee-a854-42885f118b09" providerId="AD"/>
  <p188:author id="{A73560B5-2C66-083D-E3E7-0D476CD70DC0}" name="Ryan Barr (KFORCE INC)" initials="RB(I" userId="S::v-ryanbarr@microsoft.com::e83be4a8-03e5-4553-9d30-402a8f85fb40" providerId="AD"/>
  <p188:author id="{62D9ACB6-007A-9B85-4E53-C1ECEF65D4A8}" name="Steve Clayton" initials="SC" userId="S::stevecla@microsoft.com::260ad158-7871-4458-9534-0bda9368f2de" providerId="AD"/>
  <p188:author id="{4CEFE5B8-B2B5-1947-2BB4-AD43BF638A33}" name="Nagu Rangan" initials="NR" userId="S::nrangan@microsoft.com::b617d6e5-cc20-45a9-85bd-586f9e49d272" providerId="AD"/>
  <p188:author id="{444DF0B9-2894-1F21-F8B3-800ACAC8EBCF}" name="Chad Christian (Unify Consulting LLC)" initials="CC" userId="S::v-chadchr@microsoft.com::af9aea91-c28b-453f-82f3-1e8be11fb85a" providerId="AD"/>
  <p188:author id="{4252E3C1-B063-B37A-595A-3ACD59F74C92}" name="Justin Padley" initials="JP" userId="S::justinpadley@microsoft.com::3b1b8265-190b-4796-9d6d-23d5aebbf438" providerId="AD"/>
  <p188:author id="{5F6696C4-9C71-C121-B63C-2914420D7D2A}" name="Dave Morehouse" initials="DM" userId="S::dmoreh@microsoft.com::9a6f2843-548d-48a6-a4a2-28891c71360d" providerId="AD"/>
  <p188:author id="{085858C5-48B7-00BB-8492-472D74D35121}" name="Heather Layne" initials="" userId="S::helayne@microsoft.com::cb2afb57-3f52-45d1-bf1a-d0365043dc68" providerId="AD"/>
  <p188:author id="{52AD75C7-6B7A-F9E0-22C6-77223870412E}" name="Sergei Solntsev" initials="SS" userId="S::ssolntsev@microsoft.com::84668661-e0cb-4d93-8645-cec1fa2a68a8" providerId="AD"/>
  <p188:author id="{DE5F16CB-B200-160B-8EBA-B65867BED606}" name="Dennis Vanderlip" initials="DV" userId="S::dennisva@microsoft.com::4d224147-edcb-4af9-904d-80700764cb2b" providerId="AD"/>
  <p188:author id="{9F6174CF-D48A-DD27-940C-47BFC88AAFD6}" name="Andrea Lum" initials="AL" userId="S::anlum@microsoft.com::89002afe-ac3a-4767-b9c9-147d574dba1b" providerId="AD"/>
  <p188:author id="{12ECFECF-2650-CF9A-DEF1-FC4C1AC14A7F}" name="Tyler Pichach" initials="TP" userId="S::tpichach@microsoft.com::977c7106-60a4-4fbf-a2bc-7bc2509d27a3" providerId="AD"/>
  <p188:author id="{6A30C1D4-D020-8222-C2C1-49EBE83E8F96}" name="Liz Hess" initials="LH" userId="S::v-lizhess@microsoft.com::74b85be0-a6a6-4834-bc00-38636e22e2dc" providerId="AD"/>
  <p188:author id="{D692B6D8-FF00-2ACC-F9EE-6B79EDFE8A98}" name="Suzanna Zhuang" initials="SZ" userId="S::suzanz@microsoft.com::636c2c54-daab-484b-b682-88e556929dfe" providerId="AD"/>
  <p188:author id="{C5D851D9-6748-7252-FEB8-79C19E705924}" name="Surbhi Mathur" initials="SM" userId="S::surbhi@stinson.co::6a8bdfbc-bf96-4931-891a-092b328e928e" providerId="AD"/>
  <p188:author id="{81485DD9-EDDD-5306-2491-5DD695BC3C29}" name="Alfonso Rodriguez" initials="AR" userId="S::rodriguezalf@microsoft.com::b5787439-31c4-42f4-bd2f-92ef801e3dcd" providerId="AD"/>
  <p188:author id="{7C0B0EDA-029B-6C78-B44A-784CE1BABC22}" name="Melissa Lou" initials="ML" userId="S::melissa@stinson.co::63fa4659-5a33-420b-a6cb-5984d9b7cb5d" providerId="AD"/>
  <p188:author id="{69BEC3DF-4BCF-1C02-A4E1-2FCE865F505C}" name="Cynthia Johnson" initials="CJ" userId="S::cyjohnso@microsoft.com::bc2f0021-774b-4fb2-9d55-c3348f4105f5" providerId="AD"/>
  <p188:author id="{F91AD1E0-D260-4405-AEBC-FEFEEA4C0FAA}" name="Anishkumar Thoppil Ramakrishnan" initials="ATR" userId="S::anisht@microsoft.com::030a84dd-58a2-460f-b46b-f973add7e6a3" providerId="AD"/>
  <p188:author id="{F323B3E4-A764-88E8-A4C8-82E31BA4D7F9}" name="Daragh Morrissey" initials="DM" userId="Daragh Morrissey" providerId="None"/>
  <p188:author id="{7244EBE9-11E6-7287-C3DD-AE613AB5E5B2}" name="Phil West" initials="PW" userId="S::phwest@microsoft.com::0f559b37-be38-46dd-b411-e25652eb1441" providerId="AD"/>
  <p188:author id="{2A8217EA-F3DF-B65A-110E-C8E3B5A049F0}" name="Steven Kaplan" initials="SK" userId="S::stevenkaplan@microsoft.com::e5e9c619-85d4-4f5b-895d-f49d07c5527b" providerId="AD"/>
  <p188:author id="{4087CDEC-4DD6-CB49-76D4-D9467BD453CB}" name="Tina Jones" initials="TJ" userId="S::tijon@microsoft.com::bb4166d0-fbbe-4933-a9e2-2975adb52fb1" providerId="AD"/>
  <p188:author id="{9C952DF6-637D-5FDB-5982-7105B04DE7B7}" name="Surbhi Mathur" initials="SM" userId="S::Surbhi@stinson.co::6a8bdfbc-bf96-4931-891a-092b328e92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D4"/>
    <a:srgbClr val="B1B3B3"/>
    <a:srgbClr val="49C5B1"/>
    <a:srgbClr val="F5EBE9"/>
    <a:srgbClr val="593794"/>
    <a:srgbClr val="E4DFDC"/>
    <a:srgbClr val="FFFFFF"/>
    <a:srgbClr val="B63EC5"/>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CFE25-C3D2-4E1E-B403-608E2B5FAAD6}" v="108" dt="2024-09-08T16:43:21.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21" autoAdjust="0"/>
  </p:normalViewPr>
  <p:slideViewPr>
    <p:cSldViewPr snapToGrid="0">
      <p:cViewPr varScale="1">
        <p:scale>
          <a:sx n="108" d="100"/>
          <a:sy n="108" d="100"/>
        </p:scale>
        <p:origin x="138" y="360"/>
      </p:cViewPr>
      <p:guideLst>
        <p:guide orient="horz" pos="2160"/>
        <p:guide pos="3840"/>
      </p:guideLst>
    </p:cSldViewPr>
  </p:slideViewPr>
  <p:notesTextViewPr>
    <p:cViewPr>
      <p:scale>
        <a:sx n="1" d="1"/>
        <a:sy n="1" d="1"/>
      </p:scale>
      <p:origin x="0" y="0"/>
    </p:cViewPr>
  </p:notesTextViewPr>
  <p:sorterViewPr>
    <p:cViewPr>
      <p:scale>
        <a:sx n="130" d="100"/>
        <a:sy n="130" d="100"/>
      </p:scale>
      <p:origin x="0" y="-17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theme" Target="theme/theme1.xml"/><Relationship Id="rId5" Type="http://schemas.openxmlformats.org/officeDocument/2006/relationships/slideMaster" Target="slideMasters/slideMaster3.xml"/><Relationship Id="rId10"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3086400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367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26255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20114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86100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342195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274500"/>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91624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60447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8678418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111744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3599491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5311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3254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C8B1B4F8-04B3-79C3-FF88-DB6DFA1461B6}"/>
              </a:ext>
            </a:extLst>
          </p:cNvPr>
          <p:cNvSpPr>
            <a:spLocks noGrp="1"/>
          </p:cNvSpPr>
          <p:nvPr>
            <p:ph type="ftr" sz="quarter" idx="3"/>
          </p:nvPr>
        </p:nvSpPr>
        <p:spPr>
          <a:xfrm>
            <a:off x="4038600" y="6578957"/>
            <a:ext cx="4114800" cy="123111"/>
          </a:xfrm>
          <a:prstGeom prst="rect">
            <a:avLst/>
          </a:prstGeom>
        </p:spPr>
        <p:txBody>
          <a:bodyPr vert="horz" lIns="0" tIns="0" rIns="0" bIns="0" rtlCol="0" anchor="ctr">
            <a:spAutoFit/>
          </a:bodyPr>
          <a:lstStyle>
            <a:lvl1pPr algn="ctr">
              <a:defRPr sz="800">
                <a:solidFill>
                  <a:schemeClr val="tx1"/>
                </a:solidFill>
              </a:defRPr>
            </a:lvl1pPr>
          </a:lstStyle>
          <a:p>
            <a:r>
              <a:rPr lang="en-IN"/>
              <a:t>Microsoft Confidential–Internal Only</a:t>
            </a:r>
          </a:p>
        </p:txBody>
      </p:sp>
      <p:sp>
        <p:nvSpPr>
          <p:cNvPr id="4" name="Slide Number Placeholder 5">
            <a:extLst>
              <a:ext uri="{FF2B5EF4-FFF2-40B4-BE49-F238E27FC236}">
                <a16:creationId xmlns:a16="http://schemas.microsoft.com/office/drawing/2014/main" id="{5225D100-8A9D-19CD-62CD-EEF5535FBB1D}"/>
              </a:ext>
            </a:extLst>
          </p:cNvPr>
          <p:cNvSpPr>
            <a:spLocks noGrp="1"/>
          </p:cNvSpPr>
          <p:nvPr>
            <p:ph type="sldNum" sz="quarter" idx="4"/>
          </p:nvPr>
        </p:nvSpPr>
        <p:spPr>
          <a:xfrm>
            <a:off x="11738235" y="6578957"/>
            <a:ext cx="247650" cy="123111"/>
          </a:xfrm>
          <a:prstGeom prst="rect">
            <a:avLst/>
          </a:prstGeom>
        </p:spPr>
        <p:txBody>
          <a:bodyPr vert="horz" wrap="square" lIns="0" tIns="0" rIns="0" bIns="0" rtlCol="0" anchor="ctr">
            <a:spAutoFit/>
          </a:bodyPr>
          <a:lstStyle>
            <a:lvl1pPr algn="ctr">
              <a:defRPr sz="800">
                <a:solidFill>
                  <a:schemeClr val="tx1"/>
                </a:solidFill>
              </a:defRPr>
            </a:lvl1pPr>
          </a:lstStyle>
          <a:p>
            <a:fld id="{CC0151E6-08A3-4246-B91A-F3551DAD1FF4}" type="slidenum">
              <a:rPr lang="en-IN" smtClean="0"/>
              <a:pPr/>
              <a:t>‹#›</a:t>
            </a:fld>
            <a:endParaRPr lang="en-IN"/>
          </a:p>
        </p:txBody>
      </p:sp>
    </p:spTree>
    <p:extLst>
      <p:ext uri="{BB962C8B-B14F-4D97-AF65-F5344CB8AC3E}">
        <p14:creationId xmlns:p14="http://schemas.microsoft.com/office/powerpoint/2010/main" val="33005753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21616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22269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BE56-F0EE-EEDB-42B9-3EC933E0D454}"/>
              </a:ext>
            </a:extLst>
          </p:cNvPr>
          <p:cNvSpPr>
            <a:spLocks noGrp="1"/>
          </p:cNvSpPr>
          <p:nvPr>
            <p:ph type="title"/>
          </p:nvPr>
        </p:nvSpPr>
        <p:spPr>
          <a:xfrm>
            <a:off x="586740" y="1591056"/>
            <a:ext cx="3409188" cy="738664"/>
          </a:xfrm>
        </p:spPr>
        <p:txBody>
          <a:bodyPr/>
          <a:lstStyle>
            <a:lvl1pPr>
              <a:defRPr sz="2400">
                <a:latin typeface="+mj-lt"/>
              </a:defRPr>
            </a:lvl1pPr>
          </a:lstStyle>
          <a:p>
            <a:r>
              <a:rPr lang="en-US"/>
              <a:t>Click to edit Master title style</a:t>
            </a:r>
          </a:p>
        </p:txBody>
      </p:sp>
      <p:sp>
        <p:nvSpPr>
          <p:cNvPr id="3" name="Slide Number Placeholder 2">
            <a:extLst>
              <a:ext uri="{FF2B5EF4-FFF2-40B4-BE49-F238E27FC236}">
                <a16:creationId xmlns:a16="http://schemas.microsoft.com/office/drawing/2014/main" id="{4F544726-BAF2-8A79-8DCC-0EDFFC5009D3}"/>
              </a:ext>
            </a:extLst>
          </p:cNvPr>
          <p:cNvSpPr>
            <a:spLocks noGrp="1"/>
          </p:cNvSpPr>
          <p:nvPr>
            <p:ph type="sldNum" sz="quarter" idx="10"/>
          </p:nvPr>
        </p:nvSpPr>
        <p:spPr>
          <a:xfrm>
            <a:off x="9296400" y="6427471"/>
            <a:ext cx="2743200" cy="365125"/>
          </a:xfrm>
          <a:prstGeom prst="rect">
            <a:avLst/>
          </a:prstGeom>
        </p:spPr>
        <p:txBody>
          <a:bodyPr/>
          <a:lstStyle/>
          <a:p>
            <a:fld id="{F649A1B1-5A8E-4E46-95DF-CCAC78182983}" type="slidenum">
              <a:rPr lang="en-US" smtClean="0"/>
              <a:pPr/>
              <a:t>‹#›</a:t>
            </a:fld>
            <a:endParaRPr lang="en-US"/>
          </a:p>
        </p:txBody>
      </p:sp>
    </p:spTree>
    <p:extLst>
      <p:ext uri="{BB962C8B-B14F-4D97-AF65-F5344CB8AC3E}">
        <p14:creationId xmlns:p14="http://schemas.microsoft.com/office/powerpoint/2010/main" val="24258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38868310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169671404"/>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ED43A-F576-013F-29B9-CEE07A256F07}"/>
              </a:ext>
            </a:extLst>
          </p:cNvPr>
          <p:cNvSpPr/>
          <p:nvPr userDrawn="1"/>
        </p:nvSpPr>
        <p:spPr bwMode="auto">
          <a:xfrm>
            <a:off x="9257414" y="70884"/>
            <a:ext cx="2665228" cy="581246"/>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617131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2817448"/>
      </p:ext>
    </p:extLst>
  </p:cSld>
  <p:clrMapOvr>
    <a:masterClrMapping/>
  </p:clrMapOvr>
  <p:transition>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28244D96-8B9D-A261-ED2F-20EAD84283A0}"/>
              </a:ext>
            </a:extLst>
          </p:cNvPr>
          <p:cNvSpPr/>
          <p:nvPr userDrawn="1"/>
        </p:nvSpPr>
        <p:spPr bwMode="auto">
          <a:xfrm>
            <a:off x="1524" y="6812280"/>
            <a:ext cx="12188952" cy="45720"/>
          </a:xfrm>
          <a:prstGeom prst="rect">
            <a:avLst/>
          </a:prstGeom>
          <a:gradFill>
            <a:gsLst>
              <a:gs pos="75000">
                <a:schemeClr val="accent1"/>
              </a:gs>
              <a:gs pos="25000">
                <a:schemeClr val="tx2"/>
              </a:gs>
            </a:gsLst>
            <a:lin ang="3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00570152"/>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72043156"/>
      </p:ext>
    </p:extLst>
  </p:cSld>
  <p:clrMapOvr>
    <a:masterClrMapping/>
  </p:clrMapOvr>
  <p:transition>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cSld name="Title Only_N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C2C4-9465-E7E0-7BE9-86A26DFC42F2}"/>
              </a:ext>
            </a:extLst>
          </p:cNvPr>
          <p:cNvSpPr>
            <a:spLocks noGrp="1"/>
          </p:cNvSpPr>
          <p:nvPr>
            <p:ph type="title"/>
          </p:nvPr>
        </p:nvSpPr>
        <p:spPr>
          <a:xfrm>
            <a:off x="500856" y="951639"/>
            <a:ext cx="5595144" cy="802903"/>
          </a:xfrm>
        </p:spPr>
        <p:txBody>
          <a:bodyPr vert="horz" lIns="0" tIns="45720" rIns="0" bIns="45720" rtlCol="0" anchor="t">
            <a:noAutofit/>
          </a:bodyPr>
          <a:lstStyle>
            <a:lvl1pPr>
              <a:defRPr lang="en-US" sz="2800" dirty="0">
                <a:latin typeface="+mj-lt"/>
              </a:defRPr>
            </a:lvl1pPr>
          </a:lstStyle>
          <a:p>
            <a:pPr marL="0" lvl="0">
              <a:spcBef>
                <a:spcPts val="1200"/>
              </a:spcBef>
              <a:spcAft>
                <a:spcPts val="600"/>
              </a:spcAft>
            </a:pPr>
            <a:r>
              <a:rPr lang="en-US"/>
              <a:t>Click to edit Master title style</a:t>
            </a:r>
          </a:p>
        </p:txBody>
      </p:sp>
      <p:sp>
        <p:nvSpPr>
          <p:cNvPr id="6" name="Rectangle 5">
            <a:extLst>
              <a:ext uri="{FF2B5EF4-FFF2-40B4-BE49-F238E27FC236}">
                <a16:creationId xmlns:a16="http://schemas.microsoft.com/office/drawing/2014/main" id="{13B6268A-8C5A-79C7-F256-9D7F5556F6C1}"/>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50708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5">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708210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3DB3A-52AD-5804-E6F5-4DE010B8448A}"/>
              </a:ext>
            </a:extLst>
          </p:cNvPr>
          <p:cNvPicPr>
            <a:picLocks noChangeAspect="1"/>
          </p:cNvPicPr>
          <p:nvPr userDrawn="1"/>
        </p:nvPicPr>
        <p:blipFill rotWithShape="1">
          <a:blip r:embed="rId2">
            <a:alphaModFix amt="46000"/>
          </a:blip>
          <a:srcRect l="10595" t="987" r="10595"/>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77111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 (white version)">
    <p:bg>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6E64D87-2401-A0A7-DF2D-1C4E55795374}"/>
              </a:ext>
            </a:extLst>
          </p:cNvPr>
          <p:cNvGraphicFramePr>
            <a:graphicFrameLocks noChangeAspect="1"/>
          </p:cNvGraphicFramePr>
          <p:nvPr userDrawn="1">
            <p:custDataLst>
              <p:tags r:id="rId1"/>
            </p:custDataLst>
            <p:extLst>
              <p:ext uri="{D42A27DB-BD31-4B8C-83A1-F6EECF244321}">
                <p14:modId xmlns:p14="http://schemas.microsoft.com/office/powerpoint/2010/main" val="453009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26E64D87-2401-A0A7-DF2D-1C4E557953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vert="horz"/>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E3074B0-AAFB-81BD-F79C-37B9AF166ECA}"/>
              </a:ext>
            </a:extLst>
          </p:cNvPr>
          <p:cNvSpPr>
            <a:spLocks noGrp="1"/>
          </p:cNvSpPr>
          <p:nvPr>
            <p:ph type="ftr" sz="quarter" idx="10"/>
          </p:nvPr>
        </p:nvSpPr>
        <p:spPr/>
        <p:txBody>
          <a:bodyPr/>
          <a:lstStyle>
            <a:lvl1pPr>
              <a:defRPr>
                <a:solidFill>
                  <a:schemeClr val="accent6">
                    <a:lumMod val="50000"/>
                  </a:schemeClr>
                </a:solidFill>
              </a:defRPr>
            </a:lvl1pPr>
          </a:lstStyle>
          <a:p>
            <a:endParaRPr lang="en-US"/>
          </a:p>
        </p:txBody>
      </p:sp>
    </p:spTree>
    <p:extLst>
      <p:ext uri="{BB962C8B-B14F-4D97-AF65-F5344CB8AC3E}">
        <p14:creationId xmlns:p14="http://schemas.microsoft.com/office/powerpoint/2010/main" val="27980740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68109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22801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962837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4789842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9030757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4085603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8739774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5330084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03995406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2131914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005585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57346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2.sv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2.sv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png"/><Relationship Id="rId5" Type="http://schemas.openxmlformats.org/officeDocument/2006/relationships/slideLayout" Target="../slideLayouts/slideLayout43.xml"/><Relationship Id="rId10"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675" r:id="rId3"/>
    <p:sldLayoutId id="2147483676" r:id="rId4"/>
    <p:sldLayoutId id="2147483813" r:id="rId5"/>
    <p:sldLayoutId id="2147483816" r:id="rId6"/>
    <p:sldLayoutId id="2147483818"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1449431835"/>
      </p:ext>
    </p:extLst>
  </p:cSld>
  <p:clrMap bg1="lt1" tx1="dk1" bg2="lt2" tx2="dk2" accent1="accent1" accent2="accent2" accent3="accent3" accent4="accent4" accent5="accent5" accent6="accent6" hlink="hlink" folHlink="folHlink"/>
  <p:sldLayoutIdLst>
    <p:sldLayoutId id="2147483823"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9" r:id="rId1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5216" y="1011217"/>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l="762"/>
          <a:stretch/>
        </p:blipFill>
        <p:spPr>
          <a:xfrm rot="5400000">
            <a:off x="11723358" y="468642"/>
            <a:ext cx="1130169" cy="192886"/>
          </a:xfrm>
          <a:prstGeom prst="rect">
            <a:avLst/>
          </a:prstGeom>
        </p:spPr>
      </p:pic>
    </p:spTree>
    <p:extLst>
      <p:ext uri="{BB962C8B-B14F-4D97-AF65-F5344CB8AC3E}">
        <p14:creationId xmlns:p14="http://schemas.microsoft.com/office/powerpoint/2010/main" val="382335405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chemeClr val="tx1"/>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6257975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copilot.microsoft.com/" TargetMode="External"/><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5672544" cy="263149"/>
          </a:xfrm>
        </p:spPr>
        <p:txBody>
          <a:bodyPr/>
          <a:lstStyle/>
          <a:p>
            <a:r>
              <a:rPr lang="en-US" dirty="0">
                <a:solidFill>
                  <a:srgbClr val="0078D4"/>
                </a:solidFill>
                <a:cs typeface="Segoe UI"/>
              </a:rPr>
              <a:t>Information Technology | </a:t>
            </a:r>
            <a:r>
              <a:rPr lang="en-US" sz="1800" dirty="0">
                <a:cs typeface="Segoe UI Semibold"/>
              </a:rPr>
              <a:t>Assisted device </a:t>
            </a:r>
            <a:r>
              <a:rPr lang="en-US" dirty="0">
                <a:cs typeface="Segoe UI Semibold"/>
              </a:rPr>
              <a:t>a</a:t>
            </a:r>
            <a:r>
              <a:rPr lang="en-US" sz="1800" dirty="0">
                <a:cs typeface="Segoe UI Semibold"/>
              </a:rPr>
              <a:t>cquisition</a:t>
            </a:r>
            <a:endParaRPr lang="en-US" sz="1400" i="1" dirty="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dirty="0"/>
              <a:t>1. Access device purchase app</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dirty="0"/>
              <a:t>6. Tracking shipment</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dirty="0"/>
              <a:t>2. Answer usage questions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dirty="0"/>
              <a:t>5. Manager approval</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dirty="0"/>
              <a:t>3. Review recommendations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dirty="0"/>
              <a:t>4. Place order</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r>
              <a:rPr lang="en-US" dirty="0"/>
              <a:t>Microsoft 365 Copilot and Copilot Studio</a:t>
            </a:r>
            <a:endParaRPr lang="en-US" noProof="0" dirty="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0028"/>
            <a:ext cx="2808000" cy="735609"/>
          </a:xfrm>
        </p:spPr>
        <p:txBody>
          <a:bodyPr>
            <a:normAutofit/>
          </a:bodyPr>
          <a:lstStyle/>
          <a:p>
            <a:r>
              <a:rPr lang="en-US" dirty="0"/>
              <a:t>Using a Teams app access a custom copilot agent built with Copilot Studio that assists users in selecting and ordering a new device.</a:t>
            </a:r>
            <a:endParaRPr lang="en-US" strike="sngStrike" dirty="0"/>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dirty="0"/>
              <a:t>Answer a series of questions about typical usage patterns. The app determines follow up questions based on the responses given.</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1959155"/>
            <a:ext cx="2808000" cy="796281"/>
          </a:xfrm>
        </p:spPr>
        <p:txBody>
          <a:bodyPr>
            <a:normAutofit/>
          </a:bodyPr>
          <a:lstStyle/>
          <a:p>
            <a:r>
              <a:rPr lang="en-US" dirty="0"/>
              <a:t>The app interprets the responses and uses additional information like the person’s role to provide a selection of a few applicable devices from the preapproved vendor list with their capabilities and pricing.</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normAutofit/>
          </a:bodyPr>
          <a:lstStyle/>
          <a:p>
            <a:r>
              <a:rPr lang="en-US" sz="900" kern="0" dirty="0">
                <a:solidFill>
                  <a:srgbClr val="1A1A1A"/>
                </a:solidFill>
                <a:latin typeface="Segoe UI"/>
              </a:rPr>
              <a:t>Activity: </a:t>
            </a:r>
            <a:r>
              <a:rPr lang="en-US" dirty="0"/>
              <a:t>In Teams open the Device Selection and Purchase app</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normAutofit/>
          </a:bodyPr>
          <a:lstStyle/>
          <a:p>
            <a:r>
              <a:rPr lang="en-US" sz="900" kern="0" dirty="0">
                <a:solidFill>
                  <a:srgbClr val="1A1A1A"/>
                </a:solidFill>
                <a:latin typeface="Segoe UI"/>
              </a:rPr>
              <a:t>Activity:</a:t>
            </a:r>
            <a:r>
              <a:rPr lang="en-US" kern="0" dirty="0">
                <a:solidFill>
                  <a:srgbClr val="1A1A1A"/>
                </a:solidFill>
                <a:latin typeface="Segoe UI"/>
              </a:rPr>
              <a:t> Use the </a:t>
            </a:r>
            <a:r>
              <a:rPr lang="en-US" dirty="0"/>
              <a:t>Device Selection and Purchase app to track progress on the device delivery.</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normAutofit/>
          </a:bodyPr>
          <a:lstStyle/>
          <a:p>
            <a:r>
              <a:rPr lang="en-US" sz="900" kern="0" dirty="0">
                <a:solidFill>
                  <a:srgbClr val="1A1A1A"/>
                </a:solidFill>
                <a:latin typeface="Segoe UI"/>
              </a:rPr>
              <a:t>Activity: </a:t>
            </a:r>
            <a:r>
              <a:rPr lang="en-US" dirty="0"/>
              <a:t>Answer questions from the bot about applications used, mobility requirements, meeting requirements, etc.</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normAutofit/>
          </a:bodyPr>
          <a:lstStyle/>
          <a:p>
            <a:r>
              <a:rPr lang="en-US" sz="900" kern="0" dirty="0">
                <a:solidFill>
                  <a:srgbClr val="1A1A1A"/>
                </a:solidFill>
                <a:latin typeface="Segoe UI"/>
              </a:rPr>
              <a:t>Activity:</a:t>
            </a:r>
            <a:r>
              <a:rPr lang="en-US" kern="0" dirty="0">
                <a:solidFill>
                  <a:srgbClr val="1A1A1A"/>
                </a:solidFill>
                <a:latin typeface="Segoe UI"/>
              </a:rPr>
              <a:t> The manager uses the link to open the Teams app and approve the order.</a:t>
            </a:r>
            <a:endParaRPr lang="en-US" dirty="0"/>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normAutofit/>
          </a:bodyPr>
          <a:lstStyle/>
          <a:p>
            <a:r>
              <a:rPr lang="en-US" sz="900" kern="0" dirty="0">
                <a:solidFill>
                  <a:srgbClr val="1A1A1A"/>
                </a:solidFill>
                <a:latin typeface="Segoe UI"/>
              </a:rPr>
              <a:t>Activity: </a:t>
            </a:r>
            <a:r>
              <a:rPr lang="en-US" dirty="0"/>
              <a:t>Review the suggested devices and select the one that is most preferred.</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lang="en-US" sz="900" kern="0" dirty="0">
                <a:solidFill>
                  <a:srgbClr val="1A1A1A"/>
                </a:solidFill>
                <a:latin typeface="Segoe UI"/>
              </a:rPr>
              <a:t>Activity:</a:t>
            </a:r>
            <a:r>
              <a:rPr lang="en-US" kern="0" dirty="0">
                <a:solidFill>
                  <a:srgbClr val="1A1A1A"/>
                </a:solidFill>
                <a:latin typeface="Segoe UI"/>
              </a:rPr>
              <a:t> Place the order in the app.</a:t>
            </a:r>
            <a:endParaRPr lang="en-US" dirty="0"/>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normAutofit/>
          </a:bodyPr>
          <a:lstStyle/>
          <a:p>
            <a:r>
              <a:rPr lang="en-US" dirty="0"/>
              <a:t>The app places the order with the device supplier and confirms the order and delivery data with the user via email. The user can track progress on the order via the app.</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normAutofit/>
          </a:bodyPr>
          <a:lstStyle/>
          <a:p>
            <a:r>
              <a:rPr lang="en-US" dirty="0"/>
              <a:t>The app sends an email to the user’s manager with the order information and a link to approve.</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dirty="0"/>
              <a:t>After the selection is made, the app initiates the ordering process, which includes an approval process.</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dirty="0"/>
              <a:t>Extend</a:t>
            </a:r>
          </a:p>
        </p:txBody>
      </p:sp>
      <p:sp>
        <p:nvSpPr>
          <p:cNvPr id="16" name="Text Placeholder 15">
            <a:extLst>
              <a:ext uri="{FF2B5EF4-FFF2-40B4-BE49-F238E27FC236}">
                <a16:creationId xmlns:a16="http://schemas.microsoft.com/office/drawing/2014/main" id="{F5339FDB-BB55-54FB-E31D-D86D65342C5B}"/>
              </a:ext>
            </a:extLst>
          </p:cNvPr>
          <p:cNvSpPr>
            <a:spLocks noGrp="1"/>
          </p:cNvSpPr>
          <p:nvPr>
            <p:ph type="body" sz="quarter" idx="38"/>
          </p:nvPr>
        </p:nvSpPr>
        <p:spPr>
          <a:solidFill>
            <a:srgbClr val="0070C0"/>
          </a:solidFill>
        </p:spPr>
        <p:txBody>
          <a:bodyPr/>
          <a:lstStyle/>
          <a:p>
            <a:endParaRPr lang="en-US"/>
          </a:p>
        </p:txBody>
      </p:sp>
      <p:sp>
        <p:nvSpPr>
          <p:cNvPr id="17" name="Text Placeholder 16">
            <a:extLst>
              <a:ext uri="{FF2B5EF4-FFF2-40B4-BE49-F238E27FC236}">
                <a16:creationId xmlns:a16="http://schemas.microsoft.com/office/drawing/2014/main" id="{73E9221D-2BC1-56D3-7B26-BD4F34994DE0}"/>
              </a:ext>
            </a:extLst>
          </p:cNvPr>
          <p:cNvSpPr>
            <a:spLocks noGrp="1"/>
          </p:cNvSpPr>
          <p:nvPr>
            <p:ph type="body" sz="quarter" idx="39"/>
          </p:nvPr>
        </p:nvSpPr>
        <p:spPr>
          <a:solidFill>
            <a:srgbClr val="0070C0"/>
          </a:solidFill>
        </p:spPr>
        <p:txBody>
          <a:bodyPr/>
          <a:lstStyle/>
          <a:p>
            <a:endParaRPr lang="en-US"/>
          </a:p>
        </p:txBody>
      </p:sp>
      <p:sp>
        <p:nvSpPr>
          <p:cNvPr id="18" name="Text Placeholder 17">
            <a:extLst>
              <a:ext uri="{FF2B5EF4-FFF2-40B4-BE49-F238E27FC236}">
                <a16:creationId xmlns:a16="http://schemas.microsoft.com/office/drawing/2014/main" id="{77495C15-F7B8-22DB-669F-DD4DCAD1F41A}"/>
              </a:ext>
            </a:extLst>
          </p:cNvPr>
          <p:cNvSpPr>
            <a:spLocks noGrp="1"/>
          </p:cNvSpPr>
          <p:nvPr>
            <p:ph type="body" sz="quarter" idx="40"/>
          </p:nvPr>
        </p:nvSpPr>
        <p:spPr>
          <a:solidFill>
            <a:srgbClr val="0070C0"/>
          </a:solidFill>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592472" y="1127774"/>
            <a:ext cx="1463040" cy="216000"/>
            <a:chOff x="1194743" y="1140160"/>
            <a:chExt cx="14630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pic>
        <p:nvPicPr>
          <p:cNvPr id="69" name="Picture 68" descr="A group of women standing together&#10;&#10;Description automatically generated">
            <a:extLst>
              <a:ext uri="{FF2B5EF4-FFF2-40B4-BE49-F238E27FC236}">
                <a16:creationId xmlns:a16="http://schemas.microsoft.com/office/drawing/2014/main" id="{C4E98BA0-6920-41A9-8CC1-821600858B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12" name="Group 11">
            <a:extLst>
              <a:ext uri="{FF2B5EF4-FFF2-40B4-BE49-F238E27FC236}">
                <a16:creationId xmlns:a16="http://schemas.microsoft.com/office/drawing/2014/main" id="{7C9DF8E0-EFF8-3182-0531-C69DF78D8306}"/>
              </a:ext>
            </a:extLst>
          </p:cNvPr>
          <p:cNvGrpSpPr/>
          <p:nvPr/>
        </p:nvGrpSpPr>
        <p:grpSpPr>
          <a:xfrm>
            <a:off x="2798113" y="1122482"/>
            <a:ext cx="1562871" cy="254142"/>
            <a:chOff x="1198143" y="862657"/>
            <a:chExt cx="1562871" cy="254142"/>
          </a:xfrm>
        </p:grpSpPr>
        <p:sp>
          <p:nvSpPr>
            <p:cNvPr id="13" name="Rectangle: Rounded Corners 6">
              <a:extLst>
                <a:ext uri="{FF2B5EF4-FFF2-40B4-BE49-F238E27FC236}">
                  <a16:creationId xmlns:a16="http://schemas.microsoft.com/office/drawing/2014/main" id="{93970DD7-051D-A54E-152A-D458D86451DB}"/>
                </a:ext>
                <a:ext uri="{C183D7F6-B498-43B3-948B-1728B52AA6E4}">
                  <adec:decorative xmlns:adec="http://schemas.microsoft.com/office/drawing/2017/decorative" val="1"/>
                </a:ext>
              </a:extLst>
            </p:cNvPr>
            <p:cNvSpPr/>
            <p:nvPr/>
          </p:nvSpPr>
          <p:spPr bwMode="auto">
            <a:xfrm>
              <a:off x="1198143" y="862657"/>
              <a:ext cx="1562871" cy="254142"/>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14" name="Graphic 13">
              <a:extLst>
                <a:ext uri="{FF2B5EF4-FFF2-40B4-BE49-F238E27FC236}">
                  <a16:creationId xmlns:a16="http://schemas.microsoft.com/office/drawing/2014/main" id="{90112719-3C9E-4E5B-CDB1-624C13FB721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15" name="Group 14">
            <a:extLst>
              <a:ext uri="{FF2B5EF4-FFF2-40B4-BE49-F238E27FC236}">
                <a16:creationId xmlns:a16="http://schemas.microsoft.com/office/drawing/2014/main" id="{E4855F22-1A9B-DE09-AC1E-471740051534}"/>
              </a:ext>
            </a:extLst>
          </p:cNvPr>
          <p:cNvGrpSpPr/>
          <p:nvPr/>
        </p:nvGrpSpPr>
        <p:grpSpPr>
          <a:xfrm>
            <a:off x="1697851" y="1123965"/>
            <a:ext cx="987666" cy="216000"/>
            <a:chOff x="2707850" y="862657"/>
            <a:chExt cx="987666" cy="216000"/>
          </a:xfrm>
        </p:grpSpPr>
        <p:sp>
          <p:nvSpPr>
            <p:cNvPr id="22" name="Rectangle: Rounded Corners 6">
              <a:extLst>
                <a:ext uri="{FF2B5EF4-FFF2-40B4-BE49-F238E27FC236}">
                  <a16:creationId xmlns:a16="http://schemas.microsoft.com/office/drawing/2014/main" id="{B1F72ACD-D9DC-8B9F-436E-A1BD788141C1}"/>
                </a:ext>
                <a:ext uri="{C183D7F6-B498-43B3-948B-1728B52AA6E4}">
                  <adec:decorative xmlns:adec="http://schemas.microsoft.com/office/drawing/2017/decorative" val="1"/>
                </a:ext>
              </a:extLst>
            </p:cNvPr>
            <p:cNvSpPr/>
            <p:nvPr/>
          </p:nvSpPr>
          <p:spPr bwMode="auto">
            <a:xfrm>
              <a:off x="2707850" y="862657"/>
              <a:ext cx="987666"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NSAT</a:t>
              </a:r>
            </a:p>
          </p:txBody>
        </p:sp>
        <p:pic>
          <p:nvPicPr>
            <p:cNvPr id="40" name="Graphic 39">
              <a:extLst>
                <a:ext uri="{FF2B5EF4-FFF2-40B4-BE49-F238E27FC236}">
                  <a16:creationId xmlns:a16="http://schemas.microsoft.com/office/drawing/2014/main" id="{319DEC60-62C0-DEEB-5D8F-2EF21CC573F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54635" y="898657"/>
              <a:ext cx="144000" cy="144000"/>
            </a:xfrm>
            <a:prstGeom prst="rect">
              <a:avLst/>
            </a:prstGeom>
          </p:spPr>
        </p:pic>
      </p:grpSp>
      <p:grpSp>
        <p:nvGrpSpPr>
          <p:cNvPr id="10" name="Group 9">
            <a:extLst>
              <a:ext uri="{FF2B5EF4-FFF2-40B4-BE49-F238E27FC236}">
                <a16:creationId xmlns:a16="http://schemas.microsoft.com/office/drawing/2014/main" id="{38A23528-83C8-81C7-ECBA-1C9526BB47BE}"/>
              </a:ext>
            </a:extLst>
          </p:cNvPr>
          <p:cNvGrpSpPr/>
          <p:nvPr/>
        </p:nvGrpSpPr>
        <p:grpSpPr>
          <a:xfrm>
            <a:off x="729682" y="2946908"/>
            <a:ext cx="2357183" cy="365760"/>
            <a:chOff x="3288531" y="5923194"/>
            <a:chExt cx="2357183" cy="365760"/>
          </a:xfrm>
        </p:grpSpPr>
        <p:pic>
          <p:nvPicPr>
            <p:cNvPr id="11" name="Picture 2" descr="Copilot Studio Generative AI pricing - Power Platform Community">
              <a:extLst>
                <a:ext uri="{FF2B5EF4-FFF2-40B4-BE49-F238E27FC236}">
                  <a16:creationId xmlns:a16="http://schemas.microsoft.com/office/drawing/2014/main" id="{0B871E6C-F3A6-E2A4-17A9-73C0E2E78B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866" r="24767"/>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C72F088-559E-F196-9EA4-B413BBFBCD45}"/>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Studio</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25" name="Group 24">
            <a:extLst>
              <a:ext uri="{FF2B5EF4-FFF2-40B4-BE49-F238E27FC236}">
                <a16:creationId xmlns:a16="http://schemas.microsoft.com/office/drawing/2014/main" id="{92EC9FC9-A4D7-F629-EBC3-F36C20FF42C7}"/>
              </a:ext>
            </a:extLst>
          </p:cNvPr>
          <p:cNvGrpSpPr/>
          <p:nvPr/>
        </p:nvGrpSpPr>
        <p:grpSpPr>
          <a:xfrm>
            <a:off x="7642157" y="5308450"/>
            <a:ext cx="2357183" cy="365760"/>
            <a:chOff x="3288531" y="5923194"/>
            <a:chExt cx="2357183" cy="365760"/>
          </a:xfrm>
        </p:grpSpPr>
        <p:pic>
          <p:nvPicPr>
            <p:cNvPr id="26" name="Picture 2" descr="Copilot Studio Generative AI pricing - Power Platform Community">
              <a:extLst>
                <a:ext uri="{FF2B5EF4-FFF2-40B4-BE49-F238E27FC236}">
                  <a16:creationId xmlns:a16="http://schemas.microsoft.com/office/drawing/2014/main" id="{F988E5E5-904F-0B04-5BB6-88356C8DCD9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866" r="24767"/>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D4E6F6BA-B19F-DF29-0DF0-EC72868FA66E}"/>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Studio</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29" name="Group 28">
            <a:extLst>
              <a:ext uri="{FF2B5EF4-FFF2-40B4-BE49-F238E27FC236}">
                <a16:creationId xmlns:a16="http://schemas.microsoft.com/office/drawing/2014/main" id="{7B7071CC-BD7C-1275-68EE-DC40A37A2CBF}"/>
              </a:ext>
            </a:extLst>
          </p:cNvPr>
          <p:cNvGrpSpPr/>
          <p:nvPr/>
        </p:nvGrpSpPr>
        <p:grpSpPr>
          <a:xfrm>
            <a:off x="7642157" y="2857774"/>
            <a:ext cx="2357183" cy="365760"/>
            <a:chOff x="3288531" y="5923194"/>
            <a:chExt cx="2357183" cy="365760"/>
          </a:xfrm>
        </p:grpSpPr>
        <p:pic>
          <p:nvPicPr>
            <p:cNvPr id="41" name="Picture 2" descr="Copilot Studio Generative AI pricing - Power Platform Community">
              <a:extLst>
                <a:ext uri="{FF2B5EF4-FFF2-40B4-BE49-F238E27FC236}">
                  <a16:creationId xmlns:a16="http://schemas.microsoft.com/office/drawing/2014/main" id="{CED6126F-5D43-0D97-7D18-801635BC870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866" r="24767"/>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4EB74D63-A75C-CA2A-7379-43928C45EE57}"/>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Studio</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4" name="Group 63">
            <a:extLst>
              <a:ext uri="{FF2B5EF4-FFF2-40B4-BE49-F238E27FC236}">
                <a16:creationId xmlns:a16="http://schemas.microsoft.com/office/drawing/2014/main" id="{DA4CE738-4E96-E80D-B135-2D47A1242116}"/>
              </a:ext>
            </a:extLst>
          </p:cNvPr>
          <p:cNvGrpSpPr/>
          <p:nvPr/>
        </p:nvGrpSpPr>
        <p:grpSpPr>
          <a:xfrm>
            <a:off x="4273248" y="2857774"/>
            <a:ext cx="2357183" cy="365760"/>
            <a:chOff x="3288531" y="5923194"/>
            <a:chExt cx="2357183" cy="365760"/>
          </a:xfrm>
        </p:grpSpPr>
        <p:pic>
          <p:nvPicPr>
            <p:cNvPr id="65" name="Picture 2" descr="Copilot Studio Generative AI pricing - Power Platform Community">
              <a:extLst>
                <a:ext uri="{FF2B5EF4-FFF2-40B4-BE49-F238E27FC236}">
                  <a16:creationId xmlns:a16="http://schemas.microsoft.com/office/drawing/2014/main" id="{700EAF1A-9AAD-F432-BA06-F3FC92FA28D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866" r="24767"/>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79121ADF-9F48-AF59-6244-F1298DB3324A}"/>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Studio</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7" name="Text Placeholder 44">
            <a:extLst>
              <a:ext uri="{FF2B5EF4-FFF2-40B4-BE49-F238E27FC236}">
                <a16:creationId xmlns:a16="http://schemas.microsoft.com/office/drawing/2014/main" id="{E6B2BBD1-5C0C-ABFC-7701-70EE390103DB}"/>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dirty="0"/>
              <a:t>1</a:t>
            </a:r>
            <a:r>
              <a:rPr lang="en-US" dirty="0"/>
              <a:t>Access Copilot at </a:t>
            </a:r>
            <a:r>
              <a:rPr lang="en-US" dirty="0">
                <a:hlinkClick r:id="rId8"/>
              </a:rPr>
              <a:t>copilot.microsoft.com </a:t>
            </a:r>
            <a:r>
              <a:rPr lang="en-US" dirty="0"/>
              <a:t>or the Microsoft Copilot mobile app and set toggle to “Web”.</a:t>
            </a:r>
          </a:p>
          <a:p>
            <a:r>
              <a:rPr lang="en-US" baseline="30000" dirty="0"/>
              <a:t>2</a:t>
            </a:r>
            <a:r>
              <a:rPr lang="en-US" dirty="0"/>
              <a:t>Access Business Chat at </a:t>
            </a:r>
            <a:r>
              <a:rPr lang="en-US" dirty="0">
                <a:hlinkClick r:id="rId8"/>
              </a:rPr>
              <a:t>copilot.microsoft.com</a:t>
            </a:r>
            <a:r>
              <a:rPr lang="en-US" dirty="0"/>
              <a:t>, the Microsoft Copilot mobile app, or the Copilot app in Teams, and set toggle to “Work”.</a:t>
            </a:r>
          </a:p>
          <a:p>
            <a:r>
              <a:rPr lang="en-US" dirty="0"/>
              <a:t>The content in this example scenario is for demonstration purposes only. You should evaluate how Copilot aligns with your organization’s business processes, regulatory requirements, and responsible AI principles.</a:t>
            </a:r>
          </a:p>
        </p:txBody>
      </p:sp>
      <p:grpSp>
        <p:nvGrpSpPr>
          <p:cNvPr id="5" name="Group 4">
            <a:extLst>
              <a:ext uri="{FF2B5EF4-FFF2-40B4-BE49-F238E27FC236}">
                <a16:creationId xmlns:a16="http://schemas.microsoft.com/office/drawing/2014/main" id="{B0E7C21A-093B-D12B-1047-6B142CC840D7}"/>
              </a:ext>
            </a:extLst>
          </p:cNvPr>
          <p:cNvGrpSpPr/>
          <p:nvPr/>
        </p:nvGrpSpPr>
        <p:grpSpPr>
          <a:xfrm>
            <a:off x="729682" y="5289361"/>
            <a:ext cx="2357183" cy="365760"/>
            <a:chOff x="3288531" y="5923194"/>
            <a:chExt cx="2357183" cy="365760"/>
          </a:xfrm>
        </p:grpSpPr>
        <p:pic>
          <p:nvPicPr>
            <p:cNvPr id="6" name="Picture 2" descr="Copilot Studio Generative AI pricing - Power Platform Community">
              <a:extLst>
                <a:ext uri="{FF2B5EF4-FFF2-40B4-BE49-F238E27FC236}">
                  <a16:creationId xmlns:a16="http://schemas.microsoft.com/office/drawing/2014/main" id="{CF096C3C-F2ED-8C23-0B53-E142CAD566F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866" r="24767"/>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459DD7-57C3-BDD2-F919-427F7136DC74}"/>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Studio</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9" name="Group 8">
            <a:extLst>
              <a:ext uri="{FF2B5EF4-FFF2-40B4-BE49-F238E27FC236}">
                <a16:creationId xmlns:a16="http://schemas.microsoft.com/office/drawing/2014/main" id="{23B26355-1868-0034-B6C3-B5740CFDC9F8}"/>
              </a:ext>
            </a:extLst>
          </p:cNvPr>
          <p:cNvGrpSpPr/>
          <p:nvPr/>
        </p:nvGrpSpPr>
        <p:grpSpPr>
          <a:xfrm>
            <a:off x="4279759" y="5298678"/>
            <a:ext cx="2357183" cy="365760"/>
            <a:chOff x="3288531" y="5923194"/>
            <a:chExt cx="2357183" cy="365760"/>
          </a:xfrm>
        </p:grpSpPr>
        <p:pic>
          <p:nvPicPr>
            <p:cNvPr id="19" name="Picture 2" descr="Copilot Studio Generative AI pricing - Power Platform Community">
              <a:extLst>
                <a:ext uri="{FF2B5EF4-FFF2-40B4-BE49-F238E27FC236}">
                  <a16:creationId xmlns:a16="http://schemas.microsoft.com/office/drawing/2014/main" id="{F53DC57E-4BD5-BEE4-8678-B3219356963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866" r="24767"/>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2AD0D6D-5357-4661-2464-B74283D4482B}"/>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Studio</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397695117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1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3.xml><?xml version="1.0" encoding="utf-8"?>
<a:theme xmlns:a="http://schemas.openxmlformats.org/drawingml/2006/main" name="Modern Work + Purview">
  <a:themeElements>
    <a:clrScheme name="Viva analogous 3">
      <a:dk1>
        <a:srgbClr val="000000"/>
      </a:dk1>
      <a:lt1>
        <a:srgbClr val="FFFFFF"/>
      </a:lt1>
      <a:dk2>
        <a:srgbClr val="2F2F2F"/>
      </a:dk2>
      <a:lt2>
        <a:srgbClr val="E6E6E6"/>
      </a:lt2>
      <a:accent1>
        <a:srgbClr val="0078D4"/>
      </a:accent1>
      <a:accent2>
        <a:srgbClr val="243A5E"/>
      </a:accent2>
      <a:accent3>
        <a:srgbClr val="50E6FF"/>
      </a:accent3>
      <a:accent4>
        <a:srgbClr val="8661C5"/>
      </a:accent4>
      <a:accent5>
        <a:srgbClr val="3B2E58"/>
      </a:accent5>
      <a:accent6>
        <a:srgbClr val="D59D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Viva2022-Topics-Template(01).potx" id="{66CD1B14-D672-4DD3-93DF-E33194FF7E00}" vid="{C8138CC8-76A8-4E05-97A6-0CE3F4597308}"/>
    </a:ext>
  </a:extLst>
</a:theme>
</file>

<file path=ppt/theme/theme4.xml><?xml version="1.0" encoding="utf-8"?>
<a:theme xmlns:a="http://schemas.openxmlformats.org/drawingml/2006/main" name="2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CCD8ED-8BE6-4135-82D1-59361ED07955}">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C5F10A-17BD-4B18-A11F-FCFC6D615FE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3425</TotalTime>
  <Words>386</Words>
  <Application>Microsoft Office PowerPoint</Application>
  <PresentationFormat>Widescreen</PresentationFormat>
  <Paragraphs>36</Paragraphs>
  <Slides>1</Slides>
  <Notes>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1" baseType="lpstr">
      <vt:lpstr>Aptos</vt:lpstr>
      <vt:lpstr>Arial</vt:lpstr>
      <vt:lpstr>Segoe UI</vt:lpstr>
      <vt:lpstr>Segoe UI Semibold</vt:lpstr>
      <vt:lpstr>Wingdings</vt:lpstr>
      <vt:lpstr>Light 16x9</vt:lpstr>
      <vt:lpstr>1_Light 16x9</vt:lpstr>
      <vt:lpstr>Modern Work + Purview</vt:lpstr>
      <vt:lpstr>2_Light 16x9</vt:lpstr>
      <vt:lpstr>think-cell Slide</vt:lpstr>
      <vt:lpstr>Information Technology | Assisted device acquisition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scenarios for Sales</dc:title>
  <dc:creator>Daryl Schaal (SYNAXIS CORPORATION)</dc:creator>
  <cp:lastModifiedBy>Daryl Schaal (SYNAXIS CORPORATION)</cp:lastModifiedBy>
  <cp:revision>4</cp:revision>
  <dcterms:created xsi:type="dcterms:W3CDTF">2024-05-28T13:20:23Z</dcterms:created>
  <dcterms:modified xsi:type="dcterms:W3CDTF">2024-09-08T19:39:40Z</dcterms:modified>
</cp:coreProperties>
</file>