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1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B46F3-B3EB-0430-E850-619DB75CF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C431DD-94E6-4635-7140-3924A38B1A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667778-0814-5E3A-5F05-763C857072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D4F88-B283-75D5-35BB-2D2B1FC59C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61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D54615-2556-B144-1896-2C1091949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63ED3-92CB-8663-EA3B-62FE9D6FC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Payor | </a:t>
            </a:r>
            <a:r>
              <a:rPr lang="en-US" noProof="0"/>
              <a:t>Speed claims processing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654F0-51FF-5885-7AC2-849BA1BB1C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Get incoming claims context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C93DF7-D2F7-B724-17E8-03BD62FEC4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</p:spPr>
        <p:txBody>
          <a:bodyPr/>
          <a:lstStyle/>
          <a:p>
            <a:r>
              <a:rPr lang="en-US" noProof="0"/>
              <a:t>5. Prepare for re-adjudication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F9FE836-E34D-C051-5B51-C123D074EA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Generate reports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37C88A1-3C4E-EC30-DCC4-83D853CD657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</p:spPr>
        <p:txBody>
          <a:bodyPr/>
          <a:lstStyle/>
          <a:p>
            <a:r>
              <a:rPr lang="en-US" noProof="0"/>
              <a:t>4. Update provider information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1533CD9-1865-7374-665B-0B063E684B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Draft letters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4776F7-7060-5012-015D-91C39B96D2A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29C285FB-8300-36FD-7696-5DAF46EF78A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>
                <a:latin typeface="Segoe UI"/>
                <a:cs typeface="Segoe UI"/>
              </a:rPr>
              <a:t>Use a Copilot agent to cross-check provider details noted on pended claims against internal system records.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77E01D8-64A5-55F6-CC38-01548397E67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sz="900" noProof="0">
                <a:latin typeface="Segoe UI"/>
                <a:cs typeface="Segoe UI"/>
              </a:rPr>
              <a:t>Generate a report on pended claims with missing fields, discrepancies with provider match, flagged fields, along with the name of the submitting provider for each pended claim. </a:t>
            </a:r>
            <a:endParaRPr lang="en-US" noProof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206952D-A794-D4AF-2DA2-5313F892155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>
            <a:normAutofit fontScale="92500"/>
          </a:bodyPr>
          <a:lstStyle/>
          <a:p>
            <a:r>
              <a:rPr lang="en-US" noProof="0">
                <a:latin typeface="Segoe UI"/>
                <a:cs typeface="Segoe UI"/>
              </a:rPr>
              <a:t>For pended claims with missing fields, flagged fields, or that contain discrepancies with provider matching, use the agent to </a:t>
            </a:r>
            <a:r>
              <a:rPr lang="en-US" noProof="0">
                <a:latin typeface="Segoe UI "/>
                <a:cs typeface="Segoe UI"/>
              </a:rPr>
              <a:t>draft a letter requesting additional and/or updated information from providers.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F0FA9A1-F74A-7910-142C-91F07CAADE5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  <a:cs typeface="Segoe UI" panose="020B0502040204020203" pitchFamily="34" charset="0"/>
              </a:rPr>
              <a:t>Saves time for claims adjudicator </a:t>
            </a:r>
            <a:r>
              <a:rPr lang="en-US" noProof="0">
                <a:latin typeface="Segoe UI" panose="020B0502040204020203" pitchFamily="34" charset="0"/>
                <a:cs typeface="Segoe UI" panose="020B0502040204020203" pitchFamily="34" charset="0"/>
              </a:rPr>
              <a:t>in understanding claims details.</a:t>
            </a:r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6AF547B-3A03-0166-F96D-0F1E56C3D37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Provides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quick access to policy documents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, aiding in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accurate and timely claim adjudication.</a:t>
            </a:r>
            <a:endParaRPr lang="en-US" noProof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FF3CD3D-17ED-C041-BF0C-ACE37DB4471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noProof="0">
                <a:latin typeface="Segoe UI" panose="020B0502040204020203" pitchFamily="34" charset="0"/>
                <a:cs typeface="Segoe UI" panose="020B0502040204020203" pitchFamily="34" charset="0"/>
              </a:rPr>
              <a:t> Assists claims team in understanding claims details by </a:t>
            </a:r>
            <a:r>
              <a:rPr lang="en-US" b="1" noProof="0">
                <a:latin typeface="Segoe UI" panose="020B0502040204020203" pitchFamily="34" charset="0"/>
                <a:cs typeface="Segoe UI" panose="020B0502040204020203" pitchFamily="34" charset="0"/>
              </a:rPr>
              <a:t>providing relevant insights</a:t>
            </a:r>
            <a:r>
              <a:rPr lang="en-US" noProof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en-US" noProof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3902D1E-BF35-0C21-9BF7-CA335D4B47C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</p:spPr>
        <p:txBody>
          <a:bodyPr/>
          <a:lstStyle/>
          <a:p>
            <a:r>
              <a:rPr lang="en-US" noProof="0"/>
              <a:t>Benefit: Automating updates increases accuracy and reduce the time required for claims processing.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24F0B23-B662-3F9C-B049-59C52349B84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190468"/>
            <a:ext cx="2808000" cy="609409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  <a:cs typeface="Segoe UI" panose="020B0502040204020203" pitchFamily="34" charset="0"/>
              </a:rPr>
              <a:t>Speeds up the claims review </a:t>
            </a:r>
            <a:r>
              <a:rPr lang="en-US" noProof="0">
                <a:latin typeface="Segoe UI" panose="020B0502040204020203" pitchFamily="34" charset="0"/>
                <a:cs typeface="Segoe UI" panose="020B0502040204020203" pitchFamily="34" charset="0"/>
              </a:rPr>
              <a:t>process by providing concise, relevant information.</a:t>
            </a:r>
            <a:endParaRPr lang="en-US" noProof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B1F45AE-C76E-6E5C-8092-13A0B8877AD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900" noProof="0">
                <a:latin typeface="Segoe UI "/>
                <a:cs typeface="Segoe UI"/>
              </a:rPr>
              <a:t>Once the claim is submitted for re-adjudication, use the Copilot agent to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cs typeface="Segoe UI"/>
              </a:rPr>
              <a:t>search and retrieve relevant policy documents to the assist re-adjudication team with decision making. </a:t>
            </a:r>
            <a:endParaRPr lang="en-US" sz="900" noProof="0">
              <a:latin typeface="Segoe UI "/>
            </a:endParaRPr>
          </a:p>
          <a:p>
            <a:pPr>
              <a:lnSpc>
                <a:spcPct val="110000"/>
              </a:lnSpc>
            </a:pPr>
            <a:endParaRPr lang="en-US" noProof="0">
              <a:latin typeface="Segoe UI 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8287AF6-9D3E-27EE-6071-79BC8B71F97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/>
          <a:lstStyle/>
          <a:p>
            <a:r>
              <a:rPr lang="en-US" noProof="0">
                <a:latin typeface="Segoe UI "/>
                <a:cs typeface="Segoe UI"/>
              </a:rPr>
              <a:t>If the Claims team receives updated provider information, use a Copilot agent to update the provider management system. </a:t>
            </a:r>
            <a:endParaRPr lang="en-US" noProof="0">
              <a:latin typeface="Segoe UI 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75F8DF2-01EF-6194-E6A9-FC5A514BBBA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02E28D2B-0261-C8FA-DC83-6F6BBAFD1DC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9986B715-9EAA-9B52-95D3-2BCF68F741C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8E97A866-993D-1A84-62A5-610E4718204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42991D9-CD25-5B82-2808-E3CED0E85BB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59481" y="4303886"/>
            <a:ext cx="2232519" cy="2554114"/>
          </a:xfrm>
          <a:prstGeom prst="rect">
            <a:avLst/>
          </a:prstGeom>
        </p:spPr>
      </p:pic>
      <p:sp>
        <p:nvSpPr>
          <p:cNvPr id="22" name="Rectangle: Rounded Corners 6">
            <a:extLst>
              <a:ext uri="{FF2B5EF4-FFF2-40B4-BE49-F238E27FC236}">
                <a16:creationId xmlns:a16="http://schemas.microsoft.com/office/drawing/2014/main" id="{A9EA03D6-226B-7FE8-2E78-4540CC636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E5DAF9C-E6C5-8789-663D-1FB6AC447C08}"/>
              </a:ext>
            </a:extLst>
          </p:cNvPr>
          <p:cNvGrpSpPr/>
          <p:nvPr/>
        </p:nvGrpSpPr>
        <p:grpSpPr>
          <a:xfrm>
            <a:off x="1624328" y="1132756"/>
            <a:ext cx="1655346" cy="211018"/>
            <a:chOff x="1198144" y="862657"/>
            <a:chExt cx="1655346" cy="211018"/>
          </a:xfrm>
        </p:grpSpPr>
        <p:sp>
          <p:nvSpPr>
            <p:cNvPr id="24" name="Rectangle: Rounded Corners 6">
              <a:extLst>
                <a:ext uri="{FF2B5EF4-FFF2-40B4-BE49-F238E27FC236}">
                  <a16:creationId xmlns:a16="http://schemas.microsoft.com/office/drawing/2014/main" id="{C0DAE9EC-8788-AB24-86AB-FA69E28B07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655346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Claims processing time</a:t>
              </a:r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F3259990-DEF4-07B8-B8B2-BDCCC6141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2" name="Rectangle: Rounded Corners 6">
            <a:extLst>
              <a:ext uri="{FF2B5EF4-FFF2-40B4-BE49-F238E27FC236}">
                <a16:creationId xmlns:a16="http://schemas.microsoft.com/office/drawing/2014/main" id="{E7B4FE28-A2C7-62C1-63FD-401AE1369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2F99091-380B-B18A-5E37-B97880732B23}"/>
              </a:ext>
            </a:extLst>
          </p:cNvPr>
          <p:cNvGrpSpPr/>
          <p:nvPr/>
        </p:nvGrpSpPr>
        <p:grpSpPr>
          <a:xfrm>
            <a:off x="7561052" y="1127774"/>
            <a:ext cx="1260000" cy="216000"/>
            <a:chOff x="1194743" y="1140160"/>
            <a:chExt cx="1260000" cy="216000"/>
          </a:xfrm>
        </p:grpSpPr>
        <p:sp>
          <p:nvSpPr>
            <p:cNvPr id="37" name="Rectangle: Rounded Corners 6">
              <a:extLst>
                <a:ext uri="{FF2B5EF4-FFF2-40B4-BE49-F238E27FC236}">
                  <a16:creationId xmlns:a16="http://schemas.microsoft.com/office/drawing/2014/main" id="{74031F18-81F4-E707-764F-B988A3FF3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3E832CF8-D7F0-72A0-173B-206EFC11AF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578FDDB-ED6B-8E3B-5709-D0EAD6B32531}"/>
              </a:ext>
            </a:extLst>
          </p:cNvPr>
          <p:cNvGrpSpPr/>
          <p:nvPr/>
        </p:nvGrpSpPr>
        <p:grpSpPr>
          <a:xfrm>
            <a:off x="901322" y="2712041"/>
            <a:ext cx="2927459" cy="480390"/>
            <a:chOff x="767112" y="2825909"/>
            <a:chExt cx="2927459" cy="48039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B4976E1-F8E3-1D9D-570C-7FDB70E8B85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860023"/>
              <a:ext cx="256959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</p:txBody>
        </p:sp>
        <p:pic>
          <p:nvPicPr>
            <p:cNvPr id="44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D713BE6E-A31F-9EAD-DB88-A5FA0B71027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DF52958-F5A3-8C3A-04D2-F0A38CB5BD65}"/>
              </a:ext>
            </a:extLst>
          </p:cNvPr>
          <p:cNvGrpSpPr/>
          <p:nvPr/>
        </p:nvGrpSpPr>
        <p:grpSpPr>
          <a:xfrm>
            <a:off x="4199557" y="2682508"/>
            <a:ext cx="3077543" cy="480390"/>
            <a:chOff x="767112" y="2825909"/>
            <a:chExt cx="3077543" cy="48039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301A4E7-819F-A1DA-14B6-27872047607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860023"/>
              <a:ext cx="2719678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</p:txBody>
        </p:sp>
        <p:pic>
          <p:nvPicPr>
            <p:cNvPr id="4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184FB2E3-219D-9632-631C-FCC0E5A9161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EC025C3-08FC-2541-F217-C1CE95E91674}"/>
              </a:ext>
            </a:extLst>
          </p:cNvPr>
          <p:cNvGrpSpPr/>
          <p:nvPr/>
        </p:nvGrpSpPr>
        <p:grpSpPr>
          <a:xfrm>
            <a:off x="7713681" y="2682508"/>
            <a:ext cx="2878119" cy="480390"/>
            <a:chOff x="767112" y="2825909"/>
            <a:chExt cx="2878119" cy="480390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EF50D07-C5A2-9EC6-8F73-083D06E348B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860023"/>
              <a:ext cx="252025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</p:txBody>
        </p:sp>
        <p:pic>
          <p:nvPicPr>
            <p:cNvPr id="54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90249704-E338-2FAB-D376-22E3B3D1B41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930C6FF-19C8-59FC-7E66-2E648DC56B27}"/>
              </a:ext>
            </a:extLst>
          </p:cNvPr>
          <p:cNvGrpSpPr/>
          <p:nvPr/>
        </p:nvGrpSpPr>
        <p:grpSpPr>
          <a:xfrm>
            <a:off x="5828141" y="5061128"/>
            <a:ext cx="2877709" cy="480390"/>
            <a:chOff x="767112" y="2825909"/>
            <a:chExt cx="2877709" cy="480390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1E04C6F-1569-B0F4-E101-76A5395A96A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860023"/>
              <a:ext cx="251984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</p:txBody>
        </p:sp>
        <p:pic>
          <p:nvPicPr>
            <p:cNvPr id="5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07A2A275-5BF5-1C81-7405-D218B2BDE04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C54C501E-BF5C-B97C-BF5C-FAEACF9D0A58}"/>
              </a:ext>
            </a:extLst>
          </p:cNvPr>
          <p:cNvGrpSpPr/>
          <p:nvPr/>
        </p:nvGrpSpPr>
        <p:grpSpPr>
          <a:xfrm>
            <a:off x="2452001" y="5200742"/>
            <a:ext cx="3059016" cy="411140"/>
            <a:chOff x="767112" y="2825909"/>
            <a:chExt cx="3059016" cy="411140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B27FE09-F258-E87B-0F71-E40CD0ECC78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929272"/>
              <a:ext cx="2701151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Document Management System</a:t>
              </a:r>
            </a:p>
          </p:txBody>
        </p:sp>
        <p:pic>
          <p:nvPicPr>
            <p:cNvPr id="6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C5D7977F-E5DF-28AD-72C0-F95D462902F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1011937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314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Segoe UI</vt:lpstr>
      <vt:lpstr>Segoe UI </vt:lpstr>
      <vt:lpstr>Segoe UI Semibold</vt:lpstr>
      <vt:lpstr>Wingdings</vt:lpstr>
      <vt:lpstr>Light 16x9</vt:lpstr>
      <vt:lpstr>Payor | Speed claims processing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