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6A745-EEB9-4E75-A83D-1EFC0E60C4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D89AF7-A2D8-2961-8272-D4FDD72A6A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816106-DA2F-2552-6D77-CBBF8B103E58}"/>
              </a:ext>
            </a:extLst>
          </p:cNvPr>
          <p:cNvSpPr>
            <a:spLocks noGrp="1"/>
          </p:cNvSpPr>
          <p:nvPr>
            <p:ph type="body" idx="1"/>
          </p:nvPr>
        </p:nvSpPr>
        <p:spPr/>
        <p:txBody>
          <a:bodyPr/>
          <a:lstStyle/>
          <a:p>
            <a:pPr algn="l" rtl="0" fontAlgn="base"/>
            <a:endParaRPr lang="en-US"/>
          </a:p>
        </p:txBody>
      </p:sp>
      <p:sp>
        <p:nvSpPr>
          <p:cNvPr id="4" name="Slide Number Placeholder 3">
            <a:extLst>
              <a:ext uri="{FF2B5EF4-FFF2-40B4-BE49-F238E27FC236}">
                <a16:creationId xmlns:a16="http://schemas.microsoft.com/office/drawing/2014/main" id="{9A59A653-23B6-3623-1E98-FF6DE7082599}"/>
              </a:ext>
            </a:extLst>
          </p:cNvPr>
          <p:cNvSpPr>
            <a:spLocks noGrp="1"/>
          </p:cNvSpPr>
          <p:nvPr>
            <p:ph type="sldNum" sz="quarter" idx="5"/>
          </p:nvPr>
        </p:nvSpPr>
        <p:spPr/>
        <p:txBody>
          <a:bodyPr/>
          <a:lstStyle/>
          <a:p>
            <a:fld id="{5A57A88C-D68B-7E43-B6BD-8EAA3060908E}" type="slidenum">
              <a:rPr lang="en-US" smtClean="0"/>
              <a:t>1</a:t>
            </a:fld>
            <a:endParaRPr lang="en-US"/>
          </a:p>
        </p:txBody>
      </p:sp>
    </p:spTree>
    <p:extLst>
      <p:ext uri="{BB962C8B-B14F-4D97-AF65-F5344CB8AC3E}">
        <p14:creationId xmlns:p14="http://schemas.microsoft.com/office/powerpoint/2010/main" val="42511081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cenario five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536876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5" name="Level">
            <a:extLst>
              <a:ext uri="{FF2B5EF4-FFF2-40B4-BE49-F238E27FC236}">
                <a16:creationId xmlns:a16="http://schemas.microsoft.com/office/drawing/2014/main" id="{4E598159-8F90-2398-990A-87C7DBACA382}"/>
              </a:ext>
            </a:extLst>
          </p:cNvPr>
          <p:cNvSpPr>
            <a:spLocks noGrp="1"/>
          </p:cNvSpPr>
          <p:nvPr>
            <p:ph type="body" sz="quarter" idx="30"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751"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681"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dirty="0"/>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dirty="0"/>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4 Title">
            <a:extLst>
              <a:ext uri="{FF2B5EF4-FFF2-40B4-BE49-F238E27FC236}">
                <a16:creationId xmlns:a16="http://schemas.microsoft.com/office/drawing/2014/main" id="{F4DCE8BB-0971-09CE-000F-84A576611FD9}"/>
              </a:ext>
            </a:extLst>
          </p:cNvPr>
          <p:cNvSpPr>
            <a:spLocks noGrp="1"/>
          </p:cNvSpPr>
          <p:nvPr>
            <p:ph type="body" sz="quarter" idx="14"/>
          </p:nvPr>
        </p:nvSpPr>
        <p:spPr>
          <a:xfrm>
            <a:off x="577966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4 Top">
            <a:extLst>
              <a:ext uri="{FF2B5EF4-FFF2-40B4-BE49-F238E27FC236}">
                <a16:creationId xmlns:a16="http://schemas.microsoft.com/office/drawing/2014/main" id="{76F241AD-4900-CAEB-243D-CD8A3BDFB17C}"/>
              </a:ext>
            </a:extLst>
          </p:cNvPr>
          <p:cNvSpPr>
            <a:spLocks noGrp="1"/>
          </p:cNvSpPr>
          <p:nvPr>
            <p:ph type="body" sz="quarter" idx="28"/>
          </p:nvPr>
        </p:nvSpPr>
        <p:spPr>
          <a:xfrm>
            <a:off x="577966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4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577966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5 Title">
            <a:extLst>
              <a:ext uri="{FF2B5EF4-FFF2-40B4-BE49-F238E27FC236}">
                <a16:creationId xmlns:a16="http://schemas.microsoft.com/office/drawing/2014/main" id="{8A6533F9-9132-CD8F-EACD-23DC8A6FF27F}"/>
              </a:ext>
            </a:extLst>
          </p:cNvPr>
          <p:cNvSpPr>
            <a:spLocks noGrp="1"/>
          </p:cNvSpPr>
          <p:nvPr>
            <p:ph type="body" sz="quarter" idx="12"/>
          </p:nvPr>
        </p:nvSpPr>
        <p:spPr>
          <a:xfrm>
            <a:off x="231602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5 Top">
            <a:extLst>
              <a:ext uri="{FF2B5EF4-FFF2-40B4-BE49-F238E27FC236}">
                <a16:creationId xmlns:a16="http://schemas.microsoft.com/office/drawing/2014/main" id="{B939ABEF-8F03-D2E2-59E7-11A40F8ECABB}"/>
              </a:ext>
            </a:extLst>
          </p:cNvPr>
          <p:cNvSpPr>
            <a:spLocks noGrp="1"/>
          </p:cNvSpPr>
          <p:nvPr>
            <p:ph type="body" sz="quarter" idx="27"/>
          </p:nvPr>
        </p:nvSpPr>
        <p:spPr>
          <a:xfrm>
            <a:off x="231602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5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231602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5" name="Circle 1">
            <a:extLst>
              <a:ext uri="{FF2B5EF4-FFF2-40B4-BE49-F238E27FC236}">
                <a16:creationId xmlns:a16="http://schemas.microsoft.com/office/drawing/2014/main" id="{E2C3EC85-C88F-225A-CBED-DE8304928659}"/>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16" name="Circle 2">
            <a:extLst>
              <a:ext uri="{FF2B5EF4-FFF2-40B4-BE49-F238E27FC236}">
                <a16:creationId xmlns:a16="http://schemas.microsoft.com/office/drawing/2014/main" id="{8306C7F5-7630-A9FC-5340-EC699EA35853}"/>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17" name="Circle 3">
            <a:extLst>
              <a:ext uri="{FF2B5EF4-FFF2-40B4-BE49-F238E27FC236}">
                <a16:creationId xmlns:a16="http://schemas.microsoft.com/office/drawing/2014/main" id="{EA95473D-CB97-F734-8142-4581EFDF4F46}"/>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C40694EA-E93C-CD87-D768-864D7386EFE3}"/>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2754760453"/>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10">
            <a:extLst>
              <a:ext uri="{28A0092B-C50C-407E-A947-70E740481C1C}">
                <a14:useLocalDpi xmlns:a14="http://schemas.microsoft.com/office/drawing/2010/main"/>
              </a:ext>
              <a:ext uri="{96DAC541-7B7A-43D3-8B79-37D633B846F1}">
                <asvg:svgBlip xmlns:asvg="http://schemas.microsoft.com/office/drawing/2016/SVG/main" r:embed="rId11"/>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9" r:id="rId6"/>
    <p:sldLayoutId id="2147483813" r:id="rId7"/>
    <p:sldLayoutId id="2147483816" r:id="rId8"/>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sv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hyperlink" Target="https://support.microsoft.com/en-us/topic/overview-of-microsoft-365-chat-preview-5b00a52d-7296-48ee-b938-b95b7209f73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54D47-9E4C-DDAD-B103-9FEC9A986D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8179E4-9E67-EE83-3FDF-B0B8E481B56B}"/>
              </a:ext>
            </a:extLst>
          </p:cNvPr>
          <p:cNvSpPr>
            <a:spLocks noGrp="1"/>
          </p:cNvSpPr>
          <p:nvPr>
            <p:ph type="title"/>
          </p:nvPr>
        </p:nvSpPr>
        <p:spPr>
          <a:xfrm>
            <a:off x="584200" y="387766"/>
            <a:ext cx="5672544" cy="263149"/>
          </a:xfrm>
        </p:spPr>
        <p:txBody>
          <a:bodyPr/>
          <a:lstStyle/>
          <a:p>
            <a:r>
              <a:rPr lang="en-US" noProof="0">
                <a:solidFill>
                  <a:srgbClr val="0078D4"/>
                </a:solidFill>
              </a:rPr>
              <a:t>Payor | </a:t>
            </a:r>
            <a:r>
              <a:rPr lang="en-US" noProof="0"/>
              <a:t>Simplify prior authorization(PA)</a:t>
            </a:r>
          </a:p>
        </p:txBody>
      </p:sp>
      <p:sp>
        <p:nvSpPr>
          <p:cNvPr id="4" name="Text Placeholder 3">
            <a:extLst>
              <a:ext uri="{FF2B5EF4-FFF2-40B4-BE49-F238E27FC236}">
                <a16:creationId xmlns:a16="http://schemas.microsoft.com/office/drawing/2014/main" id="{DE54DAC4-4607-647D-46D5-61847FB977C2}"/>
              </a:ext>
            </a:extLst>
          </p:cNvPr>
          <p:cNvSpPr>
            <a:spLocks noGrp="1"/>
          </p:cNvSpPr>
          <p:nvPr>
            <p:ph type="body" sz="quarter" idx="11"/>
          </p:nvPr>
        </p:nvSpPr>
        <p:spPr>
          <a:xfrm>
            <a:off x="584200" y="1593881"/>
            <a:ext cx="2808000" cy="345600"/>
          </a:xfrm>
        </p:spPr>
        <p:txBody>
          <a:bodyPr/>
          <a:lstStyle/>
          <a:p>
            <a:r>
              <a:rPr lang="en-US" noProof="0"/>
              <a:t>1. Summarize request</a:t>
            </a:r>
          </a:p>
        </p:txBody>
      </p:sp>
      <p:sp>
        <p:nvSpPr>
          <p:cNvPr id="5" name="Text Placeholder 4">
            <a:extLst>
              <a:ext uri="{FF2B5EF4-FFF2-40B4-BE49-F238E27FC236}">
                <a16:creationId xmlns:a16="http://schemas.microsoft.com/office/drawing/2014/main" id="{D99E5402-FC33-D785-BE04-ADFEBDAAAB27}"/>
              </a:ext>
            </a:extLst>
          </p:cNvPr>
          <p:cNvSpPr>
            <a:spLocks noGrp="1"/>
          </p:cNvSpPr>
          <p:nvPr>
            <p:ph type="body" sz="quarter" idx="12"/>
          </p:nvPr>
        </p:nvSpPr>
        <p:spPr>
          <a:xfrm>
            <a:off x="2316020" y="4052218"/>
            <a:ext cx="2808000" cy="345600"/>
          </a:xfrm>
        </p:spPr>
        <p:txBody>
          <a:bodyPr/>
          <a:lstStyle/>
          <a:p>
            <a:r>
              <a:rPr lang="en-US" noProof="0"/>
              <a:t>5. Draft decision letter</a:t>
            </a:r>
          </a:p>
        </p:txBody>
      </p:sp>
      <p:sp>
        <p:nvSpPr>
          <p:cNvPr id="6" name="Text Placeholder 5">
            <a:extLst>
              <a:ext uri="{FF2B5EF4-FFF2-40B4-BE49-F238E27FC236}">
                <a16:creationId xmlns:a16="http://schemas.microsoft.com/office/drawing/2014/main" id="{4B612973-AA4C-F2EF-A6EC-061A35CBDE21}"/>
              </a:ext>
            </a:extLst>
          </p:cNvPr>
          <p:cNvSpPr>
            <a:spLocks noGrp="1"/>
          </p:cNvSpPr>
          <p:nvPr>
            <p:ph type="body" sz="quarter" idx="13"/>
          </p:nvPr>
        </p:nvSpPr>
        <p:spPr>
          <a:xfrm>
            <a:off x="4047840" y="1593881"/>
            <a:ext cx="2808000" cy="345600"/>
          </a:xfrm>
        </p:spPr>
        <p:txBody>
          <a:bodyPr/>
          <a:lstStyle/>
          <a:p>
            <a:r>
              <a:rPr lang="en-US" noProof="0"/>
              <a:t>2. Validate PA request</a:t>
            </a:r>
          </a:p>
        </p:txBody>
      </p:sp>
      <p:sp>
        <p:nvSpPr>
          <p:cNvPr id="7" name="Text Placeholder 6">
            <a:extLst>
              <a:ext uri="{FF2B5EF4-FFF2-40B4-BE49-F238E27FC236}">
                <a16:creationId xmlns:a16="http://schemas.microsoft.com/office/drawing/2014/main" id="{47AD36B0-7C22-0A2C-2131-E335BC52D579}"/>
              </a:ext>
            </a:extLst>
          </p:cNvPr>
          <p:cNvSpPr>
            <a:spLocks noGrp="1"/>
          </p:cNvSpPr>
          <p:nvPr>
            <p:ph type="body" sz="quarter" idx="14"/>
          </p:nvPr>
        </p:nvSpPr>
        <p:spPr>
          <a:xfrm>
            <a:off x="5779660" y="4052218"/>
            <a:ext cx="2808000" cy="345600"/>
          </a:xfrm>
        </p:spPr>
        <p:txBody>
          <a:bodyPr/>
          <a:lstStyle/>
          <a:p>
            <a:r>
              <a:rPr lang="en-US" noProof="0"/>
              <a:t>4. Decision support for PA request</a:t>
            </a:r>
          </a:p>
        </p:txBody>
      </p:sp>
      <p:sp>
        <p:nvSpPr>
          <p:cNvPr id="8" name="Text Placeholder 7">
            <a:extLst>
              <a:ext uri="{FF2B5EF4-FFF2-40B4-BE49-F238E27FC236}">
                <a16:creationId xmlns:a16="http://schemas.microsoft.com/office/drawing/2014/main" id="{03047EE2-0F89-48A0-F954-B295A3402F8E}"/>
              </a:ext>
            </a:extLst>
          </p:cNvPr>
          <p:cNvSpPr>
            <a:spLocks noGrp="1"/>
          </p:cNvSpPr>
          <p:nvPr>
            <p:ph type="body" sz="quarter" idx="15"/>
          </p:nvPr>
        </p:nvSpPr>
        <p:spPr>
          <a:xfrm>
            <a:off x="7511481" y="1593881"/>
            <a:ext cx="2808000" cy="345600"/>
          </a:xfrm>
        </p:spPr>
        <p:txBody>
          <a:bodyPr/>
          <a:lstStyle/>
          <a:p>
            <a:r>
              <a:rPr lang="en-US" noProof="0"/>
              <a:t>3. Collaborative review</a:t>
            </a:r>
          </a:p>
        </p:txBody>
      </p:sp>
      <p:sp>
        <p:nvSpPr>
          <p:cNvPr id="9" name="Text Placeholder 8">
            <a:extLst>
              <a:ext uri="{FF2B5EF4-FFF2-40B4-BE49-F238E27FC236}">
                <a16:creationId xmlns:a16="http://schemas.microsoft.com/office/drawing/2014/main" id="{BCC1FA2A-F9C2-3F09-09E8-B6F8E7D93D1E}"/>
              </a:ext>
            </a:extLst>
          </p:cNvPr>
          <p:cNvSpPr>
            <a:spLocks noGrp="1"/>
          </p:cNvSpPr>
          <p:nvPr>
            <p:ph type="body" sz="quarter" idx="17"/>
          </p:nvPr>
        </p:nvSpPr>
        <p:spPr>
          <a:xfrm>
            <a:off x="6519107" y="521099"/>
            <a:ext cx="3599821" cy="169277"/>
          </a:xfrm>
        </p:spPr>
        <p:txBody>
          <a:bodyPr/>
          <a:lstStyle/>
          <a:p>
            <a:r>
              <a:rPr lang="en-US" noProof="0"/>
              <a:t>Microsoft 365 Copilot and Copilot Studio</a:t>
            </a:r>
          </a:p>
        </p:txBody>
      </p:sp>
      <p:sp>
        <p:nvSpPr>
          <p:cNvPr id="53" name="Text Placeholder 52">
            <a:extLst>
              <a:ext uri="{FF2B5EF4-FFF2-40B4-BE49-F238E27FC236}">
                <a16:creationId xmlns:a16="http://schemas.microsoft.com/office/drawing/2014/main" id="{9BD7793A-9B34-5AA0-2715-C4F06B451080}"/>
              </a:ext>
            </a:extLst>
          </p:cNvPr>
          <p:cNvSpPr>
            <a:spLocks noGrp="1"/>
          </p:cNvSpPr>
          <p:nvPr>
            <p:ph type="body" sz="quarter" idx="18"/>
          </p:nvPr>
        </p:nvSpPr>
        <p:spPr>
          <a:xfrm>
            <a:off x="584200" y="2032188"/>
            <a:ext cx="2808000" cy="626701"/>
          </a:xfrm>
        </p:spPr>
        <p:txBody>
          <a:bodyPr>
            <a:normAutofit fontScale="92500"/>
          </a:bodyPr>
          <a:lstStyle/>
          <a:p>
            <a:r>
              <a:rPr lang="en-US" noProof="0">
                <a:latin typeface="Segoe UI"/>
                <a:cs typeface="Segoe UI"/>
              </a:rPr>
              <a:t>Use a Copilot agent to summarize relevant information for the incoming PA request by analyzing relevant information from prior authorization forms, medical records, and coverage policy documents.</a:t>
            </a:r>
          </a:p>
        </p:txBody>
      </p:sp>
      <p:sp>
        <p:nvSpPr>
          <p:cNvPr id="10" name="Text Placeholder 9">
            <a:extLst>
              <a:ext uri="{FF2B5EF4-FFF2-40B4-BE49-F238E27FC236}">
                <a16:creationId xmlns:a16="http://schemas.microsoft.com/office/drawing/2014/main" id="{D6B98165-C945-443B-E4C4-8921519C49E1}"/>
              </a:ext>
            </a:extLst>
          </p:cNvPr>
          <p:cNvSpPr>
            <a:spLocks noGrp="1"/>
          </p:cNvSpPr>
          <p:nvPr>
            <p:ph type="body" sz="quarter" idx="19"/>
          </p:nvPr>
        </p:nvSpPr>
        <p:spPr>
          <a:xfrm>
            <a:off x="4047840" y="2032188"/>
            <a:ext cx="2808000" cy="626701"/>
          </a:xfrm>
        </p:spPr>
        <p:txBody>
          <a:bodyPr/>
          <a:lstStyle/>
          <a:p>
            <a:r>
              <a:rPr lang="en-US" noProof="0">
                <a:latin typeface="Segoe UI"/>
                <a:cs typeface="Segoe UI"/>
              </a:rPr>
              <a:t>Use a Copilot agent to compare and validate identified services against prior authorization guidelines by extracting information from medical records and coverage policy documents.</a:t>
            </a:r>
            <a:endParaRPr lang="en-US" noProof="0"/>
          </a:p>
        </p:txBody>
      </p:sp>
      <p:sp>
        <p:nvSpPr>
          <p:cNvPr id="11" name="Text Placeholder 10">
            <a:extLst>
              <a:ext uri="{FF2B5EF4-FFF2-40B4-BE49-F238E27FC236}">
                <a16:creationId xmlns:a16="http://schemas.microsoft.com/office/drawing/2014/main" id="{AFDA8757-0CCF-BD16-A504-6F5A7D41D4BE}"/>
              </a:ext>
            </a:extLst>
          </p:cNvPr>
          <p:cNvSpPr>
            <a:spLocks noGrp="1"/>
          </p:cNvSpPr>
          <p:nvPr>
            <p:ph type="body" sz="quarter" idx="20"/>
          </p:nvPr>
        </p:nvSpPr>
        <p:spPr>
          <a:xfrm>
            <a:off x="7511481" y="2032188"/>
            <a:ext cx="2808000" cy="626701"/>
          </a:xfrm>
        </p:spPr>
        <p:txBody>
          <a:bodyPr>
            <a:normAutofit/>
          </a:bodyPr>
          <a:lstStyle/>
          <a:p>
            <a:r>
              <a:rPr lang="en-US" noProof="0">
                <a:latin typeface="Segoe UI"/>
                <a:cs typeface="Segoe UI"/>
              </a:rPr>
              <a:t>Utilization Management (UM) team members use Copilot Pages to collaboratively review/ refine and have interactive discussions on summarized information on incoming PA request.</a:t>
            </a:r>
            <a:endParaRPr lang="en-US" baseline="30000" noProof="0"/>
          </a:p>
        </p:txBody>
      </p:sp>
      <p:sp>
        <p:nvSpPr>
          <p:cNvPr id="12" name="Text Placeholder 11">
            <a:extLst>
              <a:ext uri="{FF2B5EF4-FFF2-40B4-BE49-F238E27FC236}">
                <a16:creationId xmlns:a16="http://schemas.microsoft.com/office/drawing/2014/main" id="{1C6B5284-B252-8799-8163-731236FB3A67}"/>
              </a:ext>
            </a:extLst>
          </p:cNvPr>
          <p:cNvSpPr>
            <a:spLocks noGrp="1"/>
          </p:cNvSpPr>
          <p:nvPr>
            <p:ph type="body" sz="quarter" idx="21"/>
          </p:nvPr>
        </p:nvSpPr>
        <p:spPr>
          <a:xfrm>
            <a:off x="584200" y="3208260"/>
            <a:ext cx="2808000" cy="626701"/>
          </a:xfrm>
        </p:spPr>
        <p:txBody>
          <a:bodyPr/>
          <a:lstStyle/>
          <a:p>
            <a:r>
              <a:rPr lang="en-US" noProof="0"/>
              <a:t>Benefit: </a:t>
            </a:r>
            <a:r>
              <a:rPr lang="en-US" b="1" noProof="0">
                <a:latin typeface="Segoe UI" panose="020B0502040204020203" pitchFamily="34" charset="0"/>
                <a:cs typeface="Segoe UI" panose="020B0502040204020203" pitchFamily="34" charset="0"/>
              </a:rPr>
              <a:t>Reduces manual effort </a:t>
            </a:r>
            <a:r>
              <a:rPr lang="en-US" noProof="0">
                <a:latin typeface="Segoe UI" panose="020B0502040204020203" pitchFamily="34" charset="0"/>
                <a:cs typeface="Segoe UI" panose="020B0502040204020203" pitchFamily="34" charset="0"/>
              </a:rPr>
              <a:t>and ensures comprehensive data extraction for accurate decision-making.</a:t>
            </a:r>
            <a:endParaRPr lang="en-US" noProof="0"/>
          </a:p>
        </p:txBody>
      </p:sp>
      <p:sp>
        <p:nvSpPr>
          <p:cNvPr id="13" name="Text Placeholder 12">
            <a:extLst>
              <a:ext uri="{FF2B5EF4-FFF2-40B4-BE49-F238E27FC236}">
                <a16:creationId xmlns:a16="http://schemas.microsoft.com/office/drawing/2014/main" id="{80C3B29B-DA18-6292-45EE-71AE10F82EC8}"/>
              </a:ext>
            </a:extLst>
          </p:cNvPr>
          <p:cNvSpPr>
            <a:spLocks noGrp="1"/>
          </p:cNvSpPr>
          <p:nvPr>
            <p:ph type="body" sz="quarter" idx="22"/>
          </p:nvPr>
        </p:nvSpPr>
        <p:spPr>
          <a:xfrm>
            <a:off x="2316020" y="5641938"/>
            <a:ext cx="2808000" cy="626701"/>
          </a:xfrm>
        </p:spPr>
        <p:txBody>
          <a:bodyPr/>
          <a:lstStyle/>
          <a:p>
            <a:r>
              <a:rPr lang="en-US" noProof="0"/>
              <a:t>Benefit: </a:t>
            </a:r>
            <a:r>
              <a:rPr kumimoji="0" lang="en-US" sz="900" b="1" i="0" u="none" strike="noStrike" kern="1200" cap="none" spc="0" normalizeH="0" baseline="0" noProof="0">
                <a:ln>
                  <a:noFill/>
                </a:ln>
                <a:solidFill>
                  <a:prstClr val="black"/>
                </a:solidFill>
                <a:effectLst/>
                <a:uLnTx/>
                <a:uFillTx/>
                <a:latin typeface="Segoe UI" panose="020B0502040204020203" pitchFamily="34" charset="0"/>
                <a:cs typeface="Segoe UI" panose="020B0502040204020203" pitchFamily="34" charset="0"/>
              </a:rPr>
              <a:t>Enhances member experience </a:t>
            </a:r>
            <a:r>
              <a:rPr kumimoji="0" lang="en-US" sz="900" b="0" i="0" u="none" strike="noStrike" kern="1200" cap="none" spc="0" normalizeH="0" baseline="0" noProof="0">
                <a:ln>
                  <a:noFill/>
                </a:ln>
                <a:solidFill>
                  <a:prstClr val="black"/>
                </a:solidFill>
                <a:effectLst/>
                <a:uLnTx/>
                <a:uFillTx/>
                <a:latin typeface="Segoe UI" panose="020B0502040204020203" pitchFamily="34" charset="0"/>
                <a:cs typeface="Segoe UI" panose="020B0502040204020203" pitchFamily="34" charset="0"/>
              </a:rPr>
              <a:t>by providing communication in their </a:t>
            </a:r>
            <a:r>
              <a:rPr kumimoji="0" lang="en-US" sz="900" b="1" i="0" u="none" strike="noStrike" kern="1200" cap="none" spc="0" normalizeH="0" baseline="0" noProof="0">
                <a:ln>
                  <a:noFill/>
                </a:ln>
                <a:solidFill>
                  <a:prstClr val="black"/>
                </a:solidFill>
                <a:effectLst/>
                <a:uLnTx/>
                <a:uFillTx/>
                <a:latin typeface="Segoe UI" panose="020B0502040204020203" pitchFamily="34" charset="0"/>
                <a:cs typeface="Segoe UI" panose="020B0502040204020203" pitchFamily="34" charset="0"/>
              </a:rPr>
              <a:t>preferred language </a:t>
            </a:r>
            <a:r>
              <a:rPr kumimoji="0" lang="en-US" sz="900" b="0" i="0" u="none" strike="noStrike" kern="1200" cap="none" spc="0" normalizeH="0" baseline="0" noProof="0">
                <a:ln>
                  <a:noFill/>
                </a:ln>
                <a:solidFill>
                  <a:prstClr val="black"/>
                </a:solidFill>
                <a:effectLst/>
                <a:uLnTx/>
                <a:uFillTx/>
                <a:latin typeface="Segoe UI" panose="020B0502040204020203" pitchFamily="34" charset="0"/>
                <a:cs typeface="Segoe UI" panose="020B0502040204020203" pitchFamily="34" charset="0"/>
              </a:rPr>
              <a:t>and required timeline.</a:t>
            </a:r>
            <a:endParaRPr lang="en-US" noProof="0"/>
          </a:p>
        </p:txBody>
      </p:sp>
      <p:sp>
        <p:nvSpPr>
          <p:cNvPr id="14" name="Text Placeholder 13">
            <a:extLst>
              <a:ext uri="{FF2B5EF4-FFF2-40B4-BE49-F238E27FC236}">
                <a16:creationId xmlns:a16="http://schemas.microsoft.com/office/drawing/2014/main" id="{B7DC08A2-AE5D-4FD7-BED7-DE15AF04B751}"/>
              </a:ext>
            </a:extLst>
          </p:cNvPr>
          <p:cNvSpPr>
            <a:spLocks noGrp="1"/>
          </p:cNvSpPr>
          <p:nvPr>
            <p:ph type="body" sz="quarter" idx="23"/>
          </p:nvPr>
        </p:nvSpPr>
        <p:spPr>
          <a:xfrm>
            <a:off x="4047840" y="3208260"/>
            <a:ext cx="2808000" cy="626701"/>
          </a:xfrm>
        </p:spPr>
        <p:txBody>
          <a:bodyPr>
            <a:normAutofit/>
          </a:bodyPr>
          <a:lstStyle/>
          <a:p>
            <a:r>
              <a:rPr lang="en-US" noProof="0"/>
              <a:t>Benefit: </a:t>
            </a:r>
            <a:r>
              <a:rPr lang="en-US" noProof="0">
                <a:latin typeface="Segoe UI" panose="020B0502040204020203" pitchFamily="34" charset="0"/>
                <a:cs typeface="Segoe UI" panose="020B0502040204020203" pitchFamily="34" charset="0"/>
              </a:rPr>
              <a:t>Helps ensure </a:t>
            </a:r>
            <a:r>
              <a:rPr lang="en-US" b="1" noProof="0">
                <a:latin typeface="Segoe UI" panose="020B0502040204020203" pitchFamily="34" charset="0"/>
                <a:cs typeface="Segoe UI" panose="020B0502040204020203" pitchFamily="34" charset="0"/>
              </a:rPr>
              <a:t>compliance with guidelines </a:t>
            </a:r>
            <a:r>
              <a:rPr lang="en-US" noProof="0">
                <a:latin typeface="Segoe UI" panose="020B0502040204020203" pitchFamily="34" charset="0"/>
                <a:cs typeface="Segoe UI" panose="020B0502040204020203" pitchFamily="34" charset="0"/>
              </a:rPr>
              <a:t>and improves the</a:t>
            </a:r>
            <a:r>
              <a:rPr lang="en-US" b="1" noProof="0">
                <a:latin typeface="Segoe UI" panose="020B0502040204020203" pitchFamily="34" charset="0"/>
                <a:cs typeface="Segoe UI" panose="020B0502040204020203" pitchFamily="34" charset="0"/>
              </a:rPr>
              <a:t> accuracy </a:t>
            </a:r>
            <a:r>
              <a:rPr lang="en-US" noProof="0">
                <a:latin typeface="Segoe UI" panose="020B0502040204020203" pitchFamily="34" charset="0"/>
                <a:cs typeface="Segoe UI" panose="020B0502040204020203" pitchFamily="34" charset="0"/>
              </a:rPr>
              <a:t>of service validation.</a:t>
            </a:r>
            <a:endParaRPr lang="en-US" noProof="0"/>
          </a:p>
        </p:txBody>
      </p:sp>
      <p:sp>
        <p:nvSpPr>
          <p:cNvPr id="15" name="Text Placeholder 14">
            <a:extLst>
              <a:ext uri="{FF2B5EF4-FFF2-40B4-BE49-F238E27FC236}">
                <a16:creationId xmlns:a16="http://schemas.microsoft.com/office/drawing/2014/main" id="{0A57673F-5B24-733B-8305-5973BCE5E866}"/>
              </a:ext>
            </a:extLst>
          </p:cNvPr>
          <p:cNvSpPr>
            <a:spLocks noGrp="1"/>
          </p:cNvSpPr>
          <p:nvPr>
            <p:ph type="body" sz="quarter" idx="24"/>
          </p:nvPr>
        </p:nvSpPr>
        <p:spPr>
          <a:xfrm>
            <a:off x="5779660" y="5641938"/>
            <a:ext cx="2808000" cy="626701"/>
          </a:xfrm>
        </p:spPr>
        <p:txBody>
          <a:bodyPr/>
          <a:lstStyle/>
          <a:p>
            <a:r>
              <a:rPr lang="en-US" noProof="0"/>
              <a:t>Benefit: </a:t>
            </a:r>
            <a:r>
              <a:rPr lang="en-US" noProof="0">
                <a:latin typeface="Segoe UI" panose="020B0502040204020203" pitchFamily="34" charset="0"/>
                <a:cs typeface="Segoe UI" panose="020B0502040204020203" pitchFamily="34" charset="0"/>
              </a:rPr>
              <a:t> </a:t>
            </a:r>
            <a:r>
              <a:rPr lang="en-US" b="1" noProof="0">
                <a:latin typeface="Segoe UI" panose="020B0502040204020203" pitchFamily="34" charset="0"/>
                <a:cs typeface="Segoe UI" panose="020B0502040204020203" pitchFamily="34" charset="0"/>
              </a:rPr>
              <a:t>Streamlines </a:t>
            </a:r>
            <a:r>
              <a:rPr lang="en-US" noProof="0">
                <a:latin typeface="Segoe UI" panose="020B0502040204020203" pitchFamily="34" charset="0"/>
                <a:cs typeface="Segoe UI" panose="020B0502040204020203" pitchFamily="34" charset="0"/>
              </a:rPr>
              <a:t>the decision-making process and ensures </a:t>
            </a:r>
            <a:r>
              <a:rPr lang="en-US" b="1" noProof="0">
                <a:latin typeface="Segoe UI" panose="020B0502040204020203" pitchFamily="34" charset="0"/>
                <a:cs typeface="Segoe UI" panose="020B0502040204020203" pitchFamily="34" charset="0"/>
              </a:rPr>
              <a:t>consistency </a:t>
            </a:r>
            <a:r>
              <a:rPr lang="en-US" noProof="0">
                <a:latin typeface="Segoe UI" panose="020B0502040204020203" pitchFamily="34" charset="0"/>
                <a:cs typeface="Segoe UI" panose="020B0502040204020203" pitchFamily="34" charset="0"/>
              </a:rPr>
              <a:t>in authorization decisions</a:t>
            </a:r>
            <a:r>
              <a:rPr lang="en-US" noProof="0"/>
              <a:t>. </a:t>
            </a:r>
          </a:p>
        </p:txBody>
      </p:sp>
      <p:sp>
        <p:nvSpPr>
          <p:cNvPr id="16" name="Text Placeholder 15">
            <a:extLst>
              <a:ext uri="{FF2B5EF4-FFF2-40B4-BE49-F238E27FC236}">
                <a16:creationId xmlns:a16="http://schemas.microsoft.com/office/drawing/2014/main" id="{0476B229-8522-FF77-5C2D-812F0112C530}"/>
              </a:ext>
            </a:extLst>
          </p:cNvPr>
          <p:cNvSpPr>
            <a:spLocks noGrp="1"/>
          </p:cNvSpPr>
          <p:nvPr>
            <p:ph type="body" sz="quarter" idx="25"/>
          </p:nvPr>
        </p:nvSpPr>
        <p:spPr>
          <a:xfrm>
            <a:off x="7511481" y="3190468"/>
            <a:ext cx="2808000" cy="609409"/>
          </a:xfrm>
        </p:spPr>
        <p:txBody>
          <a:bodyPr>
            <a:normAutofit/>
          </a:bodyPr>
          <a:lstStyle/>
          <a:p>
            <a:r>
              <a:rPr lang="en-US" noProof="0"/>
              <a:t>Benefit: </a:t>
            </a:r>
            <a:r>
              <a:rPr lang="en-US" noProof="0">
                <a:latin typeface="Segoe UI" panose="020B0502040204020203" pitchFamily="34" charset="0"/>
                <a:cs typeface="Segoe UI" panose="020B0502040204020203" pitchFamily="34" charset="0"/>
              </a:rPr>
              <a:t>UM team can collaboratively review a comprehensive summary, thus </a:t>
            </a:r>
            <a:r>
              <a:rPr lang="en-US" b="1" noProof="0">
                <a:latin typeface="Segoe UI" panose="020B0502040204020203" pitchFamily="34" charset="0"/>
                <a:cs typeface="Segoe UI" panose="020B0502040204020203" pitchFamily="34" charset="0"/>
              </a:rPr>
              <a:t>reducing time </a:t>
            </a:r>
            <a:r>
              <a:rPr lang="en-US" noProof="0">
                <a:latin typeface="Segoe UI" panose="020B0502040204020203" pitchFamily="34" charset="0"/>
                <a:cs typeface="Segoe UI" panose="020B0502040204020203" pitchFamily="34" charset="0"/>
              </a:rPr>
              <a:t>in understanding </a:t>
            </a:r>
            <a:r>
              <a:rPr lang="en-US" b="1" noProof="0">
                <a:latin typeface="Segoe UI" panose="020B0502040204020203" pitchFamily="34" charset="0"/>
                <a:cs typeface="Segoe UI" panose="020B0502040204020203" pitchFamily="34" charset="0"/>
              </a:rPr>
              <a:t>member’s prior history.</a:t>
            </a:r>
            <a:endParaRPr lang="en-US" noProof="0"/>
          </a:p>
        </p:txBody>
      </p:sp>
      <p:sp>
        <p:nvSpPr>
          <p:cNvPr id="17" name="Text Placeholder 16">
            <a:extLst>
              <a:ext uri="{FF2B5EF4-FFF2-40B4-BE49-F238E27FC236}">
                <a16:creationId xmlns:a16="http://schemas.microsoft.com/office/drawing/2014/main" id="{3A549C46-DC41-BF2E-C7FF-328DBFE8B668}"/>
              </a:ext>
            </a:extLst>
          </p:cNvPr>
          <p:cNvSpPr>
            <a:spLocks noGrp="1"/>
          </p:cNvSpPr>
          <p:nvPr>
            <p:ph type="body" sz="quarter" idx="27"/>
          </p:nvPr>
        </p:nvSpPr>
        <p:spPr>
          <a:xfrm>
            <a:off x="2316020" y="4488366"/>
            <a:ext cx="2808000" cy="626701"/>
          </a:xfrm>
        </p:spPr>
        <p:txBody>
          <a:bodyPr>
            <a:normAutofit fontScale="92500"/>
          </a:bodyPr>
          <a:lstStyle/>
          <a:p>
            <a:pPr>
              <a:defRPr/>
            </a:pPr>
            <a:r>
              <a:rPr lang="en-US" noProof="0">
                <a:solidFill>
                  <a:prstClr val="black"/>
                </a:solidFill>
                <a:latin typeface="Segoe UI"/>
                <a:cs typeface="Segoe UI"/>
              </a:rPr>
              <a:t>Upon final decision being made, use</a:t>
            </a:r>
            <a:r>
              <a:rPr kumimoji="0" lang="en-US" sz="900" b="0" i="0" u="none" strike="noStrike" kern="1200" cap="none" spc="0" normalizeH="0" baseline="0" noProof="0">
                <a:ln>
                  <a:noFill/>
                </a:ln>
                <a:solidFill>
                  <a:prstClr val="black"/>
                </a:solidFill>
                <a:effectLst/>
                <a:uLnTx/>
                <a:uFillTx/>
                <a:latin typeface="Segoe UI"/>
                <a:cs typeface="Segoe UI"/>
              </a:rPr>
              <a:t> the agent to draft a</a:t>
            </a:r>
            <a:r>
              <a:rPr kumimoji="0" lang="en-US" sz="900" i="0" u="none" strike="noStrike" kern="1200" cap="none" spc="0" normalizeH="0" baseline="0" noProof="0">
                <a:ln>
                  <a:noFill/>
                </a:ln>
                <a:solidFill>
                  <a:prstClr val="black"/>
                </a:solidFill>
                <a:effectLst/>
                <a:uLnTx/>
                <a:uFillTx/>
                <a:latin typeface="Segoe UI"/>
                <a:cs typeface="Segoe UI"/>
              </a:rPr>
              <a:t>n authorization letter in the member's preferred language based on the suggested template to include a member summary, and appropriate denia</a:t>
            </a:r>
            <a:r>
              <a:rPr kumimoji="0" lang="en-US" sz="900" b="0" i="0" u="none" strike="noStrike" kern="1200" cap="none" spc="0" normalizeH="0" baseline="0" noProof="0">
                <a:ln>
                  <a:noFill/>
                </a:ln>
                <a:solidFill>
                  <a:prstClr val="black"/>
                </a:solidFill>
                <a:effectLst/>
                <a:uLnTx/>
                <a:uFillTx/>
                <a:latin typeface="Segoe UI"/>
                <a:cs typeface="Segoe UI"/>
              </a:rPr>
              <a:t>l codes, etc.</a:t>
            </a:r>
          </a:p>
          <a:p>
            <a:pPr>
              <a:lnSpc>
                <a:spcPct val="110000"/>
              </a:lnSpc>
            </a:pPr>
            <a:endParaRPr lang="en-US" noProof="0">
              <a:latin typeface="Segoe UI "/>
            </a:endParaRPr>
          </a:p>
        </p:txBody>
      </p:sp>
      <p:sp>
        <p:nvSpPr>
          <p:cNvPr id="18" name="Text Placeholder 17">
            <a:extLst>
              <a:ext uri="{FF2B5EF4-FFF2-40B4-BE49-F238E27FC236}">
                <a16:creationId xmlns:a16="http://schemas.microsoft.com/office/drawing/2014/main" id="{02FB9B96-5BB3-0BF3-9554-6CA9DCD0324A}"/>
              </a:ext>
            </a:extLst>
          </p:cNvPr>
          <p:cNvSpPr>
            <a:spLocks noGrp="1"/>
          </p:cNvSpPr>
          <p:nvPr>
            <p:ph type="body" sz="quarter" idx="28"/>
          </p:nvPr>
        </p:nvSpPr>
        <p:spPr>
          <a:xfrm>
            <a:off x="5779660" y="4488366"/>
            <a:ext cx="2808000" cy="626701"/>
          </a:xfrm>
        </p:spPr>
        <p:txBody>
          <a:bodyPr>
            <a:normAutofit fontScale="92500" lnSpcReduction="10000"/>
          </a:bodyPr>
          <a:lstStyle/>
          <a:p>
            <a:r>
              <a:rPr lang="en-US" noProof="0">
                <a:latin typeface="Segoe UI"/>
                <a:cs typeface="Segoe UI"/>
              </a:rPr>
              <a:t>Use the agent to offer detailed considerations designed to assist UM team members with decision making around approval, denial, or pend status. This can be based on specified rules and guidelines and past decisions on similar cases.</a:t>
            </a:r>
            <a:endParaRPr lang="en-US" noProof="0"/>
          </a:p>
        </p:txBody>
      </p:sp>
      <p:sp>
        <p:nvSpPr>
          <p:cNvPr id="19" name="Text Placeholder 18">
            <a:extLst>
              <a:ext uri="{FF2B5EF4-FFF2-40B4-BE49-F238E27FC236}">
                <a16:creationId xmlns:a16="http://schemas.microsoft.com/office/drawing/2014/main" id="{D2D5074E-646B-F89B-7C3C-5DE2545D9A34}"/>
              </a:ext>
            </a:extLst>
          </p:cNvPr>
          <p:cNvSpPr>
            <a:spLocks noGrp="1"/>
          </p:cNvSpPr>
          <p:nvPr>
            <p:ph type="body" sz="quarter" idx="30"/>
          </p:nvPr>
        </p:nvSpPr>
        <p:spPr>
          <a:xfrm>
            <a:off x="10430234" y="521099"/>
            <a:ext cx="1456966" cy="175614"/>
          </a:xfrm>
        </p:spPr>
        <p:txBody>
          <a:bodyPr/>
          <a:lstStyle/>
          <a:p>
            <a:r>
              <a:rPr lang="en-US" noProof="0"/>
              <a:t>Extend</a:t>
            </a:r>
          </a:p>
        </p:txBody>
      </p:sp>
      <p:sp>
        <p:nvSpPr>
          <p:cNvPr id="81" name="Text Placeholder 80">
            <a:extLst>
              <a:ext uri="{FF2B5EF4-FFF2-40B4-BE49-F238E27FC236}">
                <a16:creationId xmlns:a16="http://schemas.microsoft.com/office/drawing/2014/main" id="{5E217846-ABD6-D8C0-6D2D-6766A0CFDD29}"/>
              </a:ext>
            </a:extLst>
          </p:cNvPr>
          <p:cNvSpPr>
            <a:spLocks noGrp="1"/>
          </p:cNvSpPr>
          <p:nvPr>
            <p:ph type="body" sz="quarter" idx="38"/>
          </p:nvPr>
        </p:nvSpPr>
        <p:spPr>
          <a:solidFill>
            <a:srgbClr val="0070C0"/>
          </a:solidFill>
        </p:spPr>
        <p:txBody>
          <a:bodyPr/>
          <a:lstStyle/>
          <a:p>
            <a:endParaRPr lang="en-US" noProof="0"/>
          </a:p>
        </p:txBody>
      </p:sp>
      <p:sp>
        <p:nvSpPr>
          <p:cNvPr id="82" name="Text Placeholder 81">
            <a:extLst>
              <a:ext uri="{FF2B5EF4-FFF2-40B4-BE49-F238E27FC236}">
                <a16:creationId xmlns:a16="http://schemas.microsoft.com/office/drawing/2014/main" id="{A178A7C5-44C2-E6C3-5DA0-F64A8B016EED}"/>
              </a:ext>
            </a:extLst>
          </p:cNvPr>
          <p:cNvSpPr>
            <a:spLocks noGrp="1"/>
          </p:cNvSpPr>
          <p:nvPr>
            <p:ph type="body" sz="quarter" idx="39"/>
          </p:nvPr>
        </p:nvSpPr>
        <p:spPr>
          <a:solidFill>
            <a:srgbClr val="0070C0"/>
          </a:solidFill>
        </p:spPr>
        <p:txBody>
          <a:bodyPr/>
          <a:lstStyle/>
          <a:p>
            <a:endParaRPr lang="en-US" noProof="0"/>
          </a:p>
        </p:txBody>
      </p:sp>
      <p:sp>
        <p:nvSpPr>
          <p:cNvPr id="83" name="Text Placeholder 82">
            <a:extLst>
              <a:ext uri="{FF2B5EF4-FFF2-40B4-BE49-F238E27FC236}">
                <a16:creationId xmlns:a16="http://schemas.microsoft.com/office/drawing/2014/main" id="{0EAA99DD-C7D4-3281-25A1-B81BF4288E4C}"/>
              </a:ext>
            </a:extLst>
          </p:cNvPr>
          <p:cNvSpPr>
            <a:spLocks noGrp="1"/>
          </p:cNvSpPr>
          <p:nvPr>
            <p:ph type="body" sz="quarter" idx="40"/>
          </p:nvPr>
        </p:nvSpPr>
        <p:spPr>
          <a:solidFill>
            <a:srgbClr val="0078D4"/>
          </a:solidFill>
        </p:spPr>
        <p:txBody>
          <a:bodyPr/>
          <a:lstStyle/>
          <a:p>
            <a:endParaRPr lang="en-US" noProof="0"/>
          </a:p>
        </p:txBody>
      </p:sp>
      <p:pic>
        <p:nvPicPr>
          <p:cNvPr id="20" name="Picture 19">
            <a:extLst>
              <a:ext uri="{FF2B5EF4-FFF2-40B4-BE49-F238E27FC236}">
                <a16:creationId xmlns:a16="http://schemas.microsoft.com/office/drawing/2014/main" id="{BA32F229-71E6-2196-F482-5D690F9B1874}"/>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959481" y="4303886"/>
            <a:ext cx="2232519" cy="2554114"/>
          </a:xfrm>
          <a:prstGeom prst="rect">
            <a:avLst/>
          </a:prstGeom>
        </p:spPr>
      </p:pic>
      <p:sp>
        <p:nvSpPr>
          <p:cNvPr id="22" name="Rectangle: Rounded Corners 6">
            <a:extLst>
              <a:ext uri="{FF2B5EF4-FFF2-40B4-BE49-F238E27FC236}">
                <a16:creationId xmlns:a16="http://schemas.microsoft.com/office/drawing/2014/main" id="{66CFC81F-FDDF-9204-5B7D-8403DF35A20A}"/>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23" name="Group 22">
            <a:extLst>
              <a:ext uri="{FF2B5EF4-FFF2-40B4-BE49-F238E27FC236}">
                <a16:creationId xmlns:a16="http://schemas.microsoft.com/office/drawing/2014/main" id="{C9AE83E6-2C8C-3980-3215-8E136BF70CBF}"/>
              </a:ext>
            </a:extLst>
          </p:cNvPr>
          <p:cNvGrpSpPr/>
          <p:nvPr/>
        </p:nvGrpSpPr>
        <p:grpSpPr>
          <a:xfrm>
            <a:off x="1624328" y="1132756"/>
            <a:ext cx="1655346" cy="211018"/>
            <a:chOff x="1198144" y="862657"/>
            <a:chExt cx="1655346" cy="211018"/>
          </a:xfrm>
        </p:grpSpPr>
        <p:sp>
          <p:nvSpPr>
            <p:cNvPr id="24" name="Rectangle: Rounded Corners 6">
              <a:extLst>
                <a:ext uri="{FF2B5EF4-FFF2-40B4-BE49-F238E27FC236}">
                  <a16:creationId xmlns:a16="http://schemas.microsoft.com/office/drawing/2014/main" id="{DC34C773-A083-173C-EB7D-24E6611D4DC7}"/>
                </a:ext>
                <a:ext uri="{C183D7F6-B498-43B3-948B-1728B52AA6E4}">
                  <adec:decorative xmlns:adec="http://schemas.microsoft.com/office/drawing/2017/decorative" val="1"/>
                </a:ext>
              </a:extLst>
            </p:cNvPr>
            <p:cNvSpPr/>
            <p:nvPr/>
          </p:nvSpPr>
          <p:spPr bwMode="auto">
            <a:xfrm>
              <a:off x="1198144" y="862657"/>
              <a:ext cx="1655346" cy="211018"/>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panose="020B0502040204020203" pitchFamily="34" charset="0"/>
                  <a:ea typeface="+mn-ea"/>
                  <a:cs typeface="Segoe UI" panose="020B0502040204020203" pitchFamily="34" charset="0"/>
                </a:rPr>
                <a:t>Claims processing time</a:t>
              </a:r>
            </a:p>
          </p:txBody>
        </p:sp>
        <p:pic>
          <p:nvPicPr>
            <p:cNvPr id="25" name="Graphic 24">
              <a:extLst>
                <a:ext uri="{FF2B5EF4-FFF2-40B4-BE49-F238E27FC236}">
                  <a16:creationId xmlns:a16="http://schemas.microsoft.com/office/drawing/2014/main" id="{3E233AFF-A294-8BE5-3EB7-47BD3C573BB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44929" y="898657"/>
              <a:ext cx="144000" cy="144000"/>
            </a:xfrm>
            <a:prstGeom prst="rect">
              <a:avLst/>
            </a:prstGeom>
          </p:spPr>
        </p:pic>
      </p:grpSp>
      <p:sp>
        <p:nvSpPr>
          <p:cNvPr id="32" name="Rectangle: Rounded Corners 6">
            <a:extLst>
              <a:ext uri="{FF2B5EF4-FFF2-40B4-BE49-F238E27FC236}">
                <a16:creationId xmlns:a16="http://schemas.microsoft.com/office/drawing/2014/main" id="{406F9362-F144-B2E5-D5E9-B06EC1BA2637}"/>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36" name="Group 35">
            <a:extLst>
              <a:ext uri="{FF2B5EF4-FFF2-40B4-BE49-F238E27FC236}">
                <a16:creationId xmlns:a16="http://schemas.microsoft.com/office/drawing/2014/main" id="{4F7F575D-2527-E46D-4C1C-C666CF537C16}"/>
              </a:ext>
            </a:extLst>
          </p:cNvPr>
          <p:cNvGrpSpPr/>
          <p:nvPr/>
        </p:nvGrpSpPr>
        <p:grpSpPr>
          <a:xfrm>
            <a:off x="7561052" y="1127774"/>
            <a:ext cx="1260000" cy="216000"/>
            <a:chOff x="1194743" y="1140160"/>
            <a:chExt cx="1260000" cy="216000"/>
          </a:xfrm>
        </p:grpSpPr>
        <p:sp>
          <p:nvSpPr>
            <p:cNvPr id="37" name="Rectangle: Rounded Corners 6">
              <a:extLst>
                <a:ext uri="{FF2B5EF4-FFF2-40B4-BE49-F238E27FC236}">
                  <a16:creationId xmlns:a16="http://schemas.microsoft.com/office/drawing/2014/main" id="{5BCD767A-0DFF-2EF8-6AE5-A129FE1402A9}"/>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8661C5"/>
                  </a:solidFill>
                  <a:latin typeface="Segoe UI Semibold" panose="020B0702040204020203" pitchFamily="34" charset="0"/>
                  <a:cs typeface="Segoe UI Semibold" panose="020B0702040204020203" pitchFamily="34" charset="0"/>
                </a:rPr>
                <a:t>Cost savings</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38" name="Graphic 37">
              <a:extLst>
                <a:ext uri="{FF2B5EF4-FFF2-40B4-BE49-F238E27FC236}">
                  <a16:creationId xmlns:a16="http://schemas.microsoft.com/office/drawing/2014/main" id="{CAB47CA7-FB41-A8E1-2122-731A1D3F0FB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241527" y="1176160"/>
              <a:ext cx="144000" cy="144000"/>
            </a:xfrm>
            <a:prstGeom prst="rect">
              <a:avLst/>
            </a:prstGeom>
          </p:spPr>
        </p:pic>
      </p:grpSp>
      <p:grpSp>
        <p:nvGrpSpPr>
          <p:cNvPr id="42" name="Group 41">
            <a:extLst>
              <a:ext uri="{FF2B5EF4-FFF2-40B4-BE49-F238E27FC236}">
                <a16:creationId xmlns:a16="http://schemas.microsoft.com/office/drawing/2014/main" id="{7CDF2190-B0C1-91FA-F76F-75A1E247D080}"/>
              </a:ext>
            </a:extLst>
          </p:cNvPr>
          <p:cNvGrpSpPr/>
          <p:nvPr/>
        </p:nvGrpSpPr>
        <p:grpSpPr>
          <a:xfrm>
            <a:off x="901322" y="2712041"/>
            <a:ext cx="2927459" cy="480390"/>
            <a:chOff x="767112" y="2825909"/>
            <a:chExt cx="2927459" cy="480390"/>
          </a:xfrm>
        </p:grpSpPr>
        <p:sp>
          <p:nvSpPr>
            <p:cNvPr id="43" name="TextBox 42">
              <a:extLst>
                <a:ext uri="{FF2B5EF4-FFF2-40B4-BE49-F238E27FC236}">
                  <a16:creationId xmlns:a16="http://schemas.microsoft.com/office/drawing/2014/main" id="{E16BC8EC-F6FC-718A-EF3A-C900DAA7F870}"/>
                </a:ext>
                <a:ext uri="{C183D7F6-B498-43B3-948B-1728B52AA6E4}">
                  <adec:decorative xmlns:adec="http://schemas.microsoft.com/office/drawing/2017/decorative" val="0"/>
                </a:ext>
              </a:extLst>
            </p:cNvPr>
            <p:cNvSpPr txBox="1"/>
            <p:nvPr/>
          </p:nvSpPr>
          <p:spPr>
            <a:xfrm>
              <a:off x="1124977" y="2860023"/>
              <a:ext cx="2569594" cy="44627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 Connection to Claims Management System</a:t>
              </a: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 Connection to Document Management System</a:t>
              </a:r>
            </a:p>
          </p:txBody>
        </p:sp>
        <p:pic>
          <p:nvPicPr>
            <p:cNvPr id="44" name="Picture 2" descr="Copilot Studio Generative AI pricing - Power Platform Community">
              <a:extLst>
                <a:ext uri="{FF2B5EF4-FFF2-40B4-BE49-F238E27FC236}">
                  <a16:creationId xmlns:a16="http://schemas.microsoft.com/office/drawing/2014/main" id="{F673381F-056F-33D9-3053-FB95CF6BD59F}"/>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 name="Group 2">
            <a:extLst>
              <a:ext uri="{FF2B5EF4-FFF2-40B4-BE49-F238E27FC236}">
                <a16:creationId xmlns:a16="http://schemas.microsoft.com/office/drawing/2014/main" id="{1F5909FB-8F73-D0FB-89B1-503CD5C94F50}"/>
              </a:ext>
            </a:extLst>
          </p:cNvPr>
          <p:cNvGrpSpPr/>
          <p:nvPr/>
        </p:nvGrpSpPr>
        <p:grpSpPr>
          <a:xfrm>
            <a:off x="8079099" y="2807988"/>
            <a:ext cx="2351135" cy="420628"/>
            <a:chOff x="588263" y="1187610"/>
            <a:chExt cx="2351135" cy="420628"/>
          </a:xfrm>
        </p:grpSpPr>
        <p:pic>
          <p:nvPicPr>
            <p:cNvPr id="21" name="Picture 20" descr="Zip Co logo SVG free download, id: 101874 - Brandlogos.net">
              <a:hlinkClick r:id="rId9"/>
              <a:extLst>
                <a:ext uri="{FF2B5EF4-FFF2-40B4-BE49-F238E27FC236}">
                  <a16:creationId xmlns:a16="http://schemas.microsoft.com/office/drawing/2014/main" id="{D401D7E0-AF31-DAB9-D628-44EA47ED9D27}"/>
                </a:ext>
              </a:extLst>
            </p:cNvPr>
            <p:cNvPicPr>
              <a:picLocks noChangeAspect="1" noChangeArrowheads="1"/>
            </p:cNvPicPr>
            <p:nvPr/>
          </p:nvPicPr>
          <p:blipFill rotWithShape="1">
            <a:blip r:embed="rId10"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6" name="TextBox 25">
              <a:extLst>
                <a:ext uri="{FF2B5EF4-FFF2-40B4-BE49-F238E27FC236}">
                  <a16:creationId xmlns:a16="http://schemas.microsoft.com/office/drawing/2014/main" id="{96B69030-D328-EB90-0E61-613C523727AC}"/>
                </a:ext>
                <a:ext uri="{C183D7F6-B498-43B3-948B-1728B52AA6E4}">
                  <adec:decorative xmlns:adec="http://schemas.microsoft.com/office/drawing/2017/decorative" val="0"/>
                </a:ext>
              </a:extLst>
            </p:cNvPr>
            <p:cNvSpPr txBox="1"/>
            <p:nvPr/>
          </p:nvSpPr>
          <p:spPr>
            <a:xfrm>
              <a:off x="1047214" y="1187610"/>
              <a:ext cx="1892184" cy="420628"/>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2</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8D4"/>
                  </a:solidFill>
                  <a:effectLst/>
                  <a:uLnTx/>
                  <a:uFillTx/>
                  <a:latin typeface="Segoe UI Semibold"/>
                  <a:ea typeface="+mn-ea"/>
                  <a:cs typeface="+mn-cs"/>
                </a:rPr>
                <a:t>+ Copilot Pages</a:t>
              </a: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27" name="Group 26">
            <a:extLst>
              <a:ext uri="{FF2B5EF4-FFF2-40B4-BE49-F238E27FC236}">
                <a16:creationId xmlns:a16="http://schemas.microsoft.com/office/drawing/2014/main" id="{75D07A7B-6FD7-395D-3B4C-92ACD9BDE8C7}"/>
              </a:ext>
            </a:extLst>
          </p:cNvPr>
          <p:cNvGrpSpPr/>
          <p:nvPr/>
        </p:nvGrpSpPr>
        <p:grpSpPr>
          <a:xfrm>
            <a:off x="4206401" y="2759554"/>
            <a:ext cx="2927459" cy="480390"/>
            <a:chOff x="767112" y="2825909"/>
            <a:chExt cx="2927459" cy="480390"/>
          </a:xfrm>
        </p:grpSpPr>
        <p:sp>
          <p:nvSpPr>
            <p:cNvPr id="28" name="TextBox 27">
              <a:extLst>
                <a:ext uri="{FF2B5EF4-FFF2-40B4-BE49-F238E27FC236}">
                  <a16:creationId xmlns:a16="http://schemas.microsoft.com/office/drawing/2014/main" id="{4D4A9E4E-6849-AB7C-483A-4F80FB89F556}"/>
                </a:ext>
                <a:ext uri="{C183D7F6-B498-43B3-948B-1728B52AA6E4}">
                  <adec:decorative xmlns:adec="http://schemas.microsoft.com/office/drawing/2017/decorative" val="0"/>
                </a:ext>
              </a:extLst>
            </p:cNvPr>
            <p:cNvSpPr txBox="1"/>
            <p:nvPr/>
          </p:nvSpPr>
          <p:spPr>
            <a:xfrm>
              <a:off x="1124977" y="2860023"/>
              <a:ext cx="2569594" cy="44627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 Connection to Claims Management System</a:t>
              </a: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 Connection to Document Management System</a:t>
              </a:r>
            </a:p>
          </p:txBody>
        </p:sp>
        <p:pic>
          <p:nvPicPr>
            <p:cNvPr id="30" name="Picture 2" descr="Copilot Studio Generative AI pricing - Power Platform Community">
              <a:extLst>
                <a:ext uri="{FF2B5EF4-FFF2-40B4-BE49-F238E27FC236}">
                  <a16:creationId xmlns:a16="http://schemas.microsoft.com/office/drawing/2014/main" id="{48B2A732-BDE7-390C-F1AD-6D0291C7E46B}"/>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1" name="Group 30">
            <a:extLst>
              <a:ext uri="{FF2B5EF4-FFF2-40B4-BE49-F238E27FC236}">
                <a16:creationId xmlns:a16="http://schemas.microsoft.com/office/drawing/2014/main" id="{4184D813-306E-8BBA-3178-A9CB3D52BB1B}"/>
              </a:ext>
            </a:extLst>
          </p:cNvPr>
          <p:cNvGrpSpPr/>
          <p:nvPr/>
        </p:nvGrpSpPr>
        <p:grpSpPr>
          <a:xfrm>
            <a:off x="5794601" y="5140564"/>
            <a:ext cx="2927459" cy="480390"/>
            <a:chOff x="767112" y="2825909"/>
            <a:chExt cx="2927459" cy="480390"/>
          </a:xfrm>
        </p:grpSpPr>
        <p:sp>
          <p:nvSpPr>
            <p:cNvPr id="33" name="TextBox 32">
              <a:extLst>
                <a:ext uri="{FF2B5EF4-FFF2-40B4-BE49-F238E27FC236}">
                  <a16:creationId xmlns:a16="http://schemas.microsoft.com/office/drawing/2014/main" id="{6D6405DA-97DE-3BFE-91A7-63911F40C4EA}"/>
                </a:ext>
                <a:ext uri="{C183D7F6-B498-43B3-948B-1728B52AA6E4}">
                  <adec:decorative xmlns:adec="http://schemas.microsoft.com/office/drawing/2017/decorative" val="0"/>
                </a:ext>
              </a:extLst>
            </p:cNvPr>
            <p:cNvSpPr txBox="1"/>
            <p:nvPr/>
          </p:nvSpPr>
          <p:spPr>
            <a:xfrm>
              <a:off x="1124977" y="2860023"/>
              <a:ext cx="2569594" cy="44627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 Connection to Claims Management System</a:t>
              </a: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 Connection to Document Management System</a:t>
              </a:r>
            </a:p>
          </p:txBody>
        </p:sp>
        <p:pic>
          <p:nvPicPr>
            <p:cNvPr id="34" name="Picture 2" descr="Copilot Studio Generative AI pricing - Power Platform Community">
              <a:extLst>
                <a:ext uri="{FF2B5EF4-FFF2-40B4-BE49-F238E27FC236}">
                  <a16:creationId xmlns:a16="http://schemas.microsoft.com/office/drawing/2014/main" id="{45D4A082-7AD4-6C02-3C05-60120FFC75CC}"/>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 name="Group 34">
            <a:extLst>
              <a:ext uri="{FF2B5EF4-FFF2-40B4-BE49-F238E27FC236}">
                <a16:creationId xmlns:a16="http://schemas.microsoft.com/office/drawing/2014/main" id="{E8A4D812-77B0-CE5E-0F67-C5E077AD4713}"/>
              </a:ext>
            </a:extLst>
          </p:cNvPr>
          <p:cNvGrpSpPr/>
          <p:nvPr/>
        </p:nvGrpSpPr>
        <p:grpSpPr>
          <a:xfrm>
            <a:off x="2396879" y="5140564"/>
            <a:ext cx="2927459" cy="480390"/>
            <a:chOff x="767112" y="2825909"/>
            <a:chExt cx="2927459" cy="480390"/>
          </a:xfrm>
        </p:grpSpPr>
        <p:sp>
          <p:nvSpPr>
            <p:cNvPr id="39" name="TextBox 38">
              <a:extLst>
                <a:ext uri="{FF2B5EF4-FFF2-40B4-BE49-F238E27FC236}">
                  <a16:creationId xmlns:a16="http://schemas.microsoft.com/office/drawing/2014/main" id="{133DB0BC-D414-B6BE-2BA7-E6B9F72C1B32}"/>
                </a:ext>
                <a:ext uri="{C183D7F6-B498-43B3-948B-1728B52AA6E4}">
                  <adec:decorative xmlns:adec="http://schemas.microsoft.com/office/drawing/2017/decorative" val="0"/>
                </a:ext>
              </a:extLst>
            </p:cNvPr>
            <p:cNvSpPr txBox="1"/>
            <p:nvPr/>
          </p:nvSpPr>
          <p:spPr>
            <a:xfrm>
              <a:off x="1124977" y="2860023"/>
              <a:ext cx="2569594" cy="446276"/>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 Connection to Claims Management System</a:t>
              </a: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 Connection to Document Management System</a:t>
              </a:r>
            </a:p>
          </p:txBody>
        </p:sp>
        <p:pic>
          <p:nvPicPr>
            <p:cNvPr id="40" name="Picture 2" descr="Copilot Studio Generative AI pricing - Power Platform Community">
              <a:extLst>
                <a:ext uri="{FF2B5EF4-FFF2-40B4-BE49-F238E27FC236}">
                  <a16:creationId xmlns:a16="http://schemas.microsoft.com/office/drawing/2014/main" id="{B9418605-E525-4FB0-1882-A58009D1E85F}"/>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250550764"/>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349</Words>
  <Application>Microsoft Office PowerPoint</Application>
  <PresentationFormat>Widescreen</PresentationFormat>
  <Paragraphs>37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Segoe UI</vt:lpstr>
      <vt:lpstr>Segoe UI </vt:lpstr>
      <vt:lpstr>Segoe UI Semibold</vt:lpstr>
      <vt:lpstr>Wingdings</vt:lpstr>
      <vt:lpstr>Light 16x9</vt:lpstr>
      <vt:lpstr>Payor | Simplify prior authorization(PA)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2025-02-11T02:19:28Z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