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0A7E9-DC55-2D0B-70E6-53A66E110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6347823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Health provider | </a:t>
            </a:r>
            <a:r>
              <a:rPr lang="en-US" noProof="0"/>
              <a:t>Organize and manage research knowledge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F1B27-98CC-0AD5-CB98-64D0E15B0A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Compile research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4C8D36-28EC-0135-639E-A147AF129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Revise application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3686F7-1DEC-C9E8-C2D2-5A0CB78C8D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Compare with current trials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294EBB-A89A-F809-9B26-2581AB7063A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Draft a grant application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709DA73-7E56-ABF3-489C-67AE1D7844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Check regulations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0F0A765-622F-C689-CBA5-5C1FD5E38C4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42118BB-0E18-F670-E7B5-0BD332A5C22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Prompt Copilot to compile the latest research on immunotherapy for lung cancer from the past year and categorize studies by drug efficacy, side effects, and patient quality of life.</a:t>
            </a:r>
          </a:p>
          <a:p>
            <a:endParaRPr lang="en-US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D5FA11-B8EE-EB43-6AD4-05460C7AD8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Ask Copilot to cross-reference the studies with current clinical trials. Copilot compares the studies with your organization’s internal trial database, presenting a matched list of trials.</a:t>
            </a: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64A2B1C-32F9-5C22-DCA0-AB1960921B5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to locate applicable FDA and HIPAA regulations for your research so you can verify that your research methodologies are compliant.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27DF72F-CFF2-7A9C-46E7-62106549D11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Get a head start on analyzing research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by leveraging Copilot to synthesize and categorize data across the web.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A671C24-6D09-1446-5CC4-455F74F6420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Revise and rewrite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documents quickly with Copilot in Word revisions.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18764F2-5238-94AC-E913-BF99D0BEA39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Review current clinical trials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identify potential overlaps and gaps that could inform future research directions.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182BBA5-0C31-E968-492C-6DBB945B1AB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Reduce time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drafting grant applications and ensure alignment with required formatting.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A0F38FE-B368-8F4B-1F22-A1AD12D5102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highlight>
                  <a:srgbClr val="F5F5F5"/>
                </a:highlight>
                <a:uLnTx/>
                <a:uFillTx/>
                <a:latin typeface="Segoe UI"/>
                <a:ea typeface="+mn-ea"/>
                <a:cs typeface="+mn-cs"/>
              </a:rPr>
              <a:t>Save time reviewing research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highlight>
                  <a:srgbClr val="F5F5F5"/>
                </a:highlight>
                <a:uLnTx/>
                <a:uFillTx/>
                <a:latin typeface="Segoe UI"/>
                <a:ea typeface="+mn-ea"/>
                <a:cs typeface="+mn-cs"/>
              </a:rPr>
              <a:t>and help ensure that all research practices comply with industry regulations and required guidelines.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444444"/>
              </a:solidFill>
              <a:effectLst/>
              <a:highlight>
                <a:srgbClr val="F5F5F5"/>
              </a:highligh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7669D36-AE10-D0D5-AFEF-1A58C3C5256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(Body)"/>
                <a:cs typeface="Segoe UI Semibold"/>
              </a:rPr>
              <a:t>Paste the application draft into a Word document. Use Copilot in Word to rewrite the project overview and conclusion.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C8A3798-0460-D145-8698-6775595DFD8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Segoe UI (Body)"/>
                <a:cs typeface="Segoe UI" pitchFamily="34" charset="0"/>
              </a:rPr>
              <a:t>With new insights, prompt Copilot to draft a grant application based on your research findings. Copilot formats the response according to the grant’s requirements.</a:t>
            </a:r>
          </a:p>
          <a:p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CCC7A24-7FCE-728B-6103-C642F7ACD8F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5E8000A-EE30-1DD6-B378-1E02575B42E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FD38216-4C78-492A-55A0-ED8C65C56F0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729E8967-B97D-4392-81CC-5E4008BC626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DA32C5D-36A6-1160-F211-FF23E8827A2E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25" name="Picture 24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59FBCB23-21B9-C78D-EADC-E65C5BE6BFD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8839C10-ABC4-055E-286A-19D2FD47243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CA2A448-238A-A6C2-C45C-8E9431D51668}"/>
              </a:ext>
            </a:extLst>
          </p:cNvPr>
          <p:cNvGrpSpPr/>
          <p:nvPr/>
        </p:nvGrpSpPr>
        <p:grpSpPr>
          <a:xfrm>
            <a:off x="4276272" y="2761669"/>
            <a:ext cx="2351135" cy="360000"/>
            <a:chOff x="588263" y="1217924"/>
            <a:chExt cx="2351135" cy="360000"/>
          </a:xfrm>
        </p:grpSpPr>
        <p:pic>
          <p:nvPicPr>
            <p:cNvPr id="28" name="Picture 27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CBC6B162-B426-9476-44C2-F7A67073191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403B9B6-54C6-140A-ADDD-F90E18CEADE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D3D897A-E6EE-D414-4322-011BE719DA62}"/>
              </a:ext>
            </a:extLst>
          </p:cNvPr>
          <p:cNvGrpSpPr/>
          <p:nvPr/>
        </p:nvGrpSpPr>
        <p:grpSpPr>
          <a:xfrm>
            <a:off x="812630" y="2761669"/>
            <a:ext cx="2351135" cy="360000"/>
            <a:chOff x="588263" y="1217924"/>
            <a:chExt cx="2351135" cy="360000"/>
          </a:xfrm>
        </p:grpSpPr>
        <p:pic>
          <p:nvPicPr>
            <p:cNvPr id="31" name="Picture 30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C8102FDF-79FD-9CA7-C71A-FB2CA899561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F47B773-116F-1E46-DD34-A9834012F15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2D63FE2-70DA-857B-A0F0-65C0A3D4C9BD}"/>
              </a:ext>
            </a:extLst>
          </p:cNvPr>
          <p:cNvGrpSpPr/>
          <p:nvPr/>
        </p:nvGrpSpPr>
        <p:grpSpPr>
          <a:xfrm>
            <a:off x="6008092" y="5191361"/>
            <a:ext cx="2351135" cy="360000"/>
            <a:chOff x="588263" y="1217924"/>
            <a:chExt cx="2351135" cy="360000"/>
          </a:xfrm>
        </p:grpSpPr>
        <p:pic>
          <p:nvPicPr>
            <p:cNvPr id="34" name="Picture 33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2CD3B0B5-E859-24E6-CE21-F8EAC79B417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E9AB4BA-FC67-EDBF-B906-05ADF1EA33D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14217F8-6E44-1F24-ECF2-77219DF882C4}"/>
              </a:ext>
            </a:extLst>
          </p:cNvPr>
          <p:cNvGrpSpPr/>
          <p:nvPr/>
        </p:nvGrpSpPr>
        <p:grpSpPr>
          <a:xfrm>
            <a:off x="2544452" y="5191361"/>
            <a:ext cx="2351135" cy="360000"/>
            <a:chOff x="588263" y="2657420"/>
            <a:chExt cx="2351135" cy="360000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9EE58657-75CF-6179-968F-039CBB22C9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619586B-4924-2B60-6BB3-E00889D8B94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id="{64787A6E-F5A7-F408-023C-248453B290E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9045" y="4595129"/>
            <a:ext cx="2072955" cy="2262871"/>
          </a:xfrm>
          <a:prstGeom prst="rect">
            <a:avLst/>
          </a:prstGeom>
        </p:spPr>
      </p:pic>
      <p:sp>
        <p:nvSpPr>
          <p:cNvPr id="3" name="Rectangle: Rounded Corners 6">
            <a:extLst>
              <a:ext uri="{FF2B5EF4-FFF2-40B4-BE49-F238E27FC236}">
                <a16:creationId xmlns:a16="http://schemas.microsoft.com/office/drawing/2014/main" id="{07B0B736-CA1E-AF98-1D81-173B19AE4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1D3B1F2-1ACD-42EE-4D36-0E59ECDAFF50}"/>
              </a:ext>
            </a:extLst>
          </p:cNvPr>
          <p:cNvGrpSpPr/>
          <p:nvPr/>
        </p:nvGrpSpPr>
        <p:grpSpPr>
          <a:xfrm>
            <a:off x="1624327" y="1132756"/>
            <a:ext cx="1651435" cy="211018"/>
            <a:chOff x="1198143" y="862657"/>
            <a:chExt cx="1651435" cy="211018"/>
          </a:xfrm>
        </p:grpSpPr>
        <p:sp>
          <p:nvSpPr>
            <p:cNvPr id="58" name="Rectangle: Rounded Corners 6">
              <a:extLst>
                <a:ext uri="{FF2B5EF4-FFF2-40B4-BE49-F238E27FC236}">
                  <a16:creationId xmlns:a16="http://schemas.microsoft.com/office/drawing/2014/main" id="{D76837D5-6158-8006-85A8-6CF0B04C7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651435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Product time to market</a:t>
              </a:r>
            </a:p>
          </p:txBody>
        </p:sp>
        <p:pic>
          <p:nvPicPr>
            <p:cNvPr id="60" name="Graphic 59">
              <a:extLst>
                <a:ext uri="{FF2B5EF4-FFF2-40B4-BE49-F238E27FC236}">
                  <a16:creationId xmlns:a16="http://schemas.microsoft.com/office/drawing/2014/main" id="{74D308F4-8F68-1C76-1EC5-B087B70FD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1" name="Rectangle: Rounded Corners 6">
            <a:extLst>
              <a:ext uri="{FF2B5EF4-FFF2-40B4-BE49-F238E27FC236}">
                <a16:creationId xmlns:a16="http://schemas.microsoft.com/office/drawing/2014/main" id="{940E0207-9EEB-1BAA-A57D-076BAA49E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7741058-26C0-A107-1142-44CE747EB62E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63" name="Rectangle: Rounded Corners 6">
              <a:extLst>
                <a:ext uri="{FF2B5EF4-FFF2-40B4-BE49-F238E27FC236}">
                  <a16:creationId xmlns:a16="http://schemas.microsoft.com/office/drawing/2014/main" id="{2EC53F5E-D617-4832-06E6-957E469D9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64" name="Graphic 63">
              <a:extLst>
                <a:ext uri="{FF2B5EF4-FFF2-40B4-BE49-F238E27FC236}">
                  <a16:creationId xmlns:a16="http://schemas.microsoft.com/office/drawing/2014/main" id="{76985F8B-A0DC-DB12-F82B-AE0266884D1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CA24D7B-D5AC-F264-0444-4A4009F4465C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66" name="Rectangle: Rounded Corners 6">
              <a:extLst>
                <a:ext uri="{FF2B5EF4-FFF2-40B4-BE49-F238E27FC236}">
                  <a16:creationId xmlns:a16="http://schemas.microsoft.com/office/drawing/2014/main" id="{863933C8-EF5A-855F-9D48-1C85D4B25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7" name="Graphic 66">
              <a:extLst>
                <a:ext uri="{FF2B5EF4-FFF2-40B4-BE49-F238E27FC236}">
                  <a16:creationId xmlns:a16="http://schemas.microsoft.com/office/drawing/2014/main" id="{1F13FB32-36E5-2FB4-5533-495B2845F93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79675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281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Segoe UI</vt:lpstr>
      <vt:lpstr>Segoe UI (Body)</vt:lpstr>
      <vt:lpstr>Segoe UI Semibold</vt:lpstr>
      <vt:lpstr>Wingdings</vt:lpstr>
      <vt:lpstr>Light 16x9</vt:lpstr>
      <vt:lpstr>Health provider | Organize and manage research knowledge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