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4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hyperlink" Target="https://support.microsoft.com/en-us/topic/overview-of-microsoft-365-chat-preview-5b00a52d-7296-48ee-b938-b95b7209f737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2A9003-708E-AEE0-8BBF-4988AB4420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DCA2C-0588-20D7-788D-43C5B9E93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Health provider | </a:t>
            </a:r>
            <a:r>
              <a:rPr lang="en-US" noProof="0"/>
              <a:t>Optimize workforce planning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5D7AE0-392F-ED22-2CFC-8C260826862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Data analysis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898773-34B9-4D78-CF8D-4BADD14BC5B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5. Administrative efficiency reporting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9369D72-0CAA-8F11-3DA0-1F5E067F972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Optimal shift planning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B6E6179-9509-FBF0-DDB1-B0AF717C630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4. Performance tracking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8014D33-8B81-DDA4-694A-F48CAFD2565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Streamline communication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3D4493D-9F38-B995-16C0-44EEDF2C9B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03E2D69-CD34-ECD5-158D-B06C8412C54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91F2C"/>
                </a:solidFill>
                <a:effectLst/>
                <a:uLnTx/>
                <a:uFillTx/>
                <a:latin typeface="Segoe Sans Display"/>
                <a:ea typeface="+mn-ea"/>
                <a:cs typeface="+mn-cs"/>
              </a:rPr>
              <a:t>A hospital’s clinical leader faces challenges in managing their nursing staff effectively due to high turnover, scheduling complexities, and skill gaps and wants proactive workforce planning measures.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2DA9C5D-B118-1791-BC61-42EA42A827F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725894"/>
          </a:xfrm>
        </p:spPr>
        <p:txBody>
          <a:bodyPr>
            <a:normAutofit lnSpcReduction="10000"/>
          </a:bodyPr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F1F1F"/>
                </a:solidFill>
                <a:effectLst/>
                <a:uLnTx/>
                <a:uFillTx/>
                <a:latin typeface="Segoe UI (Body)"/>
                <a:cs typeface="Segoe UI" pitchFamily="34" charset="0"/>
              </a:rPr>
              <a:t>Using data from the enterprise resourcing application, design balanced schedules that consider individual preferences, skill sets, and workload distribution for real-time and predicted need.</a:t>
            </a:r>
          </a:p>
          <a:p>
            <a:endParaRPr lang="en-US" noProof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12857A0-2730-5F6A-8D18-F540547D83E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Communicate with staff on the updated shift plans, staffing needs, and other operational requirements.</a:t>
            </a:r>
          </a:p>
          <a:p>
            <a:endParaRPr lang="en-US" noProof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EFF1024-630C-A8CD-BC13-BED02AFFCF6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Analyze trends and identify patterns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in nurse call-offs, patient volumes, skill sets, and workload distribution across different departments and specialties.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D5AE5AC-FF04-809F-90B5-1470C069045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Generate visuals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and summaries to effectively communicate staffing insights to hospital management.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8977AB50-32CE-5549-50A2-1E768EA22E0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Explore 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flexible scheduling options such short shifts or part-time roles to attract and retain nurses seeking work-life balance.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3C430F8-8B21-0BFC-636A-D9BACF71E8F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Analyze 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the KPI data and create customized visuals to identify improvement areas.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36EB09B7-F2CC-0213-CCC4-47834708291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Draft 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communication to provide the workforce with updates on staffing and scheduling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28A62DC8-B554-9293-1BA5-A1B1D968218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Report on staffing costs, overtime hours, and nurse-to-patient ratios, freeing up time for strategic decision-making.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C911DFC4-3731-6A06-D6F0-1C21480B07B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F1F1F"/>
                </a:solidFill>
                <a:effectLst/>
                <a:uLnTx/>
                <a:uFillTx/>
                <a:latin typeface="Segoe UI (Body)"/>
                <a:cs typeface="Segoe UI" pitchFamily="34" charset="0"/>
              </a:rPr>
              <a:t>Track key performance indicators (KPIs) such as overtime hours, peak interval staffing levels, and skill utilization to identify areas for individual and team improvement. 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3A19157E-2F19-7C7B-C2F9-3A0B84A1364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noProof="0"/>
              <a:t>Buy</a:t>
            </a:r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07E8D7C4-BCF1-20AB-E5D3-0F09C3D28E7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B02BAB02-9CF3-E778-3423-0CAE39481B0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1E0F8E1C-172A-EA41-74E2-5C9FFE76EA4F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C40DBEE-9BCB-C810-BCEB-E3D379F1F228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588263" y="1217924"/>
            <a:chExt cx="2351135" cy="360000"/>
          </a:xfrm>
        </p:grpSpPr>
        <p:pic>
          <p:nvPicPr>
            <p:cNvPr id="25" name="Picture 24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1FB8016D-3BF9-A510-20A6-3396338B963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3CB8B93-4669-8061-9D89-5B78333ABEC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pic>
        <p:nvPicPr>
          <p:cNvPr id="42" name="Picture 41">
            <a:extLst>
              <a:ext uri="{FF2B5EF4-FFF2-40B4-BE49-F238E27FC236}">
                <a16:creationId xmlns:a16="http://schemas.microsoft.com/office/drawing/2014/main" id="{CB99F7D1-E170-7190-A4A2-06270327CB4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19045" y="4595129"/>
            <a:ext cx="2072955" cy="2262871"/>
          </a:xfrm>
          <a:prstGeom prst="rect">
            <a:avLst/>
          </a:prstGeom>
        </p:spPr>
      </p:pic>
      <p:sp>
        <p:nvSpPr>
          <p:cNvPr id="40" name="Rectangle: Rounded Corners 6">
            <a:extLst>
              <a:ext uri="{FF2B5EF4-FFF2-40B4-BE49-F238E27FC236}">
                <a16:creationId xmlns:a16="http://schemas.microsoft.com/office/drawing/2014/main" id="{D87704C0-0A1F-CEB1-6A08-E7B4E9FAAF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4F4AB5F-3763-24CE-9FCC-EEDFBA11B244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43" name="Rectangle: Rounded Corners 6">
              <a:extLst>
                <a:ext uri="{FF2B5EF4-FFF2-40B4-BE49-F238E27FC236}">
                  <a16:creationId xmlns:a16="http://schemas.microsoft.com/office/drawing/2014/main" id="{9F78B2A7-1E97-BEF0-E1C2-D1356795A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Wait times</a:t>
              </a:r>
            </a:p>
          </p:txBody>
        </p:sp>
        <p:pic>
          <p:nvPicPr>
            <p:cNvPr id="44" name="Graphic 43">
              <a:extLst>
                <a:ext uri="{FF2B5EF4-FFF2-40B4-BE49-F238E27FC236}">
                  <a16:creationId xmlns:a16="http://schemas.microsoft.com/office/drawing/2014/main" id="{3CA770FA-8D40-2183-C18F-1228E798C3F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26E78EC-ECC0-5F5E-B59D-E4CF66799917}"/>
              </a:ext>
            </a:extLst>
          </p:cNvPr>
          <p:cNvGrpSpPr/>
          <p:nvPr/>
        </p:nvGrpSpPr>
        <p:grpSpPr>
          <a:xfrm>
            <a:off x="3022536" y="1132756"/>
            <a:ext cx="1692000" cy="216000"/>
            <a:chOff x="2707850" y="862657"/>
            <a:chExt cx="1692000" cy="216000"/>
          </a:xfrm>
        </p:grpSpPr>
        <p:sp>
          <p:nvSpPr>
            <p:cNvPr id="46" name="Rectangle: Rounded Corners 6">
              <a:extLst>
                <a:ext uri="{FF2B5EF4-FFF2-40B4-BE49-F238E27FC236}">
                  <a16:creationId xmlns:a16="http://schemas.microsoft.com/office/drawing/2014/main" id="{1C8D99BA-3B49-4650-21C0-065DEEEF9E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69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Patient satisfaction</a:t>
              </a:r>
            </a:p>
          </p:txBody>
        </p:sp>
        <p:pic>
          <p:nvPicPr>
            <p:cNvPr id="47" name="Graphic 46">
              <a:extLst>
                <a:ext uri="{FF2B5EF4-FFF2-40B4-BE49-F238E27FC236}">
                  <a16:creationId xmlns:a16="http://schemas.microsoft.com/office/drawing/2014/main" id="{92C262FE-7EE1-6F6D-6F10-0F4AFC4EB27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51" name="Rectangle: Rounded Corners 6">
            <a:extLst>
              <a:ext uri="{FF2B5EF4-FFF2-40B4-BE49-F238E27FC236}">
                <a16:creationId xmlns:a16="http://schemas.microsoft.com/office/drawing/2014/main" id="{F44029BA-152C-2009-1FEC-14B5D9FC0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38F82A94-3088-CA12-5BEF-307E3D9DD664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53" name="Rectangle: Rounded Corners 6">
              <a:extLst>
                <a:ext uri="{FF2B5EF4-FFF2-40B4-BE49-F238E27FC236}">
                  <a16:creationId xmlns:a16="http://schemas.microsoft.com/office/drawing/2014/main" id="{92533419-65D0-31FC-F9D0-417826B5C6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54" name="Graphic 53">
              <a:extLst>
                <a:ext uri="{FF2B5EF4-FFF2-40B4-BE49-F238E27FC236}">
                  <a16:creationId xmlns:a16="http://schemas.microsoft.com/office/drawing/2014/main" id="{BDB81DFC-F55B-3EF1-A76F-38D9A3F5C92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A8AEED6-14E1-82CD-EAA4-0255530106A2}"/>
              </a:ext>
            </a:extLst>
          </p:cNvPr>
          <p:cNvGrpSpPr/>
          <p:nvPr/>
        </p:nvGrpSpPr>
        <p:grpSpPr>
          <a:xfrm>
            <a:off x="8868697" y="1127774"/>
            <a:ext cx="1450784" cy="206438"/>
            <a:chOff x="1194743" y="1140160"/>
            <a:chExt cx="1450784" cy="206438"/>
          </a:xfrm>
        </p:grpSpPr>
        <p:sp>
          <p:nvSpPr>
            <p:cNvPr id="56" name="Rectangle: Rounded Corners 6">
              <a:extLst>
                <a:ext uri="{FF2B5EF4-FFF2-40B4-BE49-F238E27FC236}">
                  <a16:creationId xmlns:a16="http://schemas.microsoft.com/office/drawing/2014/main" id="{1C14D1AA-00FD-4393-DDA1-468CF140BE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06438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57" name="Graphic 56">
              <a:extLst>
                <a:ext uri="{FF2B5EF4-FFF2-40B4-BE49-F238E27FC236}">
                  <a16:creationId xmlns:a16="http://schemas.microsoft.com/office/drawing/2014/main" id="{434EF7EB-5263-2BAB-6F33-BC7CD807492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CCD4E93F-FED5-7F17-13C6-355B2882F558}"/>
              </a:ext>
            </a:extLst>
          </p:cNvPr>
          <p:cNvGrpSpPr/>
          <p:nvPr/>
        </p:nvGrpSpPr>
        <p:grpSpPr>
          <a:xfrm>
            <a:off x="919971" y="2738254"/>
            <a:ext cx="2361959" cy="360000"/>
            <a:chOff x="577439" y="3137252"/>
            <a:chExt cx="2361959" cy="360000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82E2E025-242D-EFAC-F420-A5F8A99B165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B348136-E583-7C27-FCF9-3B851D70090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0EB6A1C-7D75-9FF2-D5CF-010402EC4A26}"/>
              </a:ext>
            </a:extLst>
          </p:cNvPr>
          <p:cNvGrpSpPr/>
          <p:nvPr/>
        </p:nvGrpSpPr>
        <p:grpSpPr>
          <a:xfrm>
            <a:off x="4270860" y="2740355"/>
            <a:ext cx="2361959" cy="360000"/>
            <a:chOff x="577439" y="3137252"/>
            <a:chExt cx="2361959" cy="360000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51895D47-8B3A-E766-E38F-0099DF6F738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53B744F-3707-7924-DAD8-FC49AB03A55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26C39403-ED87-28D5-CAB1-0441FAC054A0}"/>
              </a:ext>
            </a:extLst>
          </p:cNvPr>
          <p:cNvGrpSpPr/>
          <p:nvPr/>
        </p:nvGrpSpPr>
        <p:grpSpPr>
          <a:xfrm>
            <a:off x="6001066" y="5194432"/>
            <a:ext cx="2361959" cy="360000"/>
            <a:chOff x="577439" y="3137252"/>
            <a:chExt cx="2361959" cy="360000"/>
          </a:xfrm>
        </p:grpSpPr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A7856120-2AD3-6C35-21F3-CD7FE33739C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CA2B40D-EAA1-AF42-E53F-BB3C2070034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E2252CD-AC25-0958-1E51-3784E4B8BBAF}"/>
              </a:ext>
            </a:extLst>
          </p:cNvPr>
          <p:cNvGrpSpPr/>
          <p:nvPr/>
        </p:nvGrpSpPr>
        <p:grpSpPr>
          <a:xfrm>
            <a:off x="2544452" y="5191361"/>
            <a:ext cx="2351135" cy="360000"/>
            <a:chOff x="588263" y="2177588"/>
            <a:chExt cx="2351135" cy="360000"/>
          </a:xfrm>
        </p:grpSpPr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4D1B5688-AF14-CBA4-CDEE-C733CF511A2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D85E946-6E43-3093-25DC-BE0DE0160B9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614043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273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Segoe Sans Display</vt:lpstr>
      <vt:lpstr>Segoe UI</vt:lpstr>
      <vt:lpstr>Segoe UI (Body)</vt:lpstr>
      <vt:lpstr>Segoe UI Semibold</vt:lpstr>
      <vt:lpstr>Wingdings</vt:lpstr>
      <vt:lpstr>Light 16x9</vt:lpstr>
      <vt:lpstr>Health provider | Optimize workforce planning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2025-02-11T02:16:00Z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