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28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enario five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536876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5" name="Level">
            <a:extLst>
              <a:ext uri="{FF2B5EF4-FFF2-40B4-BE49-F238E27FC236}">
                <a16:creationId xmlns:a16="http://schemas.microsoft.com/office/drawing/2014/main" id="{4E598159-8F90-2398-990A-87C7DBACA3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75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68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4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7966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4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77966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4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77966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5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1602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5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31602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5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31602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5" name="Circle 1">
            <a:extLst>
              <a:ext uri="{FF2B5EF4-FFF2-40B4-BE49-F238E27FC236}">
                <a16:creationId xmlns:a16="http://schemas.microsoft.com/office/drawing/2014/main" id="{E2C3EC85-C88F-225A-CBED-DE830492865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6" name="Circle 2">
            <a:extLst>
              <a:ext uri="{FF2B5EF4-FFF2-40B4-BE49-F238E27FC236}">
                <a16:creationId xmlns:a16="http://schemas.microsoft.com/office/drawing/2014/main" id="{8306C7F5-7630-A9FC-5340-EC699EA3585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7" name="Circle 3">
            <a:extLst>
              <a:ext uri="{FF2B5EF4-FFF2-40B4-BE49-F238E27FC236}">
                <a16:creationId xmlns:a16="http://schemas.microsoft.com/office/drawing/2014/main" id="{EA95473D-CB97-F734-8142-4581EFDF4F4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C40694EA-E93C-CD87-D768-864D7386EFE3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275476045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9" r:id="rId6"/>
    <p:sldLayoutId id="2147483813" r:id="rId7"/>
    <p:sldLayoutId id="2147483816" r:id="rId8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hyperlink" Target="https://support.microsoft.com/en-us/topic/overview-of-microsoft-365-chat-preview-5b00a52d-7296-48ee-b938-b95b7209f737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AC230-77E8-CDD6-3BB1-9A17DE8A9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199" y="387766"/>
            <a:ext cx="6835503" cy="263149"/>
          </a:xfrm>
        </p:spPr>
        <p:txBody>
          <a:bodyPr/>
          <a:lstStyle/>
          <a:p>
            <a:r>
              <a:rPr lang="en-US" sz="1800" noProof="0">
                <a:solidFill>
                  <a:srgbClr val="0078D4"/>
                </a:solidFill>
              </a:rPr>
              <a:t>Health provider | </a:t>
            </a:r>
            <a:r>
              <a:rPr lang="en-US" sz="1800" noProof="0"/>
              <a:t>Medical conference – perspectives creation </a:t>
            </a:r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A11417-84AD-7A84-9951-C1922A5911E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noProof="0"/>
              <a:t>1. Content assimilation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3348FE-3813-FCA3-7071-44D047A5C86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noProof="0"/>
              <a:t>5. Talk track finalization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6E2BE9A-1E73-B812-8833-606CF2298C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/>
              <a:t>2. Content outline development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879618C-09D4-AE2E-597B-099F7DD0615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noProof="0"/>
              <a:t>4. Content enhancement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90971D0-AEFD-D735-1153-5C660FC7BB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noProof="0"/>
              <a:t>3. Slide generation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AE13900-6CE2-C956-3D69-DB5BFB392A9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noProof="0"/>
              <a:t>Microsoft 365 Copilot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64F1EFF-4AEA-574E-F25F-834C44496C4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Dr. Emily, a busy clinical leader, needs to prepare a compelling presentation for an upcoming medical conference on innovative surgical techniques for minimally invasive procedures and has limited time.</a:t>
            </a:r>
          </a:p>
          <a:p>
            <a:endParaRPr lang="en-US" noProof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F2DB23E-DC1F-CA9A-2AF3-ECA54578815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Draft a summary of the key points and content for the presentation in a Word document – such as information on surgical techniques, patient outcomes, and case studies.</a:t>
            </a:r>
          </a:p>
          <a:p>
            <a:endParaRPr lang="en-US" noProof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99B9840-7945-23EA-2DC6-430CC68BD69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Create an initial presentation with the structural components to include accurate, reliable, and relevant content.</a:t>
            </a:r>
          </a:p>
          <a:p>
            <a:endParaRPr lang="en-US" noProof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BD05D01-28BE-0678-4FF3-F160E76CA46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Assimilate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relevant research materials, existing collateral, case studies, and other content on the topic from existing repositories.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3831F46D-D258-E261-1287-9A5366A8FEC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 lnSpcReduction="10000"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Generate multiple talk tracks and personalize them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with support on structural guidance, language assistance, communication style, and content optimization.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530B8FB-D128-3FDE-45A8-8E4D4575AA3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Outline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the key points of Dr. Emily’s presentation, including the purpose, methodology, results, and conclusion.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49673A3-0E18-1E55-A0D3-A7783A7D8E5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>
            <a:normAutofit lnSpcReduction="10000"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Refine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the content within the slides, adding details, incorporating relevant data and visuals, ensuring accuracy, clarity, branding, and professional standards.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5CE15985-B016-61BE-6CFF-E41EE69CE1F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Utilize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preferred presentation styles (identified from previous presentations</a:t>
            </a:r>
            <a:r>
              <a:rPr lang="en-US" sz="900" noProof="0">
                <a:solidFill>
                  <a:srgbClr val="000000"/>
                </a:solidFill>
              </a:rPr>
              <a:t>) to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automatically generate draft slides in PowerPoint.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47A89E3-320C-104B-8830-C53E528244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(Body)"/>
                <a:cs typeface="Segoe UI Semibold"/>
              </a:rPr>
              <a:t>Prepare and refine the talk tracks for the medical conference based on the finalized deck.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1A1A1A"/>
              </a:solidFill>
              <a:effectLst/>
              <a:uLnTx/>
              <a:uFillTx/>
              <a:latin typeface="Segoe UI"/>
              <a:cs typeface="Segoe UI" pitchFamily="34" charset="0"/>
            </a:endParaRPr>
          </a:p>
          <a:p>
            <a:endParaRPr lang="en-US" noProof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FDD8406E-AEA8-7E32-BE85-5D238D56FF52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F1F1F"/>
                </a:solidFill>
                <a:effectLst/>
                <a:uLnTx/>
                <a:uFillTx/>
                <a:latin typeface="Segoe UI (Body)"/>
                <a:cs typeface="Segoe UI" pitchFamily="34" charset="0"/>
              </a:rPr>
              <a:t>Review the completed presentation, ensure that the vital information are redacted and make necessary revisions.</a:t>
            </a:r>
          </a:p>
          <a:p>
            <a:endParaRPr lang="en-US" noProof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DBFB4AC5-0113-4198-6F5B-441B0A15310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BE9A85E8-788E-8D61-0329-3CC6B36B605C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D3296B78-E79C-C29F-CFED-29FC42F4ACBB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85070A8E-4938-3634-BEFF-D83B403A452F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 noProof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C45BC49-EB91-E1DD-A5C3-4AA5DCCCF45E}"/>
              </a:ext>
            </a:extLst>
          </p:cNvPr>
          <p:cNvGrpSpPr/>
          <p:nvPr/>
        </p:nvGrpSpPr>
        <p:grpSpPr>
          <a:xfrm>
            <a:off x="812630" y="2761669"/>
            <a:ext cx="2351135" cy="360000"/>
            <a:chOff x="588263" y="1217924"/>
            <a:chExt cx="2351135" cy="360000"/>
          </a:xfrm>
        </p:grpSpPr>
        <p:pic>
          <p:nvPicPr>
            <p:cNvPr id="25" name="Picture 24" descr="Zip Co logo SVG free download, id: 101874 - Brandlogos.net">
              <a:hlinkClick r:id="rId2"/>
              <a:extLst>
                <a:ext uri="{FF2B5EF4-FFF2-40B4-BE49-F238E27FC236}">
                  <a16:creationId xmlns:a16="http://schemas.microsoft.com/office/drawing/2014/main" id="{DDC70431-9263-B844-88A5-E7ACBABAA07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CF7357D-F345-A1F7-1D32-EB50EFEBA1BB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F5CC74B-5FD4-1ACE-001D-6F41E221A8C5}"/>
              </a:ext>
            </a:extLst>
          </p:cNvPr>
          <p:cNvGrpSpPr/>
          <p:nvPr/>
        </p:nvGrpSpPr>
        <p:grpSpPr>
          <a:xfrm>
            <a:off x="2544452" y="5191361"/>
            <a:ext cx="2351135" cy="360000"/>
            <a:chOff x="588263" y="2657420"/>
            <a:chExt cx="2351135" cy="360000"/>
          </a:xfrm>
        </p:grpSpPr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BF386C91-0829-7D56-ECC0-7FF4D2243FD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723B948-7AD9-5577-1BEF-3D77A058C25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84A0EAA-EA60-5094-7D6C-287DD55CE31E}"/>
              </a:ext>
            </a:extLst>
          </p:cNvPr>
          <p:cNvGrpSpPr/>
          <p:nvPr/>
        </p:nvGrpSpPr>
        <p:grpSpPr>
          <a:xfrm>
            <a:off x="4276272" y="2761669"/>
            <a:ext cx="2351135" cy="360000"/>
            <a:chOff x="588263" y="2657420"/>
            <a:chExt cx="2351135" cy="360000"/>
          </a:xfrm>
        </p:grpSpPr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132014A8-ABA3-D0E4-CEF8-FED0EB37ACF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41CD06C-AA86-2CFE-14E3-7C0C1FEFDAE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6222528-967B-C0D9-7D4C-B485D9D5FF5F}"/>
              </a:ext>
            </a:extLst>
          </p:cNvPr>
          <p:cNvGrpSpPr/>
          <p:nvPr/>
        </p:nvGrpSpPr>
        <p:grpSpPr>
          <a:xfrm>
            <a:off x="6015991" y="5191361"/>
            <a:ext cx="2351135" cy="360000"/>
            <a:chOff x="588263" y="2177588"/>
            <a:chExt cx="2351135" cy="360000"/>
          </a:xfrm>
        </p:grpSpPr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921E79CE-3987-9E5A-8242-1E1D7AC1FFC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739CC66-8B84-F395-A3EA-4268D6C5A080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BDB0C54-AED9-BE13-84CE-6240069D2221}"/>
              </a:ext>
            </a:extLst>
          </p:cNvPr>
          <p:cNvGrpSpPr/>
          <p:nvPr/>
        </p:nvGrpSpPr>
        <p:grpSpPr>
          <a:xfrm>
            <a:off x="7739914" y="2761669"/>
            <a:ext cx="2351135" cy="360000"/>
            <a:chOff x="588263" y="2177588"/>
            <a:chExt cx="2351135" cy="360000"/>
          </a:xfrm>
        </p:grpSpPr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59E39266-E02B-B8F4-B062-9C49743C936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246E406-4BEA-FCB8-AAA2-7D762B49A01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pic>
        <p:nvPicPr>
          <p:cNvPr id="41" name="Picture 40">
            <a:extLst>
              <a:ext uri="{FF2B5EF4-FFF2-40B4-BE49-F238E27FC236}">
                <a16:creationId xmlns:a16="http://schemas.microsoft.com/office/drawing/2014/main" id="{E4DE1A30-CEDA-FDB7-A5D2-7CE6F63BB3C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19045" y="4595129"/>
            <a:ext cx="2072955" cy="2262871"/>
          </a:xfrm>
          <a:prstGeom prst="rect">
            <a:avLst/>
          </a:prstGeom>
        </p:spPr>
      </p:pic>
      <p:sp>
        <p:nvSpPr>
          <p:cNvPr id="40" name="Rectangle: Rounded Corners 6">
            <a:extLst>
              <a:ext uri="{FF2B5EF4-FFF2-40B4-BE49-F238E27FC236}">
                <a16:creationId xmlns:a16="http://schemas.microsoft.com/office/drawing/2014/main" id="{93406483-57D1-DC22-A013-E500C79450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0707744-B5D4-CF71-BED6-CBFC8F662934}"/>
              </a:ext>
            </a:extLst>
          </p:cNvPr>
          <p:cNvGrpSpPr/>
          <p:nvPr/>
        </p:nvGrpSpPr>
        <p:grpSpPr>
          <a:xfrm>
            <a:off x="1624328" y="1132756"/>
            <a:ext cx="1332000" cy="216000"/>
            <a:chOff x="1198144" y="862657"/>
            <a:chExt cx="1332000" cy="216000"/>
          </a:xfrm>
        </p:grpSpPr>
        <p:sp>
          <p:nvSpPr>
            <p:cNvPr id="43" name="Rectangle: Rounded Corners 6">
              <a:extLst>
                <a:ext uri="{FF2B5EF4-FFF2-40B4-BE49-F238E27FC236}">
                  <a16:creationId xmlns:a16="http://schemas.microsoft.com/office/drawing/2014/main" id="{9B129D18-7EED-2FD2-1B5B-13BD9F1C37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Patient satisfaction</a:t>
              </a:r>
            </a:p>
          </p:txBody>
        </p:sp>
        <p:pic>
          <p:nvPicPr>
            <p:cNvPr id="44" name="Graphic 43">
              <a:extLst>
                <a:ext uri="{FF2B5EF4-FFF2-40B4-BE49-F238E27FC236}">
                  <a16:creationId xmlns:a16="http://schemas.microsoft.com/office/drawing/2014/main" id="{64A0B186-CE8F-B94A-68AA-DD77B6EB738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51" name="Rectangle: Rounded Corners 6">
            <a:extLst>
              <a:ext uri="{FF2B5EF4-FFF2-40B4-BE49-F238E27FC236}">
                <a16:creationId xmlns:a16="http://schemas.microsoft.com/office/drawing/2014/main" id="{F0E03D52-4F4E-788F-241F-D31A77D921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735C84C-78A1-1334-550C-DCF67583BFF5}"/>
              </a:ext>
            </a:extLst>
          </p:cNvPr>
          <p:cNvGrpSpPr/>
          <p:nvPr/>
        </p:nvGrpSpPr>
        <p:grpSpPr>
          <a:xfrm>
            <a:off x="7523372" y="1127774"/>
            <a:ext cx="1559667" cy="248850"/>
            <a:chOff x="1194743" y="1140160"/>
            <a:chExt cx="1260000" cy="216000"/>
          </a:xfrm>
        </p:grpSpPr>
        <p:sp>
          <p:nvSpPr>
            <p:cNvPr id="53" name="Rectangle: Rounded Corners 6">
              <a:extLst>
                <a:ext uri="{FF2B5EF4-FFF2-40B4-BE49-F238E27FC236}">
                  <a16:creationId xmlns:a16="http://schemas.microsoft.com/office/drawing/2014/main" id="{C430A312-BE2A-0CD3-AA82-668BE733D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Employee experience</a:t>
              </a:r>
            </a:p>
          </p:txBody>
        </p:sp>
        <p:pic>
          <p:nvPicPr>
            <p:cNvPr id="54" name="Graphic 53">
              <a:extLst>
                <a:ext uri="{FF2B5EF4-FFF2-40B4-BE49-F238E27FC236}">
                  <a16:creationId xmlns:a16="http://schemas.microsoft.com/office/drawing/2014/main" id="{C82FE4BF-793D-1FED-B755-23259821F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9114021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290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Arial</vt:lpstr>
      <vt:lpstr>Segoe UI</vt:lpstr>
      <vt:lpstr>Segoe UI (Body)</vt:lpstr>
      <vt:lpstr>Segoe UI Semibold</vt:lpstr>
      <vt:lpstr>Wingdings</vt:lpstr>
      <vt:lpstr>Light 16x9</vt:lpstr>
      <vt:lpstr>Health provider | Medical conference – perspectives creation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2025-02-11T02:18:07Z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