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1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hyperlink" Target="https://support.microsoft.com/en-us/topic/overview-of-microsoft-365-chat-preview-5b00a52d-7296-48ee-b938-b95b7209f737" TargetMode="External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9E86D5-D304-6A80-A510-A00B8ABB64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014A3-E260-7B1D-2FD8-C48B9D4EE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Payor | </a:t>
            </a:r>
            <a:r>
              <a:rPr lang="en-US" noProof="0"/>
              <a:t>Manage appeals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A95513-E8AC-8B3B-F306-F4A2F04E46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Get requested appeal context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7E3794-1E8D-2128-3C56-69B06B4E36F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Appeals documentation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B7FEDF4-2F7D-B833-36BB-19CBB1D06B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Gather pre-clinical research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BBB2575-0C42-6393-ED73-5268AC70EAC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Share resolution suggestions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E35B330-E069-CCD8-BB53-0FEFDCE4D9D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Share case information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AD027D4-7D8B-5126-852B-58BC6FD63CB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Decision-making support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E7F4ABF-AFAE-3ABB-582E-60C811D1B44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 and Copilot Studio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05E767E-C11E-B981-7B3A-97C2017A14C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noProof="0">
                <a:latin typeface="Segoe UI"/>
                <a:cs typeface="Segoe UI"/>
              </a:rPr>
              <a:t>Use a Copilot agent to analyze requested appeal documents, medical records, and supporting documents such as clinical guidelines and policy terms.</a:t>
            </a:r>
            <a:endParaRPr lang="en-US" noProof="0"/>
          </a:p>
          <a:p>
            <a:endParaRPr lang="en-US" noProof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7A517DF-F3C3-E4B6-7F34-042D2284C13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 dirty="0">
                <a:latin typeface="Segoe UI"/>
                <a:cs typeface="Segoe UI"/>
              </a:rPr>
              <a:t>Use a Copilot agent to summarize lengthy documents (analyzed in step 1) to create comprehensive case summaries, highlighting key points for review. 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7A5DFEE-2E78-3FCF-3D6F-D058EF213B0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>
                <a:latin typeface="Segoe UI"/>
                <a:cs typeface="Segoe UI"/>
              </a:rPr>
              <a:t>Use Copilot Pages to generate a note to the A&amp;G Analyst(s) outlining the summarized information. A&amp;G Analysts can review/ refine the summary and add their insights and updates.</a:t>
            </a:r>
          </a:p>
          <a:p>
            <a:endParaRPr lang="en-US" noProof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38F7D06-1D63-6297-12B8-12521E9F470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>
                <a:latin typeface="Segoe UI" panose="020B0502040204020203" pitchFamily="34" charset="0"/>
                <a:cs typeface="Segoe UI" panose="020B0502040204020203" pitchFamily="34" charset="0"/>
              </a:rPr>
              <a:t>Saves time for the appeal and grievances (A&amp;G) Analyst </a:t>
            </a:r>
            <a:r>
              <a:rPr lang="en-US" noProof="0">
                <a:latin typeface="Segoe UI" panose="020B0502040204020203" pitchFamily="34" charset="0"/>
                <a:cs typeface="Segoe UI" panose="020B0502040204020203" pitchFamily="34" charset="0"/>
              </a:rPr>
              <a:t>and ensures critical information is easily accessible</a:t>
            </a:r>
            <a:r>
              <a:rPr lang="en-US" b="1" noProof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1D11A71-7C48-0594-74F7-E911B8CBEAC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noProof="0">
                <a:solidFill>
                  <a:prstClr val="black"/>
                </a:solidFill>
                <a:latin typeface="Segoe UI" panose="020B0502040204020203" pitchFamily="34" charset="0"/>
                <a:ea typeface="+mn-ea"/>
              </a:rPr>
              <a:t>Saves time creati</a:t>
            </a:r>
            <a:r>
              <a:rPr lang="en-US" noProof="0">
                <a:solidFill>
                  <a:prstClr val="black"/>
                </a:solidFill>
                <a:latin typeface="Segoe UI" panose="020B0502040204020203" pitchFamily="34" charset="0"/>
              </a:rPr>
              <a:t>ng documentation.</a:t>
            </a:r>
            <a:endParaRPr kumimoji="0" lang="en-US" sz="900" b="0" i="0" u="none" strike="noStrike" kern="0" cap="none" spc="-3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40E1E29-0E28-6584-0FC9-34C3988798B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noProof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b="1" noProof="0">
                <a:latin typeface="Segoe UI" panose="020B0502040204020203" pitchFamily="34" charset="0"/>
                <a:cs typeface="Segoe UI" panose="020B0502040204020203" pitchFamily="34" charset="0"/>
              </a:rPr>
              <a:t>Assists A&amp;G Analysts </a:t>
            </a:r>
            <a:r>
              <a:rPr lang="en-US" noProof="0">
                <a:latin typeface="Segoe UI" panose="020B0502040204020203" pitchFamily="34" charset="0"/>
                <a:cs typeface="Segoe UI" panose="020B0502040204020203" pitchFamily="34" charset="0"/>
              </a:rPr>
              <a:t>in understanding the case by providing </a:t>
            </a:r>
            <a:r>
              <a:rPr lang="en-US" b="1" noProof="0">
                <a:latin typeface="Segoe UI" panose="020B0502040204020203" pitchFamily="34" charset="0"/>
                <a:cs typeface="Segoe UI" panose="020B0502040204020203" pitchFamily="34" charset="0"/>
              </a:rPr>
              <a:t>relevant insights.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394C5A4-E666-02F0-0F0D-7E43FA018C3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noProof="0">
                <a:latin typeface="Segoe UI"/>
                <a:cs typeface="Segoe UI"/>
              </a:rPr>
              <a:t>Assist the A&amp;G </a:t>
            </a:r>
            <a:r>
              <a:rPr lang="en-US" noProof="0">
                <a:latin typeface="Segoe UI" panose="020B0502040204020203" pitchFamily="34" charset="0"/>
                <a:cs typeface="Segoe UI" panose="020B0502040204020203" pitchFamily="34" charset="0"/>
              </a:rPr>
              <a:t>Analysts</a:t>
            </a:r>
            <a:r>
              <a:rPr lang="en-US" noProof="0">
                <a:latin typeface="Segoe UI"/>
                <a:cs typeface="Segoe UI"/>
              </a:rPr>
              <a:t> in </a:t>
            </a:r>
            <a:r>
              <a:rPr lang="en-US" b="1" noProof="0">
                <a:latin typeface="Segoe UI"/>
                <a:cs typeface="Segoe UI"/>
              </a:rPr>
              <a:t>consistent and accurate decision making</a:t>
            </a:r>
            <a:r>
              <a:rPr lang="en-US" noProof="0">
                <a:latin typeface="Segoe UI"/>
                <a:cs typeface="Segoe UI"/>
              </a:rPr>
              <a:t>.</a:t>
            </a:r>
            <a:endParaRPr kumimoji="0" lang="en-US" sz="900" b="0" i="0" u="none" strike="noStrike" kern="0" cap="none" spc="-2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B5810C7C-3081-68A0-EFB8-670B358E4A9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Enhances clarity 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and comprehension about the appeals, reduces time, leading to more accurate resolutions.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413C2E5-BCC3-38E6-CC72-E46E237FC66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>
                <a:latin typeface="Segoe UI" panose="020B0502040204020203" pitchFamily="34" charset="0"/>
                <a:cs typeface="Segoe UI" panose="020B0502040204020203" pitchFamily="34" charset="0"/>
              </a:rPr>
              <a:t>Reduces </a:t>
            </a:r>
            <a:r>
              <a:rPr lang="en-US" noProof="0">
                <a:latin typeface="Segoe UI" panose="020B0502040204020203" pitchFamily="34" charset="0"/>
                <a:cs typeface="Segoe UI" panose="020B0502040204020203" pitchFamily="34" charset="0"/>
              </a:rPr>
              <a:t>the probability of </a:t>
            </a:r>
            <a:r>
              <a:rPr lang="en-US" b="1" noProof="0">
                <a:latin typeface="Segoe UI" panose="020B0502040204020203" pitchFamily="34" charset="0"/>
                <a:cs typeface="Segoe UI" panose="020B0502040204020203" pitchFamily="34" charset="0"/>
              </a:rPr>
              <a:t>human error </a:t>
            </a:r>
            <a:r>
              <a:rPr lang="en-US" noProof="0">
                <a:latin typeface="Segoe UI" panose="020B0502040204020203" pitchFamily="34" charset="0"/>
                <a:cs typeface="Segoe UI" panose="020B0502040204020203" pitchFamily="34" charset="0"/>
              </a:rPr>
              <a:t>by A&amp;G Analysts by leveraging these insights.</a:t>
            </a:r>
            <a:endParaRPr kumimoji="0" lang="en-US" sz="900" b="0" i="0" u="none" strike="noStrike" kern="0" cap="none" spc="-2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AD37F3B-A859-C353-32A0-4D1C64965B6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Use Copilot Pages to maintain a durable record of all discussions, decisions, and supporting documents, which can be easily referenced in future appeals or audits.</a:t>
            </a:r>
          </a:p>
          <a:p>
            <a:endParaRPr lang="en-US" noProof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FD45F7D-CD66-60BD-F969-E2C69AC9968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>
                <a:latin typeface="Segoe UI"/>
                <a:cs typeface="Segoe UI"/>
              </a:rPr>
              <a:t>Use a Copilot agent to generate resolution suggestions and provide a ranked list of suggestions with supporting rationale for each option with A&amp;G team for comprehensive review. 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6ED92BF4-ED86-2E60-2597-D248CD41940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>
                <a:latin typeface="Segoe UI"/>
                <a:cs typeface="Segoe UI"/>
              </a:rPr>
              <a:t>Use a Copilot agent to analyze similar past cases, clinical guidelines, and policy terms to assist in decision-making.</a:t>
            </a:r>
            <a:endParaRPr lang="en-US" noProof="0"/>
          </a:p>
          <a:p>
            <a:endParaRPr lang="en-US" noProof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C62AF72-1C1A-F9E8-F754-28ED5F2A409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8EEE0848-4385-9C84-006A-DE8C0974298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CF2FCC1C-B246-1581-6D1B-B14601D23D2C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41BFF8AA-F056-EC71-796A-44E4CF344E3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A30D2F71-B4C0-D196-55C4-EAD259F717F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9481" y="4595129"/>
            <a:ext cx="2072955" cy="2262871"/>
          </a:xfrm>
          <a:prstGeom prst="rect">
            <a:avLst/>
          </a:prstGeom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134ED632-43B2-14C6-7D8B-E3B355A8C055}"/>
              </a:ext>
            </a:extLst>
          </p:cNvPr>
          <p:cNvGrpSpPr/>
          <p:nvPr/>
        </p:nvGrpSpPr>
        <p:grpSpPr>
          <a:xfrm>
            <a:off x="812630" y="5128218"/>
            <a:ext cx="2338741" cy="449434"/>
            <a:chOff x="588263" y="1217924"/>
            <a:chExt cx="2338741" cy="449434"/>
          </a:xfrm>
        </p:grpSpPr>
        <p:pic>
          <p:nvPicPr>
            <p:cNvPr id="74" name="Picture 73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E1CC97CF-72B6-2680-DD0A-65642F1F4EC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CE3A8B5-6450-99C0-1D85-F6B071B0F78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34820" y="1246730"/>
              <a:ext cx="1892184" cy="4206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Copilot Pages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D16268-3885-3149-69C3-3BC1080939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3AC6ECF-8C88-D0D2-18BA-EA98B5ABB9DC}"/>
              </a:ext>
            </a:extLst>
          </p:cNvPr>
          <p:cNvGrpSpPr/>
          <p:nvPr/>
        </p:nvGrpSpPr>
        <p:grpSpPr>
          <a:xfrm>
            <a:off x="1624328" y="1132756"/>
            <a:ext cx="1655346" cy="211018"/>
            <a:chOff x="1198144" y="862657"/>
            <a:chExt cx="1655346" cy="211018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2B2C81C5-F3F8-B084-0A2C-3948A9E1CD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655346" cy="211018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Claims processing time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5DD725F1-3869-691E-6D9C-03DD9859F22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7" name="Rectangle: Rounded Corners 6">
            <a:extLst>
              <a:ext uri="{FF2B5EF4-FFF2-40B4-BE49-F238E27FC236}">
                <a16:creationId xmlns:a16="http://schemas.microsoft.com/office/drawing/2014/main" id="{558B0995-8441-91DB-FF18-D9EC96B601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EB9975BC-2CE0-A1D9-1D35-F7BE58AA784C}"/>
              </a:ext>
            </a:extLst>
          </p:cNvPr>
          <p:cNvGrpSpPr/>
          <p:nvPr/>
        </p:nvGrpSpPr>
        <p:grpSpPr>
          <a:xfrm>
            <a:off x="7561052" y="1127774"/>
            <a:ext cx="1260000" cy="216000"/>
            <a:chOff x="1194743" y="1140160"/>
            <a:chExt cx="1260000" cy="216000"/>
          </a:xfrm>
        </p:grpSpPr>
        <p:sp>
          <p:nvSpPr>
            <p:cNvPr id="39" name="Rectangle: Rounded Corners 6">
              <a:extLst>
                <a:ext uri="{FF2B5EF4-FFF2-40B4-BE49-F238E27FC236}">
                  <a16:creationId xmlns:a16="http://schemas.microsoft.com/office/drawing/2014/main" id="{718E5001-C17D-EC17-955E-8292FBE80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Cost savings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40" name="Graphic 39">
              <a:extLst>
                <a:ext uri="{FF2B5EF4-FFF2-40B4-BE49-F238E27FC236}">
                  <a16:creationId xmlns:a16="http://schemas.microsoft.com/office/drawing/2014/main" id="{6BC69800-B79F-2D4D-FEB9-1A570B95E58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BF3EE61-B6CD-A98C-ED16-60A682817750}"/>
              </a:ext>
            </a:extLst>
          </p:cNvPr>
          <p:cNvGrpSpPr/>
          <p:nvPr/>
        </p:nvGrpSpPr>
        <p:grpSpPr>
          <a:xfrm>
            <a:off x="901322" y="2676906"/>
            <a:ext cx="2927459" cy="584775"/>
            <a:chOff x="767112" y="2790774"/>
            <a:chExt cx="2927459" cy="584775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90F92C5-B678-510E-04D6-AE2381A90EE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790774"/>
              <a:ext cx="2569594" cy="584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Claims Management System</a:t>
              </a: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Provider Management System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Document Management System</a:t>
              </a:r>
            </a:p>
          </p:txBody>
        </p:sp>
        <p:pic>
          <p:nvPicPr>
            <p:cNvPr id="44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0067AADD-220D-62DE-6881-3A75F789A67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6B8593F-C931-FB53-257B-B81500FB3839}"/>
              </a:ext>
            </a:extLst>
          </p:cNvPr>
          <p:cNvGrpSpPr/>
          <p:nvPr/>
        </p:nvGrpSpPr>
        <p:grpSpPr>
          <a:xfrm>
            <a:off x="4047840" y="2714575"/>
            <a:ext cx="2927459" cy="584775"/>
            <a:chOff x="767112" y="2790774"/>
            <a:chExt cx="2927459" cy="584775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8B8462B-9518-8579-62F4-CD40DF800EA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790774"/>
              <a:ext cx="2569594" cy="584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Claims Management System</a:t>
              </a: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Provider Management System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Document Management System</a:t>
              </a:r>
            </a:p>
          </p:txBody>
        </p:sp>
        <p:pic>
          <p:nvPicPr>
            <p:cNvPr id="52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7927B0D6-158F-8416-8D3A-84F710D39E4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4D9DD75E-7BB2-4B0F-7729-A43E77292A79}"/>
              </a:ext>
            </a:extLst>
          </p:cNvPr>
          <p:cNvGrpSpPr/>
          <p:nvPr/>
        </p:nvGrpSpPr>
        <p:grpSpPr>
          <a:xfrm>
            <a:off x="8079099" y="2838302"/>
            <a:ext cx="2351252" cy="457335"/>
            <a:chOff x="588263" y="1217924"/>
            <a:chExt cx="2351252" cy="457335"/>
          </a:xfrm>
        </p:grpSpPr>
        <p:pic>
          <p:nvPicPr>
            <p:cNvPr id="54" name="Picture 53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74A9E0A3-E141-2956-0236-663180B3C77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DD807C53-C53D-DFF8-D479-4D6096E89BB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331" y="1254631"/>
              <a:ext cx="1892184" cy="4206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Copilot Pages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4ED970D-B8F8-70DD-4FE4-125D20F76C57}"/>
              </a:ext>
            </a:extLst>
          </p:cNvPr>
          <p:cNvGrpSpPr/>
          <p:nvPr/>
        </p:nvGrpSpPr>
        <p:grpSpPr>
          <a:xfrm>
            <a:off x="7428590" y="5075260"/>
            <a:ext cx="2927459" cy="584775"/>
            <a:chOff x="767112" y="2790774"/>
            <a:chExt cx="2927459" cy="584775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831105ED-7172-16D2-7CB9-EF76B9A7790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790774"/>
              <a:ext cx="2569594" cy="584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Claims Management System</a:t>
              </a: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Provider Management System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Document Management System</a:t>
              </a:r>
            </a:p>
          </p:txBody>
        </p:sp>
        <p:pic>
          <p:nvPicPr>
            <p:cNvPr id="77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643CB478-1745-6F2D-18EC-F87401FD981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AC5EA18D-1A31-0F15-2663-29344E29589B}"/>
              </a:ext>
            </a:extLst>
          </p:cNvPr>
          <p:cNvGrpSpPr/>
          <p:nvPr/>
        </p:nvGrpSpPr>
        <p:grpSpPr>
          <a:xfrm>
            <a:off x="4094380" y="5157024"/>
            <a:ext cx="2927459" cy="584775"/>
            <a:chOff x="767112" y="2790774"/>
            <a:chExt cx="2927459" cy="584775"/>
          </a:xfrm>
        </p:grpSpPr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6F016B5E-D46C-61E2-8660-D35FBB5209E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790774"/>
              <a:ext cx="2569594" cy="584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Claims Management System</a:t>
              </a: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Provider Management System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Document Management System</a:t>
              </a:r>
            </a:p>
          </p:txBody>
        </p:sp>
        <p:pic>
          <p:nvPicPr>
            <p:cNvPr id="80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DA1B2445-51FD-BF99-356D-F84003AAB46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8551192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405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Payor | Manage appeals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2025-02-11T02:20:09Z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