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628DF-947C-A5F9-25AD-29D1E38B7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Health provider | </a:t>
            </a:r>
            <a:r>
              <a:rPr lang="en-US" noProof="0"/>
              <a:t>Enhance clinician efficiency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5FBC95-2695-C7AA-05DE-B1141B586D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Manage appointments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48CC6C-6DD0-4D87-89C3-22DAC62766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5. Prepare for a conference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42F42DF-468B-BB80-6949-6A616A1F3A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Summarize departmental meeting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5C589CD-D3FF-0180-FBAF-48A866FAB9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4. Find prescribing information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1AA4860-3E08-2903-4840-6CE454447F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Update team on new metrics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9202E78-7C9C-3EE2-CD11-B895AB4E7E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E3CCEEE-08E8-DE41-7793-33417097267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Prompt Copilot to summarize your upcoming patient appointments. </a:t>
            </a:r>
          </a:p>
          <a:p>
            <a:endParaRPr lang="en-US" noProof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D19E294-0514-1CC6-4966-6D1A833F859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Segoe UI (Body)"/>
                <a:cs typeface="Segoe UI" pitchFamily="34" charset="0"/>
              </a:rPr>
              <a:t>After </a:t>
            </a:r>
            <a:r>
              <a:rPr lang="en-US" noProof="0">
                <a:solidFill>
                  <a:srgbClr val="1F1F1F"/>
                </a:solidFill>
                <a:latin typeface="Segoe UI (Body)"/>
              </a:rPr>
              <a:t>a departmental meeting,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Segoe UI (Body)"/>
                <a:cs typeface="Segoe UI" pitchFamily="34" charset="0"/>
              </a:rPr>
              <a:t>perform a quick comparative study on the reviewed metrics.</a:t>
            </a:r>
          </a:p>
          <a:p>
            <a:endParaRPr lang="en-US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B8CC576-FA9E-F6A8-3DB3-1B08A37324D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Draft an email for your </a:t>
            </a:r>
            <a:r>
              <a:rPr lang="en-US" noProof="0">
                <a:solidFill>
                  <a:srgbClr val="1A1A1A"/>
                </a:solidFill>
                <a:latin typeface="Segoe UI"/>
              </a:rPr>
              <a:t>team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with relevant notes, important documents, and operational metrics from the discussion.</a:t>
            </a:r>
          </a:p>
          <a:p>
            <a:endParaRPr lang="en-US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A9607C2-BF77-6AB6-C29E-52D006F216B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Catch up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on your day and manage appointments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from your calendar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, ensuring follow-up on past action items.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FC808D9-84AF-5216-CEB4-2C4A83D81D4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Assimilate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relevant research materials, existing collateral, case studies, and other content on the topic from existing repositories.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83B15D-ED82-C4AF-881C-18DBA59868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Perform quick analysis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between notes and summarize the changes to the performance metrics in a table.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A84BF59-C4D7-D0C3-17F7-D101EDC5E0A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Reduce time for research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about drug interactions, side effects, and more with Copilot locating important documents.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FE8C413-88A5-00CC-0837-B59F9986D66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Quickly d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raft an email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with notes and action items from the past meeting.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6C0245B-9161-B0E2-8928-2EB68B66C2E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Prepare a compelling white paper for an upcoming medical conference on innovative surgical techniques for minimally invasive procedures and has limited time.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91A772B-69BE-97D1-6114-F536AB7FED2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Segoe UI (Body)"/>
                <a:cs typeface="Segoe UI" pitchFamily="34" charset="0"/>
              </a:rPr>
              <a:t>Before prescribing new medication to a patient, ask Copilot to locate the prescribing information (PI) document.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7539055E-99BF-3DAA-ED18-5EF9F06132D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A8A8C57F-EC59-8C64-AAAB-0135D2B2025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0C98C3B-75F5-13C9-F57B-EA7FDEDEBF0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E4596D9F-246B-BAD0-942D-1E3873EC7DF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E1B4EEE-00FB-5218-CC9E-568B06A783AC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1217924"/>
            <a:chExt cx="2351135" cy="360000"/>
          </a:xfrm>
        </p:grpSpPr>
        <p:pic>
          <p:nvPicPr>
            <p:cNvPr id="25" name="Picture 24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4428E790-D139-F05A-2E0F-374D499ABAF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ADD27C5-1442-E398-C6F6-257B1AC3F90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3479214-1608-0D3F-0E1F-EB94A950E9AA}"/>
              </a:ext>
            </a:extLst>
          </p:cNvPr>
          <p:cNvGrpSpPr/>
          <p:nvPr/>
        </p:nvGrpSpPr>
        <p:grpSpPr>
          <a:xfrm>
            <a:off x="812630" y="2761669"/>
            <a:ext cx="2351135" cy="360000"/>
            <a:chOff x="588263" y="1217924"/>
            <a:chExt cx="2351135" cy="360000"/>
          </a:xfrm>
        </p:grpSpPr>
        <p:pic>
          <p:nvPicPr>
            <p:cNvPr id="31" name="Picture 30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A189E8BE-14B8-02F2-07F1-9FFDE1FC1CD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01DE21E-A5DC-74B1-E7BB-8BBC8FDDE51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999F9EE-1B59-1F86-7C8D-2B6F1B1AAC47}"/>
              </a:ext>
            </a:extLst>
          </p:cNvPr>
          <p:cNvGrpSpPr/>
          <p:nvPr/>
        </p:nvGrpSpPr>
        <p:grpSpPr>
          <a:xfrm>
            <a:off x="6008092" y="5191361"/>
            <a:ext cx="2351135" cy="360000"/>
            <a:chOff x="588263" y="1217924"/>
            <a:chExt cx="2351135" cy="360000"/>
          </a:xfrm>
        </p:grpSpPr>
        <p:pic>
          <p:nvPicPr>
            <p:cNvPr id="37" name="Picture 36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D81F3388-C245-A62A-C476-E2829447E9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1ACCFD5-6113-3559-7E98-76DF0302D52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CB629A1D-8CFE-2485-4D61-16B105406BF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9045" y="4595129"/>
            <a:ext cx="2072955" cy="2262871"/>
          </a:xfrm>
          <a:prstGeom prst="rect">
            <a:avLst/>
          </a:prstGeom>
        </p:spPr>
      </p:pic>
      <p:sp>
        <p:nvSpPr>
          <p:cNvPr id="40" name="Rectangle: Rounded Corners 6">
            <a:extLst>
              <a:ext uri="{FF2B5EF4-FFF2-40B4-BE49-F238E27FC236}">
                <a16:creationId xmlns:a16="http://schemas.microsoft.com/office/drawing/2014/main" id="{86D1B024-FD78-95A8-86FC-6924166CB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B863394-6270-F0A5-12A9-7EB0352DAD83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43" name="Rectangle: Rounded Corners 6">
              <a:extLst>
                <a:ext uri="{FF2B5EF4-FFF2-40B4-BE49-F238E27FC236}">
                  <a16:creationId xmlns:a16="http://schemas.microsoft.com/office/drawing/2014/main" id="{EBEC48CD-5475-1E1A-F0AC-C4A893834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Wait times</a:t>
              </a: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E5C6CB23-AE2D-90A1-0144-17C3E188C04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237BB22-F763-DFE4-AA36-D7DEE6324A54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46" name="Rectangle: Rounded Corners 6">
              <a:extLst>
                <a:ext uri="{FF2B5EF4-FFF2-40B4-BE49-F238E27FC236}">
                  <a16:creationId xmlns:a16="http://schemas.microsoft.com/office/drawing/2014/main" id="{06978909-7C36-7574-B79C-6B0021C16A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Patient satisfaction</a:t>
              </a:r>
            </a:p>
          </p:txBody>
        </p:sp>
        <p:pic>
          <p:nvPicPr>
            <p:cNvPr id="47" name="Graphic 46">
              <a:extLst>
                <a:ext uri="{FF2B5EF4-FFF2-40B4-BE49-F238E27FC236}">
                  <a16:creationId xmlns:a16="http://schemas.microsoft.com/office/drawing/2014/main" id="{57758590-E3D6-CF6E-C551-6987C551A33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1" name="Rectangle: Rounded Corners 6">
            <a:extLst>
              <a:ext uri="{FF2B5EF4-FFF2-40B4-BE49-F238E27FC236}">
                <a16:creationId xmlns:a16="http://schemas.microsoft.com/office/drawing/2014/main" id="{3BC70557-8B68-19A8-4240-1D265FBD3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CD28AA17-3C63-BFF1-9A39-2C5A6B15ECB6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53" name="Rectangle: Rounded Corners 6">
              <a:extLst>
                <a:ext uri="{FF2B5EF4-FFF2-40B4-BE49-F238E27FC236}">
                  <a16:creationId xmlns:a16="http://schemas.microsoft.com/office/drawing/2014/main" id="{DA2A797C-248F-2ABE-1F76-0FABB4DF59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54" name="Graphic 53">
              <a:extLst>
                <a:ext uri="{FF2B5EF4-FFF2-40B4-BE49-F238E27FC236}">
                  <a16:creationId xmlns:a16="http://schemas.microsoft.com/office/drawing/2014/main" id="{BAE91D44-CFB5-09A8-0A97-D7961899019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946B6CE-4FF5-1021-CFC1-A076CA4A93A9}"/>
              </a:ext>
            </a:extLst>
          </p:cNvPr>
          <p:cNvGrpSpPr/>
          <p:nvPr/>
        </p:nvGrpSpPr>
        <p:grpSpPr>
          <a:xfrm>
            <a:off x="8868697" y="1127774"/>
            <a:ext cx="1450784" cy="206438"/>
            <a:chOff x="1194743" y="1140160"/>
            <a:chExt cx="1450784" cy="206438"/>
          </a:xfrm>
        </p:grpSpPr>
        <p:sp>
          <p:nvSpPr>
            <p:cNvPr id="56" name="Rectangle: Rounded Corners 6">
              <a:extLst>
                <a:ext uri="{FF2B5EF4-FFF2-40B4-BE49-F238E27FC236}">
                  <a16:creationId xmlns:a16="http://schemas.microsoft.com/office/drawing/2014/main" id="{E17322EC-D6E7-0BB2-4E3E-BDFB28EF9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0643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F6E3987B-3D17-FA97-F456-E036DE174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F298879-9ABE-54DB-E4DD-D59E4A84EA7F}"/>
              </a:ext>
            </a:extLst>
          </p:cNvPr>
          <p:cNvGrpSpPr/>
          <p:nvPr/>
        </p:nvGrpSpPr>
        <p:grpSpPr>
          <a:xfrm>
            <a:off x="2650996" y="5194432"/>
            <a:ext cx="1538951" cy="360000"/>
            <a:chOff x="588263" y="2657420"/>
            <a:chExt cx="1538951" cy="360000"/>
          </a:xfrm>
        </p:grpSpPr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8B80A353-B8CF-1D22-953A-8F83131E99E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616B519-657C-8B9D-17F9-740E47934A4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0800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D495352-6E34-9649-4588-E1084AF2FC97}"/>
              </a:ext>
            </a:extLst>
          </p:cNvPr>
          <p:cNvGrpSpPr/>
          <p:nvPr/>
        </p:nvGrpSpPr>
        <p:grpSpPr>
          <a:xfrm>
            <a:off x="4442692" y="2742085"/>
            <a:ext cx="1565400" cy="360000"/>
            <a:chOff x="588263" y="3617084"/>
            <a:chExt cx="1565400" cy="360000"/>
          </a:xfrm>
        </p:grpSpPr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8026EB9E-4A06-5E8E-126F-0F3F8548E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D6C6C73A-0FDA-8D54-F798-01BB72AA16B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10644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28465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249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Segoe UI</vt:lpstr>
      <vt:lpstr>Segoe UI (Body)</vt:lpstr>
      <vt:lpstr>Segoe UI Semibold</vt:lpstr>
      <vt:lpstr>Wingdings</vt:lpstr>
      <vt:lpstr>Light 16x9</vt:lpstr>
      <vt:lpstr>Health provider | Enhance clinician efficiency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