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0D7C8-C879-0275-9D7B-7D5ADD07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Pharma | </a:t>
            </a:r>
            <a:r>
              <a:rPr lang="en-US" noProof="0"/>
              <a:t>Drug research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7669-54D9-48BA-14F1-C10531BC7C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Find relevant information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CCDC2B-0904-81AD-F5F9-F209422B48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Coordinate IND application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F67DE3-9931-E181-9E79-17EC5BFF3B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Gather pre-clinical research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728C84-9E43-AD5B-1DDA-7DE9596521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Prepare regulatory documentation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F2885DF-0372-2C87-5FA1-E71BFF90D5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1100" noProof="0"/>
              <a:t>3. Organize Investigational New Drug (IND) study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D272C4-7E7A-F9E8-067B-D07201E999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Collaborate on formulation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B26982-C932-7DBF-2E31-91A53D2A1F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378C22C-9B57-522F-BD7E-4CE6013170D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 scientist uses Copilot to gather information to investigate molecules that are associated with a particular disease or health concern.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C6D83A0-0BFA-2A53-9966-9D9C766951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to gather information to be used when assessing lead compounds before trials.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4A53E02-1FC7-FD03-278E-FD4BCFB26D0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>
                <a:solidFill>
                  <a:srgbClr val="1A1A1A"/>
                </a:solidFill>
                <a:latin typeface="Segoe UI"/>
              </a:rPr>
              <a:t>Use Copilot to help with meetings and communications for an IND study to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generate additional data needed for IND application such as toxicology studies.</a:t>
            </a:r>
          </a:p>
          <a:p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BB6F51B-AD8C-BFB1-012F-BFE7C3EADE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Retrieve and summarize relevant chats, emails, and documents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that may be referenced in the identification process faster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9149973-3713-2EC2-D3B3-70E7318EBF8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-3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Facilitate communication and coordination</a:t>
            </a:r>
            <a:r>
              <a:rPr kumimoji="0" lang="en-US" sz="900" b="0" i="0" u="none" strike="noStrike" kern="0" cap="none" spc="-3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with other teams during the regulatory submission process and share / locate attachments easily.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CED75C9-0ED9-ECFB-6ECB-1CF418C89E5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papers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other documentation and flag relevant </a:t>
            </a:r>
            <a:r>
              <a:rPr lang="en-US" sz="900" b="1" noProof="0">
                <a:solidFill>
                  <a:srgbClr val="1A1A1A"/>
                </a:solidFill>
              </a:rPr>
              <a:t>research information.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E5A005E-8146-A247-D47A-D2A744CC08F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document </a:t>
            </a: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turning data into natural language and combining several source documents.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901BC0D-9B1C-5ED2-B77C-6E403E1FBB5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Coordinate meetings, activities, and file sharing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toxicology teams.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8E9828F-3024-659C-B207-63AF910C9C5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Communicate, summarize, and generate action items </a:t>
            </a: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collaboration with formulation scientists and manufacturing teams.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CF01F33-19E3-F8D9-1F3C-ED4FFB04F2E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  <a:t>Assist with the process of submitting an IND application and addressing inquiries from regulatory agencies</a:t>
            </a:r>
            <a:r>
              <a:rPr lang="en-US" noProof="0">
                <a:solidFill>
                  <a:srgbClr val="1A1A1A"/>
                </a:solidFill>
                <a:latin typeface="Segoe UI"/>
                <a:ea typeface="+mn-ea"/>
              </a:rPr>
              <a:t>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8F9F55A-DABD-9B7E-10F6-ECFC0E9D0D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rPr>
              <a:t>Prepare documentation required for regulatory submissions.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2D2D5AD-AD3A-4CF0-AEFB-34305F981E3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Collaborate with other scientists and manufacturing teams to develop stable formulation of the drug for clinical use.</a:t>
            </a:r>
          </a:p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257905B-A6B6-A0E0-F0B5-D6D06CC52BD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0A8A187-CD3F-627D-55AD-FAEAE1DA7B2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FCAE568-5EF7-1F39-66BA-9407E3A97C7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C6514AD-A031-4333-5F69-DAD88E30782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58644BA-A87C-B0A3-95EA-33BD3CA0E809}"/>
              </a:ext>
            </a:extLst>
          </p:cNvPr>
          <p:cNvGrpSpPr/>
          <p:nvPr/>
        </p:nvGrpSpPr>
        <p:grpSpPr>
          <a:xfrm>
            <a:off x="4276272" y="2761669"/>
            <a:ext cx="2351135" cy="360000"/>
            <a:chOff x="588263" y="1217924"/>
            <a:chExt cx="2351135" cy="360000"/>
          </a:xfrm>
        </p:grpSpPr>
        <p:pic>
          <p:nvPicPr>
            <p:cNvPr id="28" name="Picture 27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5732A35F-6001-E9E5-543D-A4A38069C08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F010D1D-C51F-4E69-7418-75ADDC8C0C9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2F23D9D-2434-7CF9-129F-0D1ACC4BB149}"/>
              </a:ext>
            </a:extLst>
          </p:cNvPr>
          <p:cNvGrpSpPr/>
          <p:nvPr/>
        </p:nvGrpSpPr>
        <p:grpSpPr>
          <a:xfrm>
            <a:off x="812630" y="2761669"/>
            <a:ext cx="2351135" cy="360000"/>
            <a:chOff x="588263" y="1217924"/>
            <a:chExt cx="2351135" cy="360000"/>
          </a:xfrm>
        </p:grpSpPr>
        <p:pic>
          <p:nvPicPr>
            <p:cNvPr id="31" name="Picture 30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74B79638-1C19-BE3C-3FF1-9485DBB5FA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E48E600-A6F8-000C-58DA-B91E32DCAF4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BF7E9752-E030-C066-8C25-E7A267524BE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045" y="4595129"/>
            <a:ext cx="2072955" cy="2262871"/>
          </a:xfrm>
          <a:prstGeom prst="rect">
            <a:avLst/>
          </a:prstGeom>
        </p:spPr>
      </p:pic>
      <p:sp>
        <p:nvSpPr>
          <p:cNvPr id="47" name="Rectangle: Rounded Corners 6">
            <a:extLst>
              <a:ext uri="{FF2B5EF4-FFF2-40B4-BE49-F238E27FC236}">
                <a16:creationId xmlns:a16="http://schemas.microsoft.com/office/drawing/2014/main" id="{841E3F10-08FA-1E96-DBD7-1564578EA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5D60CA8-0B56-D303-2AC7-13227F6D31A4}"/>
              </a:ext>
            </a:extLst>
          </p:cNvPr>
          <p:cNvGrpSpPr/>
          <p:nvPr/>
        </p:nvGrpSpPr>
        <p:grpSpPr>
          <a:xfrm>
            <a:off x="1624328" y="1132756"/>
            <a:ext cx="1698976" cy="243868"/>
            <a:chOff x="1198144" y="862657"/>
            <a:chExt cx="1332000" cy="216000"/>
          </a:xfrm>
        </p:grpSpPr>
        <p:sp>
          <p:nvSpPr>
            <p:cNvPr id="49" name="Rectangle: Rounded Corners 6">
              <a:extLst>
                <a:ext uri="{FF2B5EF4-FFF2-40B4-BE49-F238E27FC236}">
                  <a16:creationId xmlns:a16="http://schemas.microsoft.com/office/drawing/2014/main" id="{17FAB061-B53D-9E8F-9DFB-F634596C8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Product time to market</a:t>
              </a: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8FF0FE5D-EC1A-813F-71BA-B5872DF71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7" name="Rectangle: Rounded Corners 6">
            <a:extLst>
              <a:ext uri="{FF2B5EF4-FFF2-40B4-BE49-F238E27FC236}">
                <a16:creationId xmlns:a16="http://schemas.microsoft.com/office/drawing/2014/main" id="{F9FE3319-791A-DADB-5C38-98D44291C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41A8C36-F1C4-BEEA-720D-C654389D78C5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9" name="Rectangle: Rounded Corners 6">
              <a:extLst>
                <a:ext uri="{FF2B5EF4-FFF2-40B4-BE49-F238E27FC236}">
                  <a16:creationId xmlns:a16="http://schemas.microsoft.com/office/drawing/2014/main" id="{7EC9BBB9-E0E4-02C4-2410-A1EDCC0989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792D5CF3-981A-CEE1-1D96-25ABB80F9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A9FC8D7-CB29-E281-BC4C-D900A4E86CAA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1DA741F5-F28C-40C5-63DD-1D54C2315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DB3225DD-3D6E-1AE1-BFD6-66F0940C73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DD6E974-799E-6689-E37E-B25F6B9FEA9C}"/>
              </a:ext>
            </a:extLst>
          </p:cNvPr>
          <p:cNvGrpSpPr/>
          <p:nvPr/>
        </p:nvGrpSpPr>
        <p:grpSpPr>
          <a:xfrm>
            <a:off x="7767910" y="2742324"/>
            <a:ext cx="2351135" cy="360000"/>
            <a:chOff x="588263" y="1217924"/>
            <a:chExt cx="2351135" cy="360000"/>
          </a:xfrm>
        </p:grpSpPr>
        <p:pic>
          <p:nvPicPr>
            <p:cNvPr id="65" name="Picture 64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25405CAA-13D5-1EC8-533B-8F70552A09E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9E35C68-5EA4-23A8-3146-A88523A493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EE15A9C-698B-C0C8-2699-3B97D961120D}"/>
              </a:ext>
            </a:extLst>
          </p:cNvPr>
          <p:cNvGrpSpPr/>
          <p:nvPr/>
        </p:nvGrpSpPr>
        <p:grpSpPr>
          <a:xfrm>
            <a:off x="7798083" y="5161712"/>
            <a:ext cx="2351135" cy="360000"/>
            <a:chOff x="588263" y="3617084"/>
            <a:chExt cx="2351135" cy="360000"/>
          </a:xfrm>
        </p:grpSpPr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5141C3AE-6192-39B2-4E38-CB0968B6CEA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D8C4DC9-653E-C4E2-A12A-944F32FE120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A0382FF-D7A9-5331-4BC6-6D73D03226F1}"/>
              </a:ext>
            </a:extLst>
          </p:cNvPr>
          <p:cNvGrpSpPr/>
          <p:nvPr/>
        </p:nvGrpSpPr>
        <p:grpSpPr>
          <a:xfrm>
            <a:off x="4271617" y="5161486"/>
            <a:ext cx="2351135" cy="360000"/>
            <a:chOff x="588263" y="2657420"/>
            <a:chExt cx="2351135" cy="360000"/>
          </a:xfrm>
        </p:grpSpPr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9794EB8E-5F7C-8E43-EEA3-EF9E840BE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3EA0B2B-5B08-1CE7-6567-35591F8ECEB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2EC60F7-5EAC-0391-38EE-15FE79C3CEC7}"/>
              </a:ext>
            </a:extLst>
          </p:cNvPr>
          <p:cNvGrpSpPr/>
          <p:nvPr/>
        </p:nvGrpSpPr>
        <p:grpSpPr>
          <a:xfrm>
            <a:off x="812630" y="5128218"/>
            <a:ext cx="2351135" cy="360000"/>
            <a:chOff x="588263" y="1217924"/>
            <a:chExt cx="2351135" cy="360000"/>
          </a:xfrm>
        </p:grpSpPr>
        <p:pic>
          <p:nvPicPr>
            <p:cNvPr id="74" name="Picture 73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8CCC9E65-F63B-D483-FCFA-ED818E20B02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43B6F3A-AEFE-8C2C-8DCA-1E5E986AAB8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274155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274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Pharma | Drug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