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1600-D06C-3055-1F21-1861A1D53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Health provider | </a:t>
            </a:r>
            <a:r>
              <a:rPr lang="en-US" noProof="0"/>
              <a:t>Departmental meeting</a:t>
            </a:r>
            <a:br>
              <a:rPr lang="en-US" noProof="0"/>
            </a:br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B8EDE-E7CD-8D35-4EDE-AF833938CE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Pre-meeting preparation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E0EF9-9876-CB97-5875-282FC1BF4A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Presentation drafts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6E769E-1CB9-86A5-8CB0-11AFA4C897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Intelligent reminders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01D02E-570D-BFC5-A00D-75EFC32202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Post-meeting follow-up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B872954-63B4-070A-2B6B-27FE7B93FE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In-meeting support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8255A6-D673-CD4A-3DAD-720EE8BCDB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C170583-F757-9EF2-5695-E97B03F64C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Dr. Jones, a clinical leader at a large hospital, needs to manage her upcoming meetings efficiently and ensure follow-up on action items (e.g., operational metrics review).</a:t>
            </a:r>
          </a:p>
          <a:p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1CA24E-EBB1-E4D6-D585-E3A631901E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Draft an email with relevant notes, important documents, and operational metrics for the upcoming discussion.</a:t>
            </a: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22B9616-440D-0EF4-67EC-9E595378FD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Discuss key metrics progress (e.g., Bed Utilization Rate, Emergency Department Wait Times), remediation plan, and next steps with accountability.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1266AC1-6324-5FA9-312B-E6E895C5BD0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Analyze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srgbClr val="1264B1"/>
                    </a:gs>
                    <a:gs pos="100000">
                      <a:srgbClr val="944DCF"/>
                    </a:gs>
                  </a:gsLst>
                  <a:lin ang="0" scaled="1"/>
                </a:gra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Dr. Jones's upcoming meetings from her calendar, extracting details such as agenda topics, attendees, and past meeting notes.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2CBF76D-FC10-C37B-1879-26A03CAB4DC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Apply branding guidelines, adjust layouts, and reformat text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leadership presentations.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A22321C-F98E-8118-36E9-E8CA81AC7A0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Assimilate key information and draft an email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notes and action items from the past meeting and send that with the reminder to meeting participants.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F8E8CCF-A3BF-E900-F841-6081BAA32E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Perform quick analysis between notes and draft an email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provide meeting summaries and emphasize on items for further analysis.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9F212E5-9518-6A3B-3F0C-B3082893C24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>
                <a:solidFill>
                  <a:srgbClr val="1A1A1A"/>
                </a:solidFill>
                <a:latin typeface="Segoe UI"/>
                <a:cs typeface="+mn-cs"/>
              </a:rPr>
              <a:t>Capture </a:t>
            </a:r>
            <a:r>
              <a:rPr lang="en-US" noProof="0">
                <a:solidFill>
                  <a:srgbClr val="1A1A1A"/>
                </a:solidFill>
                <a:latin typeface="Segoe UI"/>
                <a:cs typeface="+mn-cs"/>
              </a:rPr>
              <a:t>key discussion points, decisions, action items with assigned owners, and deadlines, allowing Dr. Jones to focus on active participation.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3944668-7E74-9BE6-FDFD-4F64A7E28E3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  <a:cs typeface="Segoe UI Semibold"/>
              </a:rPr>
              <a:t>Organize the collected information (from Teams – notes summary) and work on the presentation for the leadership team meeting.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28814F-048C-016B-34C7-60844D6A6B1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Segoe UI (Body)"/>
                <a:cs typeface="Segoe UI" pitchFamily="34" charset="0"/>
              </a:rPr>
              <a:t>Perform a quick comparative study on the reviewed metrics and synthesize the meeting information in an email to the attendees.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07453AB-98C2-2FD5-D0BE-A637C6D56EA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5BD40C8-C95B-8686-A9DD-C719D9A206F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3ED8F47-E5F0-8969-D016-322B0106040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07D335F-A59E-794B-685D-238E33666AE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3375CE1-10C9-998C-6E84-49F6D97B67D2}"/>
              </a:ext>
            </a:extLst>
          </p:cNvPr>
          <p:cNvGrpSpPr/>
          <p:nvPr/>
        </p:nvGrpSpPr>
        <p:grpSpPr>
          <a:xfrm>
            <a:off x="4276272" y="2761669"/>
            <a:ext cx="2351135" cy="360000"/>
            <a:chOff x="588263" y="1217924"/>
            <a:chExt cx="2351135" cy="360000"/>
          </a:xfrm>
        </p:grpSpPr>
        <p:pic>
          <p:nvPicPr>
            <p:cNvPr id="26" name="Picture 25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8C3203B1-14F3-ABCD-B0D7-0674E34ABD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18A18F5-F92B-978A-0C2F-A733718D8E2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C0B6FBB-5AB0-B593-FFAF-67C83068D9A3}"/>
              </a:ext>
            </a:extLst>
          </p:cNvPr>
          <p:cNvGrpSpPr/>
          <p:nvPr/>
        </p:nvGrpSpPr>
        <p:grpSpPr>
          <a:xfrm>
            <a:off x="812630" y="2761669"/>
            <a:ext cx="2351135" cy="360000"/>
            <a:chOff x="588263" y="1217924"/>
            <a:chExt cx="2351135" cy="360000"/>
          </a:xfrm>
        </p:grpSpPr>
        <p:pic>
          <p:nvPicPr>
            <p:cNvPr id="29" name="Picture 28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B3AE62E8-08CC-5DE8-08C0-E552C0B410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1D36D1D-166F-29F8-CC9E-364F034FA7D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8EA7EDA-E73F-0BF7-C732-D3ADDC11654C}"/>
              </a:ext>
            </a:extLst>
          </p:cNvPr>
          <p:cNvGrpSpPr/>
          <p:nvPr/>
        </p:nvGrpSpPr>
        <p:grpSpPr>
          <a:xfrm>
            <a:off x="6008092" y="5191361"/>
            <a:ext cx="2351135" cy="360000"/>
            <a:chOff x="588263" y="1217924"/>
            <a:chExt cx="2351135" cy="360000"/>
          </a:xfrm>
        </p:grpSpPr>
        <p:pic>
          <p:nvPicPr>
            <p:cNvPr id="32" name="Picture 31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01162C55-3174-9B74-8C77-05C8B6FE30D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5AA8E41-22F8-3E6E-FFDC-3BD9BC426EC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C9C9AD9-291E-5AC1-2792-E04E58FD3FBC}"/>
              </a:ext>
            </a:extLst>
          </p:cNvPr>
          <p:cNvGrpSpPr/>
          <p:nvPr/>
        </p:nvGrpSpPr>
        <p:grpSpPr>
          <a:xfrm>
            <a:off x="2544452" y="5191361"/>
            <a:ext cx="2351135" cy="360000"/>
            <a:chOff x="588263" y="2177588"/>
            <a:chExt cx="2351135" cy="36000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5E1C71F-8410-F886-30E1-2A24AC29D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7DDF020-CE5F-42A6-CE9A-A5C93A7B809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F9CF58-A9D9-9871-3E24-DF52C0C1F612}"/>
              </a:ext>
            </a:extLst>
          </p:cNvPr>
          <p:cNvGrpSpPr/>
          <p:nvPr/>
        </p:nvGrpSpPr>
        <p:grpSpPr>
          <a:xfrm>
            <a:off x="7739913" y="2761669"/>
            <a:ext cx="2351135" cy="360000"/>
            <a:chOff x="588263" y="3617084"/>
            <a:chExt cx="2351135" cy="360000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1993853A-1F6E-E7EE-EA1E-1F5E18A09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2BC46E8-A757-3AB4-D5D4-94439C4E56F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D5978D9A-79E5-8201-F7E5-9675FEB2CA3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045" y="4595129"/>
            <a:ext cx="2072955" cy="2262871"/>
          </a:xfrm>
          <a:prstGeom prst="rect">
            <a:avLst/>
          </a:prstGeom>
        </p:spPr>
      </p:pic>
      <p:sp>
        <p:nvSpPr>
          <p:cNvPr id="40" name="Rectangle: Rounded Corners 6">
            <a:extLst>
              <a:ext uri="{FF2B5EF4-FFF2-40B4-BE49-F238E27FC236}">
                <a16:creationId xmlns:a16="http://schemas.microsoft.com/office/drawing/2014/main" id="{440630C1-6AC8-B1DC-59C1-D348B8867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99BD821-31D5-8674-0E3C-D8700AB2B154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791CF20A-55C3-8D57-BCD2-352E3C590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Readmission rate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1AC67468-7E2D-5469-5B52-4BB71CFAE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CAA024-0F56-BE07-287A-B956F0B16890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46" name="Rectangle: Rounded Corners 6">
              <a:extLst>
                <a:ext uri="{FF2B5EF4-FFF2-40B4-BE49-F238E27FC236}">
                  <a16:creationId xmlns:a16="http://schemas.microsoft.com/office/drawing/2014/main" id="{EB635C6F-9495-3895-E44D-D873E4939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Wait times</a:t>
              </a:r>
            </a:p>
          </p:txBody>
        </p:sp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4666A8FA-6F76-CC8C-BE53-219A37921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1" name="Rectangle: Rounded Corners 6">
            <a:extLst>
              <a:ext uri="{FF2B5EF4-FFF2-40B4-BE49-F238E27FC236}">
                <a16:creationId xmlns:a16="http://schemas.microsoft.com/office/drawing/2014/main" id="{59CCD226-E425-61E5-81A8-A13EF882C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46F3F5-8AD2-3021-54B0-2865E76F8A07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3" name="Rectangle: Rounded Corners 6">
              <a:extLst>
                <a:ext uri="{FF2B5EF4-FFF2-40B4-BE49-F238E27FC236}">
                  <a16:creationId xmlns:a16="http://schemas.microsoft.com/office/drawing/2014/main" id="{7D6CD947-1642-8D51-4DD6-DC4B5FB84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7EE83A0A-A6FD-F11D-84AA-5FD1718FB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704CB4-ADAD-1797-A34E-9042B861B710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56" name="Rectangle: Rounded Corners 6">
              <a:extLst>
                <a:ext uri="{FF2B5EF4-FFF2-40B4-BE49-F238E27FC236}">
                  <a16:creationId xmlns:a16="http://schemas.microsoft.com/office/drawing/2014/main" id="{0E7A3AE0-CCDA-A3B2-3E98-4D8098557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8EAA7CFE-0136-AFD3-C956-30CBE3AC4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67655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Segoe UI</vt:lpstr>
      <vt:lpstr>Segoe UI (Body)</vt:lpstr>
      <vt:lpstr>Segoe UI Semibold</vt:lpstr>
      <vt:lpstr>Wingdings</vt:lpstr>
      <vt:lpstr>Light 16x9</vt:lpstr>
      <vt:lpstr>Health provider | Departmental meeting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