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1C5F3-CC05-6901-A4DE-231F1823A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E40C5-B118-F93C-B385-858E2A7E0D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E1E15-C7AC-7456-BFE5-A678754AA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3CA9D-C1F7-9360-EDA8-B662F46FB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37847-ECF2-BA52-D80F-D47CC0122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28327-8D9F-C1AF-5638-BFD8A6BE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Payor |</a:t>
            </a:r>
            <a:r>
              <a:rPr lang="en-US" noProof="0"/>
              <a:t> Curate member education materials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36D1B-352F-5A31-501B-F3F23C32DD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Analyze member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287A0-71C3-DAB3-FB01-DD6B0DE98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 noProof="0"/>
              <a:t>5.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Create </a:t>
            </a:r>
            <a:r>
              <a:rPr lang="en-US" noProof="0"/>
              <a:t>m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ember education content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90DECD-329C-878B-25E9-7DF7B57EE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Generate engagement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7D016F-F9F7-E18E-BEC8-2C714A1189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 noProof="0"/>
              <a:t>4.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Analyze SDOH information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E20383B-DFDE-BE08-36A8-7DEB94737C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Share personalized preventive care reminders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BF9FE5-18C0-56C6-BDA1-0E2F46401C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6060C513-C55C-A021-A487-4655E7DE65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>
                <a:latin typeface="Segoe UI"/>
                <a:cs typeface="Segoe UI"/>
              </a:rPr>
              <a:t>Have a Copilot agent to gather and analyze member’s health record, demographic information, coverage policies, and associated guidelines to understand member preferences and needs.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B678A8-4CBC-81E2-6F76-319FDA15B63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noProof="0"/>
              <a:t>Use Copilot Business Chat to generate questions that an outreach coordinator can use to engage with targeted member groups.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416AE4-5FD7-4E92-E3B7-2BDB8E215D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Use a Copilot agent to generate and share personalized reminders for preventive care visits, screenings, vaccinations, medication refills, and adherence.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2BEF70-D898-46AE-5321-94CEAADBBB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US" noProof="0"/>
              <a:t>Benefit: Provides a comprehensive analysis of member data to understand the pain-points, thus empowering care mangers  by providing </a:t>
            </a:r>
            <a:r>
              <a:rPr lang="en-US" b="1" noProof="0"/>
              <a:t>relevant member insights.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F1A14FA-F925-EFDA-BC6C-6D3BC48265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</a:rPr>
              <a:t>Assist care managers in generating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</a:rPr>
              <a:t>personalized educational content</a:t>
            </a:r>
            <a:r>
              <a:rPr lang="en-US" noProof="0">
                <a:solidFill>
                  <a:prstClr val="black"/>
                </a:solidFill>
                <a:latin typeface="Segoe UI (Body)"/>
              </a:rPr>
              <a:t>.</a:t>
            </a:r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545E672-577E-D934-4C7E-EDBA9CA38D4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</a:t>
            </a:r>
            <a:r>
              <a:rPr lang="en-US" b="1" noProof="0"/>
              <a:t> Facilitates meaningful interactions </a:t>
            </a:r>
            <a:r>
              <a:rPr lang="en-US" noProof="0"/>
              <a:t>by providing tailored questions that incentivize member engagement.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89082D-B906-B708-CB52-7878594E9B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80563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noProof="0">
                <a:latin typeface="Segoe UI (Body)"/>
              </a:rPr>
              <a:t>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</a:rPr>
              <a:t>Reduces burden on care manager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</a:rPr>
              <a:t>by providing detailed insights </a:t>
            </a:r>
            <a:r>
              <a:rPr lang="en-US" noProof="0">
                <a:solidFill>
                  <a:prstClr val="black"/>
                </a:solidFill>
                <a:latin typeface="Segoe UI (Body)"/>
              </a:rPr>
              <a:t>derived through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</a:rPr>
              <a:t> </a:t>
            </a:r>
            <a:r>
              <a:rPr lang="en-US" noProof="0">
                <a:solidFill>
                  <a:prstClr val="black"/>
                </a:solidFill>
                <a:latin typeface="Segoe UI (Body)"/>
              </a:rPr>
              <a:t>a comprehensive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(Body)"/>
              </a:rPr>
              <a:t> analysis </a:t>
            </a:r>
            <a:r>
              <a:rPr lang="en-US" noProof="0">
                <a:solidFill>
                  <a:prstClr val="black"/>
                </a:solidFill>
                <a:latin typeface="Segoe UI (Body)"/>
              </a:rPr>
              <a:t>on SDOH.</a:t>
            </a:r>
            <a:endParaRPr lang="en-US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AB80CE-0957-FD57-6957-A71C1F3803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190468"/>
            <a:ext cx="2808000" cy="609409"/>
          </a:xfrm>
        </p:spPr>
        <p:txBody>
          <a:bodyPr>
            <a:normAutofit/>
          </a:bodyPr>
          <a:lstStyle/>
          <a:p>
            <a:r>
              <a:rPr lang="en-US" noProof="0"/>
              <a:t>Benefit: Ensures members receive timely and personalized reminders, improving </a:t>
            </a:r>
            <a:r>
              <a:rPr lang="en-US" b="1" noProof="0"/>
              <a:t>adherence to preventive care schedules </a:t>
            </a:r>
            <a:r>
              <a:rPr lang="en-US" noProof="0"/>
              <a:t>and therapies</a:t>
            </a:r>
            <a:r>
              <a:rPr lang="en-US" b="1" noProof="0"/>
              <a:t>.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2A48B67-F787-041C-54C4-E0C11F0ED0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cs typeface="Segoe UI"/>
              </a:rPr>
              <a:t>Use a </a:t>
            </a:r>
            <a:r>
              <a:rPr lang="en-US" noProof="0">
                <a:solidFill>
                  <a:prstClr val="black"/>
                </a:solidFill>
                <a:latin typeface="Segoe UI "/>
                <a:cs typeface="Segoe UI"/>
              </a:rPr>
              <a:t>Copilot agent to assist managers in generating personalized educational content for members based on analyzed data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</a:rPr>
              <a:t>.</a:t>
            </a:r>
            <a:endParaRPr lang="en-US" noProof="0">
              <a:solidFill>
                <a:prstClr val="black"/>
              </a:solidFill>
              <a:latin typeface="Segoe UI "/>
            </a:endParaRPr>
          </a:p>
          <a:p>
            <a:pPr>
              <a:lnSpc>
                <a:spcPct val="110000"/>
              </a:lnSpc>
            </a:pPr>
            <a:endParaRPr lang="en-US" noProof="0">
              <a:latin typeface="Segoe UI 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DDA12B5-3E77-CA53-0AAE-A93A61FA54B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32954"/>
            <a:ext cx="2808000" cy="682114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  <a:cs typeface="Segoe UI"/>
              </a:rPr>
              <a:t>Use a </a:t>
            </a:r>
            <a:r>
              <a:rPr lang="en-US" noProof="0">
                <a:solidFill>
                  <a:prstClr val="black"/>
                </a:solidFill>
                <a:latin typeface="Segoe UI "/>
                <a:cs typeface="Segoe UI"/>
              </a:rPr>
              <a:t>Copilot agent </a:t>
            </a:r>
            <a:r>
              <a:rPr lang="en-US" noProof="0">
                <a:solidFill>
                  <a:prstClr val="black"/>
                </a:solidFill>
                <a:latin typeface="Segoe UI "/>
              </a:rPr>
              <a:t>to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</a:rPr>
              <a:t> analyze information from Medicare, Medicaid, or commercial policy coverage and other member-provided information to identify </a:t>
            </a:r>
            <a:r>
              <a:rPr lang="en-US" noProof="0">
                <a:solidFill>
                  <a:prstClr val="black"/>
                </a:solidFill>
                <a:latin typeface="Segoe UI (Body)"/>
              </a:rPr>
              <a:t>social determinants of health (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"/>
              </a:rPr>
              <a:t>SDOH) recommendations for members.</a:t>
            </a:r>
            <a:endParaRPr lang="en-US" noProof="0">
              <a:solidFill>
                <a:prstClr val="black"/>
              </a:solidFill>
              <a:latin typeface="Segoe UI 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3893A3-880F-5FB6-4860-FF8247B4B9F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B991EB89-2F65-C955-6307-9FFA702292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E97B8215-77C3-552F-D997-6F79A79C56F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6585FC5C-1E40-011B-B627-18E39385224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02B84F-A41E-08C1-DCEB-FCA25FDB3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id="{93EBABDB-3BAE-757C-E260-76FF86368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262F45-7EC4-7BAD-7D8E-B1C98853C9E2}"/>
              </a:ext>
            </a:extLst>
          </p:cNvPr>
          <p:cNvGrpSpPr/>
          <p:nvPr/>
        </p:nvGrpSpPr>
        <p:grpSpPr>
          <a:xfrm>
            <a:off x="1624328" y="1132756"/>
            <a:ext cx="1655346" cy="211018"/>
            <a:chOff x="1198144" y="862657"/>
            <a:chExt cx="1655346" cy="211018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6888B2E3-AB96-94AB-7485-E34B06900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655346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Readmission rate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2DD0ED66-38CF-3653-1478-8464178FB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82535878-CABC-CCAC-0B1B-F8BA9792D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54D216-9874-75AA-18A6-CD1AB1B2E498}"/>
              </a:ext>
            </a:extLst>
          </p:cNvPr>
          <p:cNvGrpSpPr/>
          <p:nvPr/>
        </p:nvGrpSpPr>
        <p:grpSpPr>
          <a:xfrm>
            <a:off x="7561052" y="1127774"/>
            <a:ext cx="1260000" cy="216000"/>
            <a:chOff x="1194743" y="1140160"/>
            <a:chExt cx="1260000" cy="216000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62C44EE8-ED90-08F2-A66C-9373DA557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259DF266-ABDF-C12F-8CC8-8803F8B4A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26CDE1CD-B6C9-98CC-C362-9F1918FC406A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8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8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3EFA24-14FD-DC78-A624-5A25F3A3610F}"/>
              </a:ext>
            </a:extLst>
          </p:cNvPr>
          <p:cNvGrpSpPr/>
          <p:nvPr/>
        </p:nvGrpSpPr>
        <p:grpSpPr>
          <a:xfrm>
            <a:off x="4472673" y="2780453"/>
            <a:ext cx="2351135" cy="360000"/>
            <a:chOff x="588263" y="1217924"/>
            <a:chExt cx="2351135" cy="360000"/>
          </a:xfrm>
        </p:grpSpPr>
        <p:pic>
          <p:nvPicPr>
            <p:cNvPr id="21" name="Picture 20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BE95E0C4-9F52-4238-711B-17D34C09FF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ECAF5A0-FB05-2D77-EE85-55D5A199C4F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69B73B-6321-0CD7-E1DC-82E33C707061}"/>
              </a:ext>
            </a:extLst>
          </p:cNvPr>
          <p:cNvGrpSpPr/>
          <p:nvPr/>
        </p:nvGrpSpPr>
        <p:grpSpPr>
          <a:xfrm>
            <a:off x="901322" y="2676906"/>
            <a:ext cx="2927459" cy="584775"/>
            <a:chOff x="767112" y="2790774"/>
            <a:chExt cx="2927459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DC6E68-6C01-2CFF-A471-8C12920BC11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4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1BDFFF9B-C0B9-B663-4B27-6A94B6F75C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BAB12D-245D-3BA9-F21F-7C2FCF08F51B}"/>
              </a:ext>
            </a:extLst>
          </p:cNvPr>
          <p:cNvGrpSpPr/>
          <p:nvPr/>
        </p:nvGrpSpPr>
        <p:grpSpPr>
          <a:xfrm>
            <a:off x="7561052" y="2676906"/>
            <a:ext cx="2927459" cy="584775"/>
            <a:chOff x="767112" y="2790774"/>
            <a:chExt cx="2927459" cy="58477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1E4981-79FF-6FCC-2AFF-01AFFEEC8BD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49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58A3D404-CF17-6AE5-EA47-B74700547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5CB59DC-8203-075A-9544-48DA0D583C97}"/>
              </a:ext>
            </a:extLst>
          </p:cNvPr>
          <p:cNvGrpSpPr/>
          <p:nvPr/>
        </p:nvGrpSpPr>
        <p:grpSpPr>
          <a:xfrm>
            <a:off x="5877716" y="5109586"/>
            <a:ext cx="2927459" cy="584775"/>
            <a:chOff x="767112" y="2790774"/>
            <a:chExt cx="2927459" cy="58477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03B86A-1166-60FF-9BFD-3053776E03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5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F7AD305A-59B9-F44A-6CDD-D45450B8A3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4F09DB-0CE3-C078-42B5-A57C2F61562D}"/>
              </a:ext>
            </a:extLst>
          </p:cNvPr>
          <p:cNvGrpSpPr/>
          <p:nvPr/>
        </p:nvGrpSpPr>
        <p:grpSpPr>
          <a:xfrm>
            <a:off x="2354121" y="5071536"/>
            <a:ext cx="2927459" cy="584775"/>
            <a:chOff x="767112" y="2790774"/>
            <a:chExt cx="2927459" cy="58477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DEEE6E-BB34-C7C7-2EAC-AFA726131BC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790774"/>
              <a:ext cx="2569594" cy="58477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defTabSz="914367"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56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B0B1D98F-4B69-FAEA-EC7D-D46409E5BB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23297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Widescreen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Segoe UI</vt:lpstr>
      <vt:lpstr>Segoe UI </vt:lpstr>
      <vt:lpstr>Segoe UI (Body)</vt:lpstr>
      <vt:lpstr>Segoe UI Semibold</vt:lpstr>
      <vt:lpstr>Wingdings</vt:lpstr>
      <vt:lpstr>Light 16x9</vt:lpstr>
      <vt:lpstr>Payor | Curate member education materials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