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1C5F3-CC05-6901-A4DE-231F1823A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8E40C5-B118-F93C-B385-858E2A7E0D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1E1E15-C7AC-7456-BFE5-A678754AA9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3CA9D-C1F7-9360-EDA8-B662F46FB8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56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937847-ECF2-BA52-D80F-D47CC0122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8327-8D9F-C1AF-5638-BFD8A6BE7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Payor |</a:t>
            </a:r>
            <a:r>
              <a:rPr lang="en-US" noProof="0"/>
              <a:t> Curate member education materials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836D1B-352F-5A31-501B-F3F23C32DD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Analyze member information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87A0-71C3-DAB3-FB01-DD6B0DE982F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</p:spPr>
        <p:txBody>
          <a:bodyPr/>
          <a:lstStyle/>
          <a:p>
            <a:r>
              <a:rPr lang="en-US" noProof="0"/>
              <a:t>5.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rPr>
              <a:t>Create </a:t>
            </a:r>
            <a:r>
              <a:rPr lang="en-US" noProof="0"/>
              <a:t>m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rPr>
              <a:t>ember education content</a:t>
            </a:r>
            <a:endParaRPr lang="en-US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90DECD-329C-878B-25E9-7DF7B57EEC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Generate engagement questions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D7D016F-F9F7-E18E-BEC8-2C714A1189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</p:spPr>
        <p:txBody>
          <a:bodyPr/>
          <a:lstStyle/>
          <a:p>
            <a:r>
              <a:rPr lang="en-US" noProof="0"/>
              <a:t>4.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rPr>
              <a:t>Analyze SDOH information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E20383B-DFDE-BE08-36A8-7DEB94737C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Share personalized preventive care reminders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7BF9FE5-18C0-56C6-BDA1-0E2F46401C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6060C513-C55C-A021-A487-4655E7DE656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>
                <a:latin typeface="Segoe UI"/>
                <a:cs typeface="Segoe UI"/>
              </a:rPr>
              <a:t>Have a Copilot agent to gather and analyze member’s health record, demographic information, coverage policies, and associated guidelines to understand member preferences and needs.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2B678A8-4CBC-81E2-6F76-319FDA15B6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 dirty="0"/>
              <a:t>Use Copilot </a:t>
            </a:r>
            <a:r>
              <a:rPr lang="en-US" noProof="0" dirty="0" err="1"/>
              <a:t>Copilot</a:t>
            </a:r>
            <a:r>
              <a:rPr lang="en-US" noProof="0" dirty="0"/>
              <a:t> Chat to generate questions that an outreach coordinator can use to engage with targeted member groups.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3416AE4-5FD7-4E92-E3B7-2BDB8E215DA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Use a Copilot agent to generate and share personalized reminders for preventive care visits, screenings, vaccinations, medication refills, and adherence.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C2BEF70-D898-46AE-5321-94CEAADBBB9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Provides a comprehensive analysis of member data to understand the pain-points, thus empowering care mangers  by providing </a:t>
            </a:r>
            <a:r>
              <a:rPr lang="en-US" b="1" noProof="0"/>
              <a:t>relevant member insights.</a:t>
            </a:r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F1A14FA-F925-EFDA-BC6C-6D3BC482652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(Body)"/>
              </a:rPr>
              <a:t>Assist care managers in generating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(Body)"/>
              </a:rPr>
              <a:t>personalized educational content</a:t>
            </a:r>
            <a:r>
              <a:rPr lang="en-US" noProof="0">
                <a:solidFill>
                  <a:prstClr val="black"/>
                </a:solidFill>
                <a:latin typeface="Segoe UI (Body)"/>
              </a:rPr>
              <a:t>.</a:t>
            </a:r>
            <a:endParaRPr lang="en-US" noProof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545E672-577E-D934-4C7E-EDBA9CA38D4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</a:t>
            </a:r>
            <a:r>
              <a:rPr lang="en-US" b="1" noProof="0"/>
              <a:t> Facilitates meaningful interactions </a:t>
            </a:r>
            <a:r>
              <a:rPr lang="en-US" noProof="0"/>
              <a:t>by providing tailored questions that incentivize member engagement.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A89082D-B906-B708-CB52-7878594E9B9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80563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(Body)"/>
              </a:rPr>
              <a:t>Reduces burden on care manager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(Body)"/>
              </a:rPr>
              <a:t>by providing detailed insights </a:t>
            </a:r>
            <a:r>
              <a:rPr lang="en-US" noProof="0">
                <a:solidFill>
                  <a:prstClr val="black"/>
                </a:solidFill>
                <a:latin typeface="Segoe UI (Body)"/>
              </a:rPr>
              <a:t>derived through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(Body)"/>
              </a:rPr>
              <a:t> </a:t>
            </a:r>
            <a:r>
              <a:rPr lang="en-US" noProof="0">
                <a:solidFill>
                  <a:prstClr val="black"/>
                </a:solidFill>
                <a:latin typeface="Segoe UI (Body)"/>
              </a:rPr>
              <a:t>a comprehensive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(Body)"/>
              </a:rPr>
              <a:t> analysis </a:t>
            </a:r>
            <a:r>
              <a:rPr lang="en-US" noProof="0">
                <a:solidFill>
                  <a:prstClr val="black"/>
                </a:solidFill>
                <a:latin typeface="Segoe UI (Body)"/>
              </a:rPr>
              <a:t>on SDOH.</a:t>
            </a:r>
            <a:endParaRPr lang="en-US" noProof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BAB80CE-0957-FD57-6957-A71C1F3803F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190468"/>
            <a:ext cx="2808000" cy="609409"/>
          </a:xfrm>
        </p:spPr>
        <p:txBody>
          <a:bodyPr>
            <a:normAutofit/>
          </a:bodyPr>
          <a:lstStyle/>
          <a:p>
            <a:r>
              <a:rPr lang="en-US" noProof="0"/>
              <a:t>Benefit: Ensures members receive timely and personalized reminders, improving </a:t>
            </a:r>
            <a:r>
              <a:rPr lang="en-US" b="1" noProof="0"/>
              <a:t>adherence to preventive care schedules </a:t>
            </a:r>
            <a:r>
              <a:rPr lang="en-US" noProof="0"/>
              <a:t>and therapies</a:t>
            </a:r>
            <a:r>
              <a:rPr lang="en-US" b="1" noProof="0"/>
              <a:t>.</a:t>
            </a:r>
            <a:endParaRPr lang="en-US" noProof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2A48B67-F787-041C-54C4-E0C11F0ED09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"/>
                <a:cs typeface="Segoe UI"/>
              </a:rPr>
              <a:t>Use a </a:t>
            </a:r>
            <a:r>
              <a:rPr lang="en-US" noProof="0">
                <a:solidFill>
                  <a:prstClr val="black"/>
                </a:solidFill>
                <a:latin typeface="Segoe UI "/>
                <a:cs typeface="Segoe UI"/>
              </a:rPr>
              <a:t>Copilot agent to assist managers in generating personalized educational content for members based on analyzed data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"/>
              </a:rPr>
              <a:t>.</a:t>
            </a:r>
            <a:endParaRPr lang="en-US" noProof="0">
              <a:solidFill>
                <a:prstClr val="black"/>
              </a:solidFill>
              <a:latin typeface="Segoe UI "/>
            </a:endParaRPr>
          </a:p>
          <a:p>
            <a:pPr>
              <a:lnSpc>
                <a:spcPct val="110000"/>
              </a:lnSpc>
            </a:pPr>
            <a:endParaRPr lang="en-US" noProof="0">
              <a:latin typeface="Segoe UI 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DDA12B5-3E77-CA53-0AAE-A93A61FA54B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32954"/>
            <a:ext cx="2808000" cy="682114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"/>
                <a:cs typeface="Segoe UI"/>
              </a:rPr>
              <a:t>Use a </a:t>
            </a:r>
            <a:r>
              <a:rPr lang="en-US" noProof="0">
                <a:solidFill>
                  <a:prstClr val="black"/>
                </a:solidFill>
                <a:latin typeface="Segoe UI "/>
                <a:cs typeface="Segoe UI"/>
              </a:rPr>
              <a:t>Copilot agent </a:t>
            </a:r>
            <a:r>
              <a:rPr lang="en-US" noProof="0">
                <a:solidFill>
                  <a:prstClr val="black"/>
                </a:solidFill>
                <a:latin typeface="Segoe UI "/>
              </a:rPr>
              <a:t>to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"/>
              </a:rPr>
              <a:t> analyze information from Medicare, Medicaid, or commercial policy coverage and other member-provided information to identify </a:t>
            </a:r>
            <a:r>
              <a:rPr lang="en-US" noProof="0">
                <a:solidFill>
                  <a:prstClr val="black"/>
                </a:solidFill>
                <a:latin typeface="Segoe UI (Body)"/>
              </a:rPr>
              <a:t>social determinants of health (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"/>
              </a:rPr>
              <a:t>SDOH) recommendations for members.</a:t>
            </a:r>
            <a:endParaRPr lang="en-US" noProof="0">
              <a:solidFill>
                <a:prstClr val="black"/>
              </a:solidFill>
              <a:latin typeface="Segoe UI 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B3893A3-880F-5FB6-4860-FF8247B4B9F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B991EB89-2F65-C955-6307-9FFA7022925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E97B8215-77C3-552F-D997-6F79A79C56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6585FC5C-1E40-011B-B627-18E39385224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F02B84F-A41E-08C1-DCEB-FCA25FDB370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9481" y="4303886"/>
            <a:ext cx="2232519" cy="2554114"/>
          </a:xfrm>
          <a:prstGeom prst="rect">
            <a:avLst/>
          </a:prstGeom>
        </p:spPr>
      </p:pic>
      <p:sp>
        <p:nvSpPr>
          <p:cNvPr id="22" name="Rectangle: Rounded Corners 6">
            <a:extLst>
              <a:ext uri="{FF2B5EF4-FFF2-40B4-BE49-F238E27FC236}">
                <a16:creationId xmlns:a16="http://schemas.microsoft.com/office/drawing/2014/main" id="{93EBABDB-3BAE-757C-E260-76FF86368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C262F45-7EC4-7BAD-7D8E-B1C98853C9E2}"/>
              </a:ext>
            </a:extLst>
          </p:cNvPr>
          <p:cNvGrpSpPr/>
          <p:nvPr/>
        </p:nvGrpSpPr>
        <p:grpSpPr>
          <a:xfrm>
            <a:off x="1624328" y="1132756"/>
            <a:ext cx="1655346" cy="211018"/>
            <a:chOff x="1198144" y="862657"/>
            <a:chExt cx="1655346" cy="211018"/>
          </a:xfrm>
        </p:grpSpPr>
        <p:sp>
          <p:nvSpPr>
            <p:cNvPr id="24" name="Rectangle: Rounded Corners 6">
              <a:extLst>
                <a:ext uri="{FF2B5EF4-FFF2-40B4-BE49-F238E27FC236}">
                  <a16:creationId xmlns:a16="http://schemas.microsoft.com/office/drawing/2014/main" id="{6888B2E3-AB96-94AB-7485-E34B069006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655346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Readmission rate</a:t>
              </a:r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2DD0ED66-38CF-3653-1478-8464178FB7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2" name="Rectangle: Rounded Corners 6">
            <a:extLst>
              <a:ext uri="{FF2B5EF4-FFF2-40B4-BE49-F238E27FC236}">
                <a16:creationId xmlns:a16="http://schemas.microsoft.com/office/drawing/2014/main" id="{82535878-CABC-CCAC-0B1B-F8BA9792D4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054D216-9874-75AA-18A6-CD1AB1B2E498}"/>
              </a:ext>
            </a:extLst>
          </p:cNvPr>
          <p:cNvGrpSpPr/>
          <p:nvPr/>
        </p:nvGrpSpPr>
        <p:grpSpPr>
          <a:xfrm>
            <a:off x="7561052" y="1127774"/>
            <a:ext cx="1260000" cy="216000"/>
            <a:chOff x="1194743" y="1140160"/>
            <a:chExt cx="1260000" cy="216000"/>
          </a:xfrm>
        </p:grpSpPr>
        <p:sp>
          <p:nvSpPr>
            <p:cNvPr id="37" name="Rectangle: Rounded Corners 6">
              <a:extLst>
                <a:ext uri="{FF2B5EF4-FFF2-40B4-BE49-F238E27FC236}">
                  <a16:creationId xmlns:a16="http://schemas.microsoft.com/office/drawing/2014/main" id="{62C44EE8-ED90-08F2-A66C-9373DA557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259DF266-ABDF-C12F-8CC8-8803F8B4AF7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F3EFA24-14FD-DC78-A624-5A25F3A3610F}"/>
              </a:ext>
            </a:extLst>
          </p:cNvPr>
          <p:cNvGrpSpPr/>
          <p:nvPr/>
        </p:nvGrpSpPr>
        <p:grpSpPr>
          <a:xfrm>
            <a:off x="4472673" y="2780453"/>
            <a:ext cx="2351135" cy="360000"/>
            <a:chOff x="588263" y="1217924"/>
            <a:chExt cx="2351135" cy="360000"/>
          </a:xfrm>
        </p:grpSpPr>
        <p:pic>
          <p:nvPicPr>
            <p:cNvPr id="21" name="Picture 20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BE95E0C4-9F52-4238-711B-17D34C09FF3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ECAF5A0-FB05-2D77-EE85-55D5A199C4F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B69B73B-6321-0CD7-E1DC-82E33C707061}"/>
              </a:ext>
            </a:extLst>
          </p:cNvPr>
          <p:cNvGrpSpPr/>
          <p:nvPr/>
        </p:nvGrpSpPr>
        <p:grpSpPr>
          <a:xfrm>
            <a:off x="901322" y="2676906"/>
            <a:ext cx="2927459" cy="584775"/>
            <a:chOff x="767112" y="2790774"/>
            <a:chExt cx="2927459" cy="584775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4DC6E68-6C01-2CFF-A471-8C12920BC11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56959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Document Management System</a:t>
              </a:r>
            </a:p>
          </p:txBody>
        </p:sp>
        <p:pic>
          <p:nvPicPr>
            <p:cNvPr id="4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1BDFFF9B-C0B9-B663-4B27-6A94B6F75C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DBAB12D-245D-3BA9-F21F-7C2FCF08F51B}"/>
              </a:ext>
            </a:extLst>
          </p:cNvPr>
          <p:cNvGrpSpPr/>
          <p:nvPr/>
        </p:nvGrpSpPr>
        <p:grpSpPr>
          <a:xfrm>
            <a:off x="7561052" y="2676906"/>
            <a:ext cx="2927459" cy="584775"/>
            <a:chOff x="767112" y="2790774"/>
            <a:chExt cx="2927459" cy="58477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71E4981-79FF-6FCC-2AFF-01AFFEEC8BD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56959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Document Management System</a:t>
              </a:r>
            </a:p>
          </p:txBody>
        </p:sp>
        <p:pic>
          <p:nvPicPr>
            <p:cNvPr id="4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58A3D404-CF17-6AE5-EA47-B7470054727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5CB59DC-8203-075A-9544-48DA0D583C97}"/>
              </a:ext>
            </a:extLst>
          </p:cNvPr>
          <p:cNvGrpSpPr/>
          <p:nvPr/>
        </p:nvGrpSpPr>
        <p:grpSpPr>
          <a:xfrm>
            <a:off x="5877716" y="5109586"/>
            <a:ext cx="2927459" cy="584775"/>
            <a:chOff x="767112" y="2790774"/>
            <a:chExt cx="2927459" cy="58477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403B86A-1166-60FF-9BFD-3053776E032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56959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Document Management System</a:t>
              </a:r>
            </a:p>
          </p:txBody>
        </p:sp>
        <p:pic>
          <p:nvPicPr>
            <p:cNvPr id="5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F7AD305A-59B9-F44A-6CDD-D45450B8A3D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D4F09DB-0CE3-C078-42B5-A57C2F61562D}"/>
              </a:ext>
            </a:extLst>
          </p:cNvPr>
          <p:cNvGrpSpPr/>
          <p:nvPr/>
        </p:nvGrpSpPr>
        <p:grpSpPr>
          <a:xfrm>
            <a:off x="2354121" y="5071536"/>
            <a:ext cx="2927459" cy="584775"/>
            <a:chOff x="767112" y="2790774"/>
            <a:chExt cx="2927459" cy="584775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B9DEEE6E-BB34-C7C7-2EAC-AFA726131BC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790774"/>
              <a:ext cx="256959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Claims Management System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Provider Management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Connection to Document Management System</a:t>
              </a:r>
            </a:p>
          </p:txBody>
        </p:sp>
        <p:pic>
          <p:nvPicPr>
            <p:cNvPr id="5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0B1D98F-4B69-FAEA-EC7D-D46409E5BB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9232970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344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Segoe UI</vt:lpstr>
      <vt:lpstr>Segoe UI </vt:lpstr>
      <vt:lpstr>Segoe UI (Body)</vt:lpstr>
      <vt:lpstr>Segoe UI Semibold</vt:lpstr>
      <vt:lpstr>Wingdings</vt:lpstr>
      <vt:lpstr>Light 16x9</vt:lpstr>
      <vt:lpstr>Payor | Curate member education materials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