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F7AF-6FF8-DFB3-5DCC-EE3635A2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Pharma | </a:t>
            </a:r>
            <a:r>
              <a:rPr lang="en-US" dirty="0"/>
              <a:t>Clinical trials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9EEE2-AC33-B8AD-5EF1-DA6CA0DAE1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Get ideas for 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76584-9267-4CAF-1644-459B092894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Publication and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B581F-984A-22AF-78B3-CEE657A61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Selection and training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A2591A-36F0-48B4-03AB-CDD82A7CBD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Closeout and reporting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833474-C5B7-7B34-5813-3E6D444A3E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Informed consent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6848E7-F56F-7CCE-622C-91E843AEB6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Data collection and management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61E42F-4D06-8470-3AB3-08FDCFDAFF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EBCE63-FEBE-7E61-4B6F-45F9E4EDBC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The clinical researcher uses Copilot to get ideas for the study protocol document.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A95966-5084-4D4F-447C-3344BE7DC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Segoe UI"/>
                <a:ea typeface="Segoe UI" pitchFamily="34" charset="0"/>
              </a:rPr>
              <a:t>Organize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clinical team discussions to select the site, coordinate patient recruitment, and ensure proper training for trial.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FDB5A5-2D0B-05D0-C349-DD8CA9038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Clinical team member creates form to obtain consent from study patients.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403F00-7DD3-B877-AFED-F115A4210D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create a protocol document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first draft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a few source documents.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9F9A80-FC22-8C7E-F59B-B792CC557E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-3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Coordinate with communications team for external reporting</a:t>
            </a:r>
            <a:r>
              <a:rPr kumimoji="0" lang="en-US" sz="900" b="0" i="0" u="none" strike="noStrike" kern="0" cap="none" spc="-3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share / locate attachments easily.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FCB7B5C-0FC3-4051-04D7-7638432BA5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Retrieve and summarize relevant chats, emails, and documents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that may be referenced for selection and training faster.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194DA2-CB58-C91B-849B-836A1CE7F7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Apply branding guidelines, adjust layouts, and reformat text </a:t>
            </a:r>
            <a: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stakeholder presentations.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F97248C-5CB9-293A-DC2F-B0283EF0CC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update a prior consent form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appropriate information for desired clinical trial.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D76C5A-FCC4-8A43-DB23-BF712CDAA3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metrics and visualizations </a:t>
            </a:r>
            <a: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track clinical trial performance / key milestones.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E8A9720-1390-40FD-8285-5927AFD059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Clinical team seeks regulatory approval to market product.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93F0710-B6ED-696F-4179-1FA599650FA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Clinical team collaborates to create a clinical study presentation.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B8DD3E8-C0A2-EC83-F0CE-A629247626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Clinical researcher gathers and analyzes trial data.</a:t>
            </a:r>
          </a:p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F9E1A6-B1D9-CCED-617F-EA0E387C9D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39AA0A7-3198-5E84-3C5A-7F4DF470AC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79EF499-41A8-4AFE-DA7E-83FC26271C6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77FB1FF-2E6A-9C40-76C3-B2A911F183D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DECB7-AEB8-BCD4-BE47-9EBF323F3910}"/>
              </a:ext>
            </a:extLst>
          </p:cNvPr>
          <p:cNvGrpSpPr/>
          <p:nvPr/>
        </p:nvGrpSpPr>
        <p:grpSpPr>
          <a:xfrm>
            <a:off x="4304268" y="2761669"/>
            <a:ext cx="2351135" cy="360000"/>
            <a:chOff x="588263" y="1217924"/>
            <a:chExt cx="2351135" cy="360000"/>
          </a:xfrm>
        </p:grpSpPr>
        <p:pic>
          <p:nvPicPr>
            <p:cNvPr id="28" name="Picture 27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A36E62FD-0DEE-EA0B-DCA8-3634757371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EAFB0-774B-9783-41BB-53B6D9CADC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529BA3-3C43-7861-643D-CD2719CD4E92}"/>
              </a:ext>
            </a:extLst>
          </p:cNvPr>
          <p:cNvGrpSpPr/>
          <p:nvPr/>
        </p:nvGrpSpPr>
        <p:grpSpPr>
          <a:xfrm>
            <a:off x="7767910" y="2761669"/>
            <a:ext cx="2351135" cy="360000"/>
            <a:chOff x="588263" y="2657420"/>
            <a:chExt cx="2351135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2940377-D850-392F-8817-D23CB4537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40C1DA-25B7-B502-537E-E3C77F2A403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3BA46-74A4-35C1-D06B-C965D7617F4B}"/>
              </a:ext>
            </a:extLst>
          </p:cNvPr>
          <p:cNvGrpSpPr/>
          <p:nvPr/>
        </p:nvGrpSpPr>
        <p:grpSpPr>
          <a:xfrm>
            <a:off x="4304268" y="5191361"/>
            <a:ext cx="2351135" cy="360000"/>
            <a:chOff x="588263" y="2177588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3C1C36C-4CA9-41A8-2D9A-9E46E65CD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F2DBB4-93D8-1F3B-24DB-546A5B98E6D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9CD13B-A000-3010-19DB-908FE172E2C4}"/>
              </a:ext>
            </a:extLst>
          </p:cNvPr>
          <p:cNvGrpSpPr/>
          <p:nvPr/>
        </p:nvGrpSpPr>
        <p:grpSpPr>
          <a:xfrm>
            <a:off x="818470" y="2761669"/>
            <a:ext cx="2351135" cy="360000"/>
            <a:chOff x="588263" y="2657420"/>
            <a:chExt cx="2351135" cy="3600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F1258FF-E2B7-78C2-4551-45ADFBC3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3818F54-0BD9-4B08-89CD-0D3C5D3BCCA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6AF95E4-A297-E6FD-4FF1-A9657522FDC7}"/>
              </a:ext>
            </a:extLst>
          </p:cNvPr>
          <p:cNvGrpSpPr/>
          <p:nvPr/>
        </p:nvGrpSpPr>
        <p:grpSpPr>
          <a:xfrm>
            <a:off x="7734501" y="5189697"/>
            <a:ext cx="2361959" cy="360000"/>
            <a:chOff x="577439" y="3137252"/>
            <a:chExt cx="2361959" cy="3600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0272356-F27F-EEFD-A21C-8F9E1DCE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17B68A-0E64-57ED-517D-F71C558ADD1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0D6679-92FB-0307-31D5-752F8A3C5F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45" y="4595129"/>
            <a:ext cx="2072955" cy="2262871"/>
          </a:xfrm>
          <a:prstGeom prst="rect">
            <a:avLst/>
          </a:prstGeom>
        </p:spPr>
      </p:pic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CB2C3E89-545F-C008-FCF6-070C6B3627C4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8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8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64" name="Rectangle: Rounded Corners 6">
            <a:extLst>
              <a:ext uri="{FF2B5EF4-FFF2-40B4-BE49-F238E27FC236}">
                <a16:creationId xmlns:a16="http://schemas.microsoft.com/office/drawing/2014/main" id="{02376EE2-43BE-D331-B0EC-AF46326DD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0825E23-4F0C-67D9-4022-F4F359F0D5DE}"/>
              </a:ext>
            </a:extLst>
          </p:cNvPr>
          <p:cNvGrpSpPr/>
          <p:nvPr/>
        </p:nvGrpSpPr>
        <p:grpSpPr>
          <a:xfrm>
            <a:off x="1624328" y="1132756"/>
            <a:ext cx="1698976" cy="243868"/>
            <a:chOff x="1198144" y="862657"/>
            <a:chExt cx="1332000" cy="216000"/>
          </a:xfrm>
        </p:grpSpPr>
        <p:sp>
          <p:nvSpPr>
            <p:cNvPr id="66" name="Rectangle: Rounded Corners 6">
              <a:extLst>
                <a:ext uri="{FF2B5EF4-FFF2-40B4-BE49-F238E27FC236}">
                  <a16:creationId xmlns:a16="http://schemas.microsoft.com/office/drawing/2014/main" id="{240E8EBA-0BA2-8C34-BB30-7FB57E045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Product time to market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3F5F7DF7-A79A-394A-780C-667A458F5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D3C67FAC-9B8F-7CF9-D261-BC5E6D5C1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5C672B5-1245-15D4-83D9-D5D09888ECC1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70" name="Rectangle: Rounded Corners 6">
              <a:extLst>
                <a:ext uri="{FF2B5EF4-FFF2-40B4-BE49-F238E27FC236}">
                  <a16:creationId xmlns:a16="http://schemas.microsoft.com/office/drawing/2014/main" id="{CAADDA8A-50A2-4403-A63F-A5ED581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39A9ED8C-756C-EA4F-A888-EC378A20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04EB9B4-9361-9FE1-AA4A-129EED8E5EB5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73" name="Rectangle: Rounded Corners 6">
              <a:extLst>
                <a:ext uri="{FF2B5EF4-FFF2-40B4-BE49-F238E27FC236}">
                  <a16:creationId xmlns:a16="http://schemas.microsoft.com/office/drawing/2014/main" id="{9804009B-239E-F09B-7A54-C31B780F0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3AF96987-1604-8130-A3B4-A6C51C919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AF3B40-7174-5213-63BB-3F339F36B455}"/>
              </a:ext>
            </a:extLst>
          </p:cNvPr>
          <p:cNvGrpSpPr/>
          <p:nvPr/>
        </p:nvGrpSpPr>
        <p:grpSpPr>
          <a:xfrm>
            <a:off x="818470" y="5198605"/>
            <a:ext cx="2351135" cy="360000"/>
            <a:chOff x="588263" y="1217924"/>
            <a:chExt cx="2351135" cy="360000"/>
          </a:xfrm>
        </p:grpSpPr>
        <p:pic>
          <p:nvPicPr>
            <p:cNvPr id="76" name="Picture 75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6E0F2298-C225-4E48-93A7-1C6FE4C04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2D58AA7-5615-B322-A5CA-3978B80B215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147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Pharma | Clinical trials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2024-10-03T01:38:45Z</dcterms:modified>
</cp:coreProperties>
</file>