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hyperlink" Target="https://support.microsoft.com/en-us/topic/overview-of-microsoft-365-chat-preview-5b00a52d-7296-48ee-b938-b95b7209f737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sv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FF7AF-6FF8-DFB3-5DCC-EE3635A24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Pharma | </a:t>
            </a:r>
            <a:r>
              <a:rPr lang="en-US" noProof="0"/>
              <a:t>Clinical trials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9EEE2-AC33-B8AD-5EF1-DA6CA0DAE10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Get ideas for protocols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AC76584-9267-4CAF-1644-459B0928949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noProof="0"/>
              <a:t>6. Publication and communication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73B581F-984A-22AF-78B3-CEE657A61B7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Selection and training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1A2591A-36F0-48B4-03AB-CDD82A7CBDB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Closeout and reporting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833474-C5B7-7B34-5813-3E6D444A3E9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Informed consent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A6848E7-F56F-7CCE-622C-91E843AEB60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Data collection and management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761E42F-4D06-8470-3AB3-08FDCFDAFFD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5EBCE63-FEBE-7E61-4B6F-45F9E4EDBC2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The clinical researcher uses Copilot to get ideas for the study protocol document.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  <a:p>
            <a:endParaRPr lang="en-US" noProof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BA95966-5084-4D4F-447C-3344BE7DC7E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>
                <a:solidFill>
                  <a:srgbClr val="000000"/>
                </a:solidFill>
                <a:latin typeface="Segoe UI"/>
                <a:ea typeface="Segoe UI" pitchFamily="34" charset="0"/>
              </a:rPr>
              <a:t>Organize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clinical team discussions to select the site, coordinate patient recruitment, and ensure proper training for trial.</a:t>
            </a:r>
          </a:p>
          <a:p>
            <a:endParaRPr lang="en-US" noProof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8FDB5A5-2D0B-05D0-C349-DD8CA903841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Clinical team member creates form to obtain consent from study patients.</a:t>
            </a:r>
          </a:p>
          <a:p>
            <a:endParaRPr lang="en-US" noProof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D403F00-7DD3-B877-AFED-F115A4210D4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Rapidly create a protocol document</a:t>
            </a: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first draft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a few source documents. 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B39F9A80-FC22-8C7E-F59B-B792CC557E8E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-3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Coordinate with communications team for external reporting</a:t>
            </a:r>
            <a:r>
              <a:rPr kumimoji="0" lang="en-US" sz="900" b="0" i="0" u="none" strike="noStrike" kern="0" cap="none" spc="-3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and share / locate attachments easily.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FCB7B5C-0FC3-4051-04D7-7638432BA59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Retrieve and summarize relevant chats, emails, and documents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that may be referenced for selection and training faster.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6194DA2-CB58-C91B-849B-836A1CE7F76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Apply branding guidelines, adjust layouts, and reformat text </a:t>
            </a: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for stakeholder presentations.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F97248C-5CB9-293A-DC2F-B0283EF0CC4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Quickly update a prior consent form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with appropriate information for desired clinical trial.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39D76C5A-FCC4-8A43-DB23-BF712CDAA3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 </a:t>
            </a:r>
            <a:r>
              <a:rPr kumimoji="0" lang="en-US" sz="900" b="1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metrics and visualizations </a:t>
            </a:r>
            <a:r>
              <a:rPr kumimoji="0" lang="en-US" sz="900" b="0" i="0" u="none" strike="noStrike" kern="0" cap="none" spc="-2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to track clinical trial performance / key milestones.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DE8A9720-1390-40FD-8285-5927AFD0593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Clinical team seeks regulatory approval to market product.</a:t>
            </a:r>
          </a:p>
          <a:p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93F0710-B6ED-696F-4179-1FA599650FAB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Clinical team collaborates to create a clinical study presentation.</a:t>
            </a:r>
          </a:p>
          <a:p>
            <a:endParaRPr lang="en-US" noProof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B8DD3E8-C0A2-EC83-F0CE-A629247626B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Clinical researcher gathers and analyzes trial data.</a:t>
            </a:r>
          </a:p>
          <a:p>
            <a:endParaRPr lang="en-US" noProof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84F9E1A6-B1D9-CCED-617F-EA0E387C9DF7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639AA0A7-3198-5E84-3C5A-7F4DF470AC5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79EF499-41A8-4AFE-DA7E-83FC26271C6A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177FB1FF-2E6A-9C40-76C3-B2A911F183DB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8DDECB7-AEB8-BCD4-BE47-9EBF323F3910}"/>
              </a:ext>
            </a:extLst>
          </p:cNvPr>
          <p:cNvGrpSpPr/>
          <p:nvPr/>
        </p:nvGrpSpPr>
        <p:grpSpPr>
          <a:xfrm>
            <a:off x="4304268" y="2761669"/>
            <a:ext cx="2351135" cy="360000"/>
            <a:chOff x="588263" y="1217924"/>
            <a:chExt cx="2351135" cy="360000"/>
          </a:xfrm>
        </p:grpSpPr>
        <p:pic>
          <p:nvPicPr>
            <p:cNvPr id="28" name="Picture 27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A36E62FD-0DEE-EA0B-DCA8-36347573719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59EAFB0-774B-9783-41BB-53B6D9CADCE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D529BA3-3C43-7861-643D-CD2719CD4E92}"/>
              </a:ext>
            </a:extLst>
          </p:cNvPr>
          <p:cNvGrpSpPr/>
          <p:nvPr/>
        </p:nvGrpSpPr>
        <p:grpSpPr>
          <a:xfrm>
            <a:off x="7767910" y="2761669"/>
            <a:ext cx="2351135" cy="360000"/>
            <a:chOff x="588263" y="2657420"/>
            <a:chExt cx="2351135" cy="360000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F2940377-D850-392F-8817-D23CB4537E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1E40C1DA-25B7-B502-537E-E3C77F2A403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8973BA46-74A4-35C1-D06B-C965D7617F4B}"/>
              </a:ext>
            </a:extLst>
          </p:cNvPr>
          <p:cNvGrpSpPr/>
          <p:nvPr/>
        </p:nvGrpSpPr>
        <p:grpSpPr>
          <a:xfrm>
            <a:off x="4304268" y="5191361"/>
            <a:ext cx="2351135" cy="360000"/>
            <a:chOff x="588263" y="2177588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3C1C36C-4CA9-41A8-2D9A-9E46E65CD9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0F2DBB4-93D8-1F3B-24DB-546A5B98E6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79CD13B-A000-3010-19DB-908FE172E2C4}"/>
              </a:ext>
            </a:extLst>
          </p:cNvPr>
          <p:cNvGrpSpPr/>
          <p:nvPr/>
        </p:nvGrpSpPr>
        <p:grpSpPr>
          <a:xfrm>
            <a:off x="818470" y="2761669"/>
            <a:ext cx="2351135" cy="360000"/>
            <a:chOff x="588263" y="2657420"/>
            <a:chExt cx="2351135" cy="360000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0F1258FF-E2B7-78C2-4551-45ADFBC353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3818F54-0BD9-4B08-89CD-0D3C5D3BCCA6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56AF95E4-A297-E6FD-4FF1-A9657522FDC7}"/>
              </a:ext>
            </a:extLst>
          </p:cNvPr>
          <p:cNvGrpSpPr/>
          <p:nvPr/>
        </p:nvGrpSpPr>
        <p:grpSpPr>
          <a:xfrm>
            <a:off x="7734501" y="5189697"/>
            <a:ext cx="2361959" cy="360000"/>
            <a:chOff x="577439" y="3137252"/>
            <a:chExt cx="2361959" cy="360000"/>
          </a:xfrm>
        </p:grpSpPr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50272356-F27F-EEFD-A21C-8F9E1DCEB3E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717B68A-0E64-57ED-517D-F71C558ADD1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8C0D6679-92FB-0307-31D5-752F8A3C5F71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119045" y="4595129"/>
            <a:ext cx="2072955" cy="2262871"/>
          </a:xfrm>
          <a:prstGeom prst="rect">
            <a:avLst/>
          </a:prstGeom>
        </p:spPr>
      </p:pic>
      <p:sp>
        <p:nvSpPr>
          <p:cNvPr id="64" name="Rectangle: Rounded Corners 6">
            <a:extLst>
              <a:ext uri="{FF2B5EF4-FFF2-40B4-BE49-F238E27FC236}">
                <a16:creationId xmlns:a16="http://schemas.microsoft.com/office/drawing/2014/main" id="{02376EE2-43BE-D331-B0EC-AF46326DD9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F0825E23-4F0C-67D9-4022-F4F359F0D5DE}"/>
              </a:ext>
            </a:extLst>
          </p:cNvPr>
          <p:cNvGrpSpPr/>
          <p:nvPr/>
        </p:nvGrpSpPr>
        <p:grpSpPr>
          <a:xfrm>
            <a:off x="1624328" y="1132756"/>
            <a:ext cx="1698976" cy="243868"/>
            <a:chOff x="1198144" y="862657"/>
            <a:chExt cx="1332000" cy="216000"/>
          </a:xfrm>
        </p:grpSpPr>
        <p:sp>
          <p:nvSpPr>
            <p:cNvPr id="66" name="Rectangle: Rounded Corners 6">
              <a:extLst>
                <a:ext uri="{FF2B5EF4-FFF2-40B4-BE49-F238E27FC236}">
                  <a16:creationId xmlns:a16="http://schemas.microsoft.com/office/drawing/2014/main" id="{240E8EBA-0BA2-8C34-BB30-7FB57E045F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332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Product time to market</a:t>
              </a:r>
            </a:p>
          </p:txBody>
        </p:sp>
        <p:pic>
          <p:nvPicPr>
            <p:cNvPr id="67" name="Graphic 66">
              <a:extLst>
                <a:ext uri="{FF2B5EF4-FFF2-40B4-BE49-F238E27FC236}">
                  <a16:creationId xmlns:a16="http://schemas.microsoft.com/office/drawing/2014/main" id="{3F5F7DF7-A79A-394A-780C-667A458F581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8" name="Rectangle: Rounded Corners 6">
            <a:extLst>
              <a:ext uri="{FF2B5EF4-FFF2-40B4-BE49-F238E27FC236}">
                <a16:creationId xmlns:a16="http://schemas.microsoft.com/office/drawing/2014/main" id="{D3C67FAC-9B8F-7CF9-D261-BC5E6D5C16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C5C672B5-1245-15D4-83D9-D5D09888ECC1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70" name="Rectangle: Rounded Corners 6">
              <a:extLst>
                <a:ext uri="{FF2B5EF4-FFF2-40B4-BE49-F238E27FC236}">
                  <a16:creationId xmlns:a16="http://schemas.microsoft.com/office/drawing/2014/main" id="{CAADDA8A-50A2-4403-A63F-A5ED5815BA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71" name="Graphic 70">
              <a:extLst>
                <a:ext uri="{FF2B5EF4-FFF2-40B4-BE49-F238E27FC236}">
                  <a16:creationId xmlns:a16="http://schemas.microsoft.com/office/drawing/2014/main" id="{39A9ED8C-756C-EA4F-A888-EC378A203F4B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04EB9B4-9361-9FE1-AA4A-129EED8E5EB5}"/>
              </a:ext>
            </a:extLst>
          </p:cNvPr>
          <p:cNvGrpSpPr/>
          <p:nvPr/>
        </p:nvGrpSpPr>
        <p:grpSpPr>
          <a:xfrm>
            <a:off x="8868697" y="1127774"/>
            <a:ext cx="1260000" cy="216000"/>
            <a:chOff x="1194743" y="1140160"/>
            <a:chExt cx="1260000" cy="216000"/>
          </a:xfrm>
        </p:grpSpPr>
        <p:sp>
          <p:nvSpPr>
            <p:cNvPr id="73" name="Rectangle: Rounded Corners 6">
              <a:extLst>
                <a:ext uri="{FF2B5EF4-FFF2-40B4-BE49-F238E27FC236}">
                  <a16:creationId xmlns:a16="http://schemas.microsoft.com/office/drawing/2014/main" id="{9804009B-239E-F09B-7A54-C31B780F0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Cost savings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74" name="Graphic 73">
              <a:extLst>
                <a:ext uri="{FF2B5EF4-FFF2-40B4-BE49-F238E27FC236}">
                  <a16:creationId xmlns:a16="http://schemas.microsoft.com/office/drawing/2014/main" id="{3AF96987-1604-8130-A3B4-A6C51C91965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BDAF3B40-7174-5213-63BB-3F339F36B455}"/>
              </a:ext>
            </a:extLst>
          </p:cNvPr>
          <p:cNvGrpSpPr/>
          <p:nvPr/>
        </p:nvGrpSpPr>
        <p:grpSpPr>
          <a:xfrm>
            <a:off x="818470" y="5198605"/>
            <a:ext cx="2351135" cy="360000"/>
            <a:chOff x="588263" y="1217924"/>
            <a:chExt cx="2351135" cy="360000"/>
          </a:xfrm>
        </p:grpSpPr>
        <p:pic>
          <p:nvPicPr>
            <p:cNvPr id="76" name="Picture 75" descr="Zip Co logo SVG free download, id: 101874 - Brandlogos.net">
              <a:hlinkClick r:id="rId2"/>
              <a:extLst>
                <a:ext uri="{FF2B5EF4-FFF2-40B4-BE49-F238E27FC236}">
                  <a16:creationId xmlns:a16="http://schemas.microsoft.com/office/drawing/2014/main" id="{6E0F2298-C225-4E48-93A7-1C6FE4C049F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B2D58AA7-5615-B322-A5CA-3978B80B215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8014776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239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Pharma | Clinical trials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2025-02-11T02:22:22Z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