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36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hyperlink" Target="https://www.youtube.com/embed/zRYC-QDdR18?si=ZcnfJzy64spKXuez" TargetMode="External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6.svg"/><Relationship Id="rId2" Type="http://schemas.openxmlformats.org/officeDocument/2006/relationships/hyperlink" Target="https://support.microsoft.com/en-us/topic/overview-of-microsoft-365-chat-preview-5b00a52d-7296-48ee-b938-b95b7209f737" TargetMode="Externa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4.sv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51AC773-217D-B93C-625F-27C5502E4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350"/>
            <a:ext cx="5672138" cy="263149"/>
          </a:xfrm>
        </p:spPr>
        <p:txBody>
          <a:bodyPr/>
          <a:lstStyle/>
          <a:p>
            <a:r>
              <a:rPr lang="en-US" noProof="0">
                <a:solidFill>
                  <a:srgbClr val="0078D4"/>
                </a:solidFill>
              </a:rPr>
              <a:t>HR | </a:t>
            </a:r>
            <a:r>
              <a:rPr lang="en-US" noProof="0"/>
              <a:t>Update a policy document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66E64E6-DACB-9E61-4FB5-2DF95508666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</p:spPr>
        <p:txBody>
          <a:bodyPr/>
          <a:lstStyle/>
          <a:p>
            <a:r>
              <a:rPr lang="en-US" noProof="0"/>
              <a:t>1. Identify changes in policy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A62AF6B-8392-19D6-4008-8B9EDDD439E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</p:spPr>
        <p:txBody>
          <a:bodyPr/>
          <a:lstStyle/>
          <a:p>
            <a:r>
              <a:rPr lang="en-US" noProof="0"/>
              <a:t>6. Continuous improvement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B43261E-C01B-AAF7-FB79-BCB449EDE01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</p:spPr>
        <p:txBody>
          <a:bodyPr/>
          <a:lstStyle/>
          <a:p>
            <a:r>
              <a:rPr lang="en-US" noProof="0"/>
              <a:t>2. Draft new FAQ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D07F03A-7B5E-43DB-6297-704D97B841E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</p:spPr>
        <p:txBody>
          <a:bodyPr/>
          <a:lstStyle/>
          <a:p>
            <a:r>
              <a:rPr lang="en-US" noProof="0"/>
              <a:t>5. Collect feedback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DB7B1D6-90AA-812D-38AC-4FC308D8258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</p:spPr>
        <p:txBody>
          <a:bodyPr/>
          <a:lstStyle/>
          <a:p>
            <a:r>
              <a:rPr lang="en-US" noProof="0">
                <a:latin typeface="Segoe UI Semibold"/>
                <a:cs typeface="Segoe UI Semibold"/>
              </a:rPr>
              <a:t>3. Create plan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159A6375-D732-AEEC-8F08-CB20AB56EF1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</p:spPr>
        <p:txBody>
          <a:bodyPr/>
          <a:lstStyle/>
          <a:p>
            <a:r>
              <a:rPr lang="en-US" noProof="0"/>
              <a:t>4. Develop material</a:t>
            </a:r>
          </a:p>
        </p:txBody>
      </p:sp>
      <p:sp>
        <p:nvSpPr>
          <p:cNvPr id="186" name="Text Placeholder 185">
            <a:extLst>
              <a:ext uri="{FF2B5EF4-FFF2-40B4-BE49-F238E27FC236}">
                <a16:creationId xmlns:a16="http://schemas.microsoft.com/office/drawing/2014/main" id="{8B5C2D03-DCAF-3A2F-F520-91089D02E4F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519107" y="521099"/>
            <a:ext cx="3599821" cy="169277"/>
          </a:xfrm>
        </p:spPr>
        <p:txBody>
          <a:bodyPr/>
          <a:lstStyle/>
          <a:p>
            <a:r>
              <a:rPr lang="en-US" noProof="0"/>
              <a:t>Microsoft 365 Copilot</a:t>
            </a:r>
          </a:p>
        </p:txBody>
      </p:sp>
      <p:sp>
        <p:nvSpPr>
          <p:cNvPr id="52" name="Text Placeholder 51">
            <a:extLst>
              <a:ext uri="{FF2B5EF4-FFF2-40B4-BE49-F238E27FC236}">
                <a16:creationId xmlns:a16="http://schemas.microsoft.com/office/drawing/2014/main" id="{20499C67-D6E4-2AAF-E2CD-FC0D6C5CAE6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sz="900" noProof="0">
                <a:solidFill>
                  <a:srgbClr val="000000"/>
                </a:solidFill>
                <a:ea typeface="+mn-ea"/>
                <a:cs typeface="Segoe UI"/>
              </a:rPr>
              <a:t>Compare the new and old policy documents and make a table of the key policy differences. Have Copilot t</a:t>
            </a:r>
            <a:r>
              <a:rPr lang="en-US" noProof="0">
                <a:solidFill>
                  <a:srgbClr val="000000"/>
                </a:solidFill>
                <a:ea typeface="+mn-ea"/>
                <a:cs typeface="Segoe UI"/>
              </a:rPr>
              <a:t>ranslate the results into local language.</a:t>
            </a:r>
            <a:endParaRPr lang="en-US" sz="900" noProof="0">
              <a:solidFill>
                <a:srgbClr val="000000"/>
              </a:solidFill>
              <a:cs typeface="Segoe UI"/>
            </a:endParaRPr>
          </a:p>
        </p:txBody>
      </p:sp>
      <p:sp>
        <p:nvSpPr>
          <p:cNvPr id="53" name="Text Placeholder 52">
            <a:extLst>
              <a:ext uri="{FF2B5EF4-FFF2-40B4-BE49-F238E27FC236}">
                <a16:creationId xmlns:a16="http://schemas.microsoft.com/office/drawing/2014/main" id="{9BE7A92C-5153-CD8E-9741-A05A719064F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noProof="0">
                <a:solidFill>
                  <a:srgbClr val="000000"/>
                </a:solidFill>
                <a:ea typeface="+mn-ea"/>
                <a:cs typeface="Segoe UI"/>
              </a:rPr>
              <a:t>Create a new FAQ document that explains the changes and explores what impact it may have on employees and what concerns they might have. </a:t>
            </a:r>
            <a:endParaRPr lang="en-US" sz="800" noProof="0">
              <a:solidFill>
                <a:srgbClr val="000000"/>
              </a:solidFill>
              <a:ea typeface="+mn-ea"/>
              <a:cs typeface="Segoe UI"/>
            </a:endParaRPr>
          </a:p>
        </p:txBody>
      </p:sp>
      <p:sp>
        <p:nvSpPr>
          <p:cNvPr id="54" name="Text Placeholder 53">
            <a:extLst>
              <a:ext uri="{FF2B5EF4-FFF2-40B4-BE49-F238E27FC236}">
                <a16:creationId xmlns:a16="http://schemas.microsoft.com/office/drawing/2014/main" id="{7054A1FB-C5B1-4967-218D-B57FF644931B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noProof="0">
                <a:solidFill>
                  <a:srgbClr val="000000"/>
                </a:solidFill>
                <a:ea typeface="+mn-lt"/>
                <a:cs typeface="+mn-lt"/>
              </a:rPr>
              <a:t>Ask Copilot</a:t>
            </a:r>
            <a:r>
              <a:rPr lang="en-US" baseline="30000" noProof="0">
                <a:solidFill>
                  <a:srgbClr val="1A1A1A"/>
                </a:solidFill>
                <a:latin typeface="Segoe UI"/>
              </a:rPr>
              <a:t> </a:t>
            </a:r>
            <a:r>
              <a:rPr lang="en-US" noProof="0">
                <a:solidFill>
                  <a:srgbClr val="000000"/>
                </a:solidFill>
                <a:ea typeface="+mn-lt"/>
                <a:cs typeface="+mn-lt"/>
              </a:rPr>
              <a:t>to create a plan for change management that updates curated content, employee-facing material, and advisor training and communications</a:t>
            </a:r>
          </a:p>
        </p:txBody>
      </p:sp>
      <p:sp>
        <p:nvSpPr>
          <p:cNvPr id="55" name="Text Placeholder 54">
            <a:extLst>
              <a:ext uri="{FF2B5EF4-FFF2-40B4-BE49-F238E27FC236}">
                <a16:creationId xmlns:a16="http://schemas.microsoft.com/office/drawing/2014/main" id="{5C4FC6F0-A44A-234A-C1B1-B9E4F71A2830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sz="900" i="0" noProof="0">
                <a:solidFill>
                  <a:srgbClr val="242424"/>
                </a:solidFill>
                <a:effectLst/>
                <a:latin typeface="Segoe UI" panose="020B0502040204020203" pitchFamily="34" charset="0"/>
              </a:rPr>
              <a:t>Example prompt: </a:t>
            </a:r>
            <a:r>
              <a:rPr lang="en-US" sz="900" b="1" noProof="0">
                <a:solidFill>
                  <a:srgbClr val="000000"/>
                </a:solidFill>
                <a:ea typeface="+mn-lt"/>
                <a:cs typeface="+mn-lt"/>
              </a:rPr>
              <a:t>Compare policies in these two documents</a:t>
            </a:r>
            <a:r>
              <a:rPr lang="en-US" sz="900" noProof="0">
                <a:solidFill>
                  <a:srgbClr val="000000"/>
                </a:solidFill>
                <a:ea typeface="+mn-lt"/>
                <a:cs typeface="+mn-lt"/>
              </a:rPr>
              <a:t> and make a table of the key policy differences. </a:t>
            </a:r>
            <a:r>
              <a:rPr lang="en-US" sz="900" kern="0" noProof="0">
                <a:solidFill>
                  <a:srgbClr val="1A1A1A"/>
                </a:solidFill>
                <a:latin typeface="Segoe UI"/>
              </a:rPr>
              <a:t>Translate the results to Spanish.</a:t>
            </a:r>
          </a:p>
        </p:txBody>
      </p:sp>
      <p:sp>
        <p:nvSpPr>
          <p:cNvPr id="56" name="Text Placeholder 55">
            <a:extLst>
              <a:ext uri="{FF2B5EF4-FFF2-40B4-BE49-F238E27FC236}">
                <a16:creationId xmlns:a16="http://schemas.microsoft.com/office/drawing/2014/main" id="{14CEAE50-E21B-29C9-E8B7-50508973C30F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sz="900" i="0" noProof="0">
                <a:solidFill>
                  <a:srgbClr val="242424"/>
                </a:solidFill>
                <a:effectLst/>
                <a:latin typeface="Segoe UI" panose="020B0502040204020203" pitchFamily="34" charset="0"/>
              </a:rPr>
              <a:t>Example prompt: </a:t>
            </a:r>
            <a:r>
              <a:rPr lang="en-US" sz="900" b="1" noProof="0">
                <a:latin typeface="Segoe UI"/>
              </a:rPr>
              <a:t>Draft with Copilot: </a:t>
            </a:r>
            <a:r>
              <a:rPr lang="en-US" sz="900" noProof="0">
                <a:latin typeface="Segoe UI"/>
              </a:rPr>
              <a:t>a reply email to the department</a:t>
            </a:r>
            <a:r>
              <a:rPr lang="en-US" sz="900" b="1" noProof="0">
                <a:latin typeface="Segoe UI"/>
              </a:rPr>
              <a:t> </a:t>
            </a:r>
            <a:r>
              <a:rPr lang="en-US" sz="900" noProof="0">
                <a:latin typeface="Segoe UI"/>
              </a:rPr>
              <a:t>that provides detail and timelines regarding improvements and changes.</a:t>
            </a:r>
          </a:p>
        </p:txBody>
      </p:sp>
      <p:sp>
        <p:nvSpPr>
          <p:cNvPr id="57" name="Text Placeholder 56">
            <a:extLst>
              <a:ext uri="{FF2B5EF4-FFF2-40B4-BE49-F238E27FC236}">
                <a16:creationId xmlns:a16="http://schemas.microsoft.com/office/drawing/2014/main" id="{FD7D15CF-0664-E44C-ECA5-2BD37B829D3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>
            <a:normAutofit lnSpcReduction="10000"/>
          </a:bodyPr>
          <a:lstStyle/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r>
              <a:rPr lang="en-US" sz="900" i="0" noProof="0">
                <a:solidFill>
                  <a:srgbClr val="242424"/>
                </a:solidFill>
                <a:effectLst/>
                <a:latin typeface="Segoe UI" panose="020B0502040204020203" pitchFamily="34" charset="0"/>
              </a:rPr>
              <a:t>Example prompt: </a:t>
            </a:r>
            <a:r>
              <a:rPr lang="en-US" sz="900" b="1" kern="0" noProof="0">
                <a:solidFill>
                  <a:srgbClr val="1A1A1A"/>
                </a:solidFill>
                <a:latin typeface="Segoe UI"/>
              </a:rPr>
              <a:t>Make a list of likely questions </a:t>
            </a:r>
            <a:r>
              <a:rPr lang="en-US" sz="900" kern="0" noProof="0">
                <a:solidFill>
                  <a:srgbClr val="1A1A1A"/>
                </a:solidFill>
                <a:latin typeface="Segoe UI"/>
              </a:rPr>
              <a:t>that employees will have about this change in policy and provide answers to each question based on the policy document.</a:t>
            </a:r>
          </a:p>
        </p:txBody>
      </p:sp>
      <p:sp>
        <p:nvSpPr>
          <p:cNvPr id="58" name="Text Placeholder 57">
            <a:extLst>
              <a:ext uri="{FF2B5EF4-FFF2-40B4-BE49-F238E27FC236}">
                <a16:creationId xmlns:a16="http://schemas.microsoft.com/office/drawing/2014/main" id="{7E886734-A104-07E6-C129-F26B1F3A4DD4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>
            <a:normAutofit fontScale="92500"/>
          </a:bodyPr>
          <a:lstStyle/>
          <a:p>
            <a:r>
              <a:rPr lang="en-US" sz="900" i="0" noProof="0">
                <a:solidFill>
                  <a:srgbClr val="242424"/>
                </a:solidFill>
                <a:effectLst/>
                <a:latin typeface="Segoe UI" panose="020B0502040204020203" pitchFamily="34" charset="0"/>
              </a:rPr>
              <a:t>Example prompt: </a:t>
            </a:r>
            <a:r>
              <a:rPr lang="en-US" sz="900" noProof="0">
                <a:solidFill>
                  <a:schemeClr val="tx1"/>
                </a:solidFill>
                <a:latin typeface="Segoe UI"/>
              </a:rPr>
              <a:t>Use Copilot during the meeting to </a:t>
            </a:r>
            <a:r>
              <a:rPr lang="en-US" sz="900" b="1" noProof="0">
                <a:solidFill>
                  <a:schemeClr val="tx1"/>
                </a:solidFill>
                <a:latin typeface="Segoe UI"/>
              </a:rPr>
              <a:t>“list main ideas we discussed” and then review the AI notes “Follow-up tasks” </a:t>
            </a:r>
            <a:r>
              <a:rPr lang="en-US" sz="900" noProof="0">
                <a:solidFill>
                  <a:schemeClr val="tx1"/>
                </a:solidFill>
                <a:latin typeface="Segoe UI"/>
              </a:rPr>
              <a:t>after the meeting to confirm or update the approach and documentation.</a:t>
            </a:r>
          </a:p>
        </p:txBody>
      </p:sp>
      <p:sp>
        <p:nvSpPr>
          <p:cNvPr id="59" name="Text Placeholder 58">
            <a:extLst>
              <a:ext uri="{FF2B5EF4-FFF2-40B4-BE49-F238E27FC236}">
                <a16:creationId xmlns:a16="http://schemas.microsoft.com/office/drawing/2014/main" id="{F09809A5-5D41-AE35-73EE-A85662DC9C1C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800178"/>
          </a:xfrm>
        </p:spPr>
        <p:txBody>
          <a:bodyPr>
            <a:normAutofit lnSpcReduction="10000"/>
          </a:bodyPr>
          <a:lstStyle/>
          <a:p>
            <a:r>
              <a:rPr lang="en-US" sz="900" i="0" noProof="0">
                <a:solidFill>
                  <a:srgbClr val="242424"/>
                </a:solidFill>
                <a:effectLst/>
                <a:latin typeface="Segoe UI" panose="020B0502040204020203" pitchFamily="34" charset="0"/>
              </a:rPr>
              <a:t>Example prompt: </a:t>
            </a:r>
            <a:r>
              <a:rPr lang="en-US" sz="900" noProof="0">
                <a:latin typeface="Segoe UI"/>
              </a:rPr>
              <a:t>Using the insights from the previous step, prompt Copilot: I am a human resources support advisor. </a:t>
            </a:r>
            <a:r>
              <a:rPr lang="en-US" sz="900" b="1" noProof="0">
                <a:latin typeface="Segoe UI"/>
              </a:rPr>
              <a:t>Create a change management plan </a:t>
            </a:r>
            <a:r>
              <a:rPr lang="en-US" sz="900" noProof="0">
                <a:latin typeface="Segoe UI"/>
              </a:rPr>
              <a:t>based on the updated policy. Include tasks and timelines.</a:t>
            </a:r>
          </a:p>
        </p:txBody>
      </p:sp>
      <p:sp>
        <p:nvSpPr>
          <p:cNvPr id="60" name="Text Placeholder 59">
            <a:extLst>
              <a:ext uri="{FF2B5EF4-FFF2-40B4-BE49-F238E27FC236}">
                <a16:creationId xmlns:a16="http://schemas.microsoft.com/office/drawing/2014/main" id="{4569E49E-F500-E672-EB1E-771CE3E43D2A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>
            <a:normAutofit lnSpcReduction="10000"/>
          </a:bodyPr>
          <a:lstStyle/>
          <a:p>
            <a:r>
              <a:rPr lang="en-US" sz="900" i="0" noProof="0">
                <a:solidFill>
                  <a:srgbClr val="242424"/>
                </a:solidFill>
                <a:effectLst/>
                <a:latin typeface="Segoe UI" panose="020B0502040204020203" pitchFamily="34" charset="0"/>
              </a:rPr>
              <a:t>Example prompt: </a:t>
            </a:r>
            <a:r>
              <a:rPr lang="en-US" sz="900" b="1" noProof="0">
                <a:latin typeface="Segoe UI"/>
              </a:rPr>
              <a:t>Create a presentation from file</a:t>
            </a:r>
            <a:r>
              <a:rPr lang="en-US" sz="900" noProof="0">
                <a:latin typeface="Segoe UI"/>
              </a:rPr>
              <a:t> [plan.docx] and relevant documents about [insert case] to train Human Resources support advisors on applying the new policy.</a:t>
            </a:r>
          </a:p>
        </p:txBody>
      </p:sp>
      <p:sp>
        <p:nvSpPr>
          <p:cNvPr id="61" name="Text Placeholder 60">
            <a:extLst>
              <a:ext uri="{FF2B5EF4-FFF2-40B4-BE49-F238E27FC236}">
                <a16:creationId xmlns:a16="http://schemas.microsoft.com/office/drawing/2014/main" id="{12E319DC-35A4-C6EC-2D69-1056E6E43045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en-US" noProof="0">
                <a:solidFill>
                  <a:srgbClr val="000000"/>
                </a:solidFill>
                <a:ea typeface="+mn-lt"/>
                <a:cs typeface="+mn-lt"/>
              </a:rPr>
              <a:t>Communicate changes to Support Advisors and monitor impact/feedback.​</a:t>
            </a:r>
          </a:p>
        </p:txBody>
      </p:sp>
      <p:sp>
        <p:nvSpPr>
          <p:cNvPr id="62" name="Text Placeholder 61">
            <a:extLst>
              <a:ext uri="{FF2B5EF4-FFF2-40B4-BE49-F238E27FC236}">
                <a16:creationId xmlns:a16="http://schemas.microsoft.com/office/drawing/2014/main" id="{2DC0EECB-E1C7-D9B0-7614-BA0CCC3AF713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r>
              <a:rPr lang="en-US" sz="900" noProof="0">
                <a:solidFill>
                  <a:srgbClr val="000000"/>
                </a:solidFill>
                <a:ea typeface="+mn-lt"/>
                <a:cs typeface="+mn-lt"/>
              </a:rPr>
              <a:t>Engage with support advisors to depict the data, plan, actions and support material required to implement the new policy.</a:t>
            </a:r>
            <a:endParaRPr lang="en-US" sz="900" noProof="0">
              <a:solidFill>
                <a:srgbClr val="000000"/>
              </a:solidFill>
              <a:cs typeface="Segoe UI"/>
            </a:endParaRPr>
          </a:p>
        </p:txBody>
      </p:sp>
      <p:sp>
        <p:nvSpPr>
          <p:cNvPr id="63" name="Text Placeholder 62">
            <a:extLst>
              <a:ext uri="{FF2B5EF4-FFF2-40B4-BE49-F238E27FC236}">
                <a16:creationId xmlns:a16="http://schemas.microsoft.com/office/drawing/2014/main" id="{2CF562E0-2C69-3331-12DC-D5CDF225C2C5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r>
              <a:rPr lang="en-US" noProof="0">
                <a:solidFill>
                  <a:srgbClr val="000000"/>
                </a:solidFill>
                <a:ea typeface="+mn-lt"/>
                <a:cs typeface="+mn-lt"/>
              </a:rPr>
              <a:t>Build training materials which are tailored to the case and employee/role.</a:t>
            </a:r>
          </a:p>
        </p:txBody>
      </p:sp>
      <p:sp>
        <p:nvSpPr>
          <p:cNvPr id="199" name="Text Placeholder 198">
            <a:extLst>
              <a:ext uri="{FF2B5EF4-FFF2-40B4-BE49-F238E27FC236}">
                <a16:creationId xmlns:a16="http://schemas.microsoft.com/office/drawing/2014/main" id="{446022C5-1ED2-8026-8A6F-C5CA889A878E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10430234" y="521099"/>
            <a:ext cx="1456966" cy="175614"/>
          </a:xfrm>
        </p:spPr>
        <p:txBody>
          <a:bodyPr/>
          <a:lstStyle/>
          <a:p>
            <a:r>
              <a:rPr lang="en-US" noProof="0"/>
              <a:t>Buy</a:t>
            </a:r>
          </a:p>
        </p:txBody>
      </p:sp>
      <p:grpSp>
        <p:nvGrpSpPr>
          <p:cNvPr id="157" name="Group 156">
            <a:extLst>
              <a:ext uri="{FF2B5EF4-FFF2-40B4-BE49-F238E27FC236}">
                <a16:creationId xmlns:a16="http://schemas.microsoft.com/office/drawing/2014/main" id="{5236AC9F-41EC-3997-0EFF-B1968C168F11}"/>
              </a:ext>
            </a:extLst>
          </p:cNvPr>
          <p:cNvGrpSpPr/>
          <p:nvPr/>
        </p:nvGrpSpPr>
        <p:grpSpPr>
          <a:xfrm>
            <a:off x="804187" y="2761669"/>
            <a:ext cx="2351135" cy="360000"/>
            <a:chOff x="588263" y="1217924"/>
            <a:chExt cx="2351135" cy="360000"/>
          </a:xfrm>
        </p:grpSpPr>
        <p:pic>
          <p:nvPicPr>
            <p:cNvPr id="158" name="Picture 157" descr="Zip Co logo SVG free download, id: 101874 - Brandlogos.net">
              <a:hlinkClick r:id="rId2"/>
              <a:extLst>
                <a:ext uri="{FF2B5EF4-FFF2-40B4-BE49-F238E27FC236}">
                  <a16:creationId xmlns:a16="http://schemas.microsoft.com/office/drawing/2014/main" id="{2024555F-C858-AA66-BBED-81168EB3BC56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59" name="TextBox 158">
              <a:extLst>
                <a:ext uri="{FF2B5EF4-FFF2-40B4-BE49-F238E27FC236}">
                  <a16:creationId xmlns:a16="http://schemas.microsoft.com/office/drawing/2014/main" id="{13A32831-79A5-6814-BD9C-CC363A749329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lang="en-US" sz="1100" noProof="0" dirty="0">
                  <a:solidFill>
                    <a:prstClr val="black"/>
                  </a:solidFill>
                  <a:latin typeface="Segoe UI Semibold"/>
                </a:rPr>
                <a:t>Copilot Chat</a:t>
              </a:r>
              <a:r>
                <a:rPr kumimoji="0" lang="en-US" sz="1100" b="0" i="0" u="none" strike="noStrike" kern="0" cap="none" spc="0" normalizeH="0" baseline="30000" noProof="0" dirty="0">
                  <a:ln>
                    <a:noFill/>
                  </a:ln>
                  <a:solidFill>
                    <a:srgbClr val="1A1A1A"/>
                  </a:solidFill>
                  <a:effectLst/>
                  <a:uLnTx/>
                  <a:uFillTx/>
                  <a:cs typeface="Segoe UI" pitchFamily="34" charset="0"/>
                </a:rPr>
                <a:t>2</a:t>
              </a:r>
              <a:endParaRPr lang="en-US" sz="1100" baseline="30000" noProof="0" dirty="0">
                <a:solidFill>
                  <a:prstClr val="black"/>
                </a:solidFill>
                <a:latin typeface="Segoe UI Semibold"/>
              </a:endParaRPr>
            </a:p>
          </p:txBody>
        </p:sp>
      </p:grpSp>
      <p:grpSp>
        <p:nvGrpSpPr>
          <p:cNvPr id="160" name="Group 159">
            <a:extLst>
              <a:ext uri="{FF2B5EF4-FFF2-40B4-BE49-F238E27FC236}">
                <a16:creationId xmlns:a16="http://schemas.microsoft.com/office/drawing/2014/main" id="{AEA3F017-1CAF-17D1-DA3D-EDBE8CB48A53}"/>
              </a:ext>
            </a:extLst>
          </p:cNvPr>
          <p:cNvGrpSpPr/>
          <p:nvPr/>
        </p:nvGrpSpPr>
        <p:grpSpPr>
          <a:xfrm>
            <a:off x="4276273" y="2761669"/>
            <a:ext cx="2351135" cy="360000"/>
            <a:chOff x="588263" y="2657420"/>
            <a:chExt cx="2351135" cy="360000"/>
          </a:xfrm>
        </p:grpSpPr>
        <p:pic>
          <p:nvPicPr>
            <p:cNvPr id="161" name="Picture 160">
              <a:extLst>
                <a:ext uri="{FF2B5EF4-FFF2-40B4-BE49-F238E27FC236}">
                  <a16:creationId xmlns:a16="http://schemas.microsoft.com/office/drawing/2014/main" id="{7688DC77-EE4E-1B6B-5F5E-CC9A6DF743D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657420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62" name="TextBox 161">
              <a:extLst>
                <a:ext uri="{FF2B5EF4-FFF2-40B4-BE49-F238E27FC236}">
                  <a16:creationId xmlns:a16="http://schemas.microsoft.com/office/drawing/2014/main" id="{F09BD73A-F3A8-E590-4DAB-9385870A73A1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752782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Word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63" name="Group 162">
            <a:extLst>
              <a:ext uri="{FF2B5EF4-FFF2-40B4-BE49-F238E27FC236}">
                <a16:creationId xmlns:a16="http://schemas.microsoft.com/office/drawing/2014/main" id="{DC5B01A7-B0C2-4A31-D35B-94F5EFAD2D55}"/>
              </a:ext>
            </a:extLst>
          </p:cNvPr>
          <p:cNvGrpSpPr/>
          <p:nvPr/>
        </p:nvGrpSpPr>
        <p:grpSpPr>
          <a:xfrm>
            <a:off x="7739914" y="2761669"/>
            <a:ext cx="2351135" cy="360000"/>
            <a:chOff x="588263" y="1217924"/>
            <a:chExt cx="2351135" cy="360000"/>
          </a:xfrm>
        </p:grpSpPr>
        <p:pic>
          <p:nvPicPr>
            <p:cNvPr id="164" name="Picture 163" descr="Zip Co logo SVG free download, id: 101874 - Brandlogos.net">
              <a:hlinkClick r:id="rId2"/>
              <a:extLst>
                <a:ext uri="{FF2B5EF4-FFF2-40B4-BE49-F238E27FC236}">
                  <a16:creationId xmlns:a16="http://schemas.microsoft.com/office/drawing/2014/main" id="{8FD66BB9-06B8-49DF-F2BE-5753FBECB4D4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65" name="TextBox 164">
              <a:extLst>
                <a:ext uri="{FF2B5EF4-FFF2-40B4-BE49-F238E27FC236}">
                  <a16:creationId xmlns:a16="http://schemas.microsoft.com/office/drawing/2014/main" id="{58AF7964-285C-44AB-D5EA-D86FF6088F37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lang="en-US" sz="1100" noProof="0" dirty="0">
                  <a:solidFill>
                    <a:prstClr val="black"/>
                  </a:solidFill>
                  <a:latin typeface="Segoe UI Semibold"/>
                </a:rPr>
                <a:t>Copilot Chat</a:t>
              </a:r>
              <a:r>
                <a:rPr kumimoji="0" lang="en-US" sz="1100" b="0" i="0" u="none" strike="noStrike" kern="0" cap="none" spc="0" normalizeH="0" baseline="30000" noProof="0" dirty="0">
                  <a:ln>
                    <a:noFill/>
                  </a:ln>
                  <a:solidFill>
                    <a:srgbClr val="1A1A1A"/>
                  </a:solidFill>
                  <a:effectLst/>
                  <a:uLnTx/>
                  <a:uFillTx/>
                  <a:cs typeface="Segoe UI" pitchFamily="34" charset="0"/>
                </a:rPr>
                <a:t>2</a:t>
              </a:r>
              <a:endParaRPr lang="en-US" sz="1100" baseline="30000" noProof="0" dirty="0">
                <a:solidFill>
                  <a:prstClr val="black"/>
                </a:solidFill>
                <a:latin typeface="Segoe UI Semibold"/>
              </a:endParaRPr>
            </a:p>
          </p:txBody>
        </p:sp>
      </p:grpSp>
      <p:grpSp>
        <p:nvGrpSpPr>
          <p:cNvPr id="166" name="Group 165">
            <a:extLst>
              <a:ext uri="{FF2B5EF4-FFF2-40B4-BE49-F238E27FC236}">
                <a16:creationId xmlns:a16="http://schemas.microsoft.com/office/drawing/2014/main" id="{06BDC20C-CE86-611B-D531-7A6C3EFBDCF4}"/>
              </a:ext>
            </a:extLst>
          </p:cNvPr>
          <p:cNvGrpSpPr/>
          <p:nvPr/>
        </p:nvGrpSpPr>
        <p:grpSpPr>
          <a:xfrm>
            <a:off x="804187" y="5158847"/>
            <a:ext cx="2351135" cy="360000"/>
            <a:chOff x="588263" y="1697756"/>
            <a:chExt cx="2351135" cy="360000"/>
          </a:xfrm>
        </p:grpSpPr>
        <p:pic>
          <p:nvPicPr>
            <p:cNvPr id="167" name="Picture 166">
              <a:extLst>
                <a:ext uri="{FF2B5EF4-FFF2-40B4-BE49-F238E27FC236}">
                  <a16:creationId xmlns:a16="http://schemas.microsoft.com/office/drawing/2014/main" id="{AF2DFD3E-83FB-910B-973A-759A99F8A32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1697756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68" name="TextBox 167">
              <a:extLst>
                <a:ext uri="{FF2B5EF4-FFF2-40B4-BE49-F238E27FC236}">
                  <a16:creationId xmlns:a16="http://schemas.microsoft.com/office/drawing/2014/main" id="{FD6A12FF-7651-C891-AE8E-0DD37C0FB9A4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793118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Outlook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69" name="Group 168">
            <a:extLst>
              <a:ext uri="{FF2B5EF4-FFF2-40B4-BE49-F238E27FC236}">
                <a16:creationId xmlns:a16="http://schemas.microsoft.com/office/drawing/2014/main" id="{82C502C5-3764-3D1E-9A5A-51A7E7A6000B}"/>
              </a:ext>
            </a:extLst>
          </p:cNvPr>
          <p:cNvGrpSpPr/>
          <p:nvPr/>
        </p:nvGrpSpPr>
        <p:grpSpPr>
          <a:xfrm>
            <a:off x="4276273" y="5158847"/>
            <a:ext cx="2351135" cy="360000"/>
            <a:chOff x="588263" y="3617084"/>
            <a:chExt cx="2351135" cy="360000"/>
          </a:xfrm>
        </p:grpSpPr>
        <p:pic>
          <p:nvPicPr>
            <p:cNvPr id="170" name="Picture 169">
              <a:extLst>
                <a:ext uri="{FF2B5EF4-FFF2-40B4-BE49-F238E27FC236}">
                  <a16:creationId xmlns:a16="http://schemas.microsoft.com/office/drawing/2014/main" id="{AE15A5E0-26E1-3EF5-970B-2DEC4D64E2A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361708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71" name="TextBox 170">
              <a:extLst>
                <a:ext uri="{FF2B5EF4-FFF2-40B4-BE49-F238E27FC236}">
                  <a16:creationId xmlns:a16="http://schemas.microsoft.com/office/drawing/2014/main" id="{363F1EFD-BBA7-F6CC-B966-B2BB88312B04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71244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Teams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72" name="Group 171">
            <a:extLst>
              <a:ext uri="{FF2B5EF4-FFF2-40B4-BE49-F238E27FC236}">
                <a16:creationId xmlns:a16="http://schemas.microsoft.com/office/drawing/2014/main" id="{F939D101-8210-B105-D09C-42F5D51BD840}"/>
              </a:ext>
            </a:extLst>
          </p:cNvPr>
          <p:cNvGrpSpPr/>
          <p:nvPr/>
        </p:nvGrpSpPr>
        <p:grpSpPr>
          <a:xfrm>
            <a:off x="7739914" y="5158847"/>
            <a:ext cx="2351135" cy="360000"/>
            <a:chOff x="588263" y="2177588"/>
            <a:chExt cx="2351135" cy="360000"/>
          </a:xfrm>
        </p:grpSpPr>
        <p:pic>
          <p:nvPicPr>
            <p:cNvPr id="173" name="Picture 172">
              <a:extLst>
                <a:ext uri="{FF2B5EF4-FFF2-40B4-BE49-F238E27FC236}">
                  <a16:creationId xmlns:a16="http://schemas.microsoft.com/office/drawing/2014/main" id="{05A1A2B6-A0B9-BF33-62E2-F24AE798A95F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177588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74" name="TextBox 173">
              <a:extLst>
                <a:ext uri="{FF2B5EF4-FFF2-40B4-BE49-F238E27FC236}">
                  <a16:creationId xmlns:a16="http://schemas.microsoft.com/office/drawing/2014/main" id="{F9F92626-A95B-3B46-B504-44C7A1585B00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272950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PowerPoint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sp>
        <p:nvSpPr>
          <p:cNvPr id="175" name="Text Placeholder 60">
            <a:extLst>
              <a:ext uri="{FF2B5EF4-FFF2-40B4-BE49-F238E27FC236}">
                <a16:creationId xmlns:a16="http://schemas.microsoft.com/office/drawing/2014/main" id="{8F4976A5-22D8-D26A-504B-F28A27D04CCA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xfrm>
            <a:off x="11417128" y="357645"/>
            <a:ext cx="127000" cy="125999"/>
          </a:xfrm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176" name="Text Placeholder 61">
            <a:extLst>
              <a:ext uri="{FF2B5EF4-FFF2-40B4-BE49-F238E27FC236}">
                <a16:creationId xmlns:a16="http://schemas.microsoft.com/office/drawing/2014/main" id="{695AE249-5436-274D-45EE-8D44F2792CFF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11588664" y="357645"/>
            <a:ext cx="127000" cy="125999"/>
          </a:xfrm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177" name="Text Placeholder 62">
            <a:extLst>
              <a:ext uri="{FF2B5EF4-FFF2-40B4-BE49-F238E27FC236}">
                <a16:creationId xmlns:a16="http://schemas.microsoft.com/office/drawing/2014/main" id="{DB11906D-2ADB-AB10-E8E0-FB512DC23969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11760200" y="357645"/>
            <a:ext cx="127000" cy="125999"/>
          </a:xfrm>
        </p:spPr>
        <p:txBody>
          <a:bodyPr/>
          <a:lstStyle/>
          <a:p>
            <a:endParaRPr lang="en-US" noProof="0"/>
          </a:p>
        </p:txBody>
      </p:sp>
      <p:pic>
        <p:nvPicPr>
          <p:cNvPr id="2" name="Picture 1" descr="A group of women standing together&#10;&#10;Description automatically generated">
            <a:extLst>
              <a:ext uri="{FF2B5EF4-FFF2-40B4-BE49-F238E27FC236}">
                <a16:creationId xmlns:a16="http://schemas.microsoft.com/office/drawing/2014/main" id="{A48DFBC3-1B29-C0E1-3C8B-AC433B67B9C2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319481" y="3937299"/>
            <a:ext cx="1872519" cy="2920702"/>
          </a:xfrm>
          <a:prstGeom prst="rect">
            <a:avLst/>
          </a:prstGeom>
        </p:spPr>
      </p:pic>
      <p:sp>
        <p:nvSpPr>
          <p:cNvPr id="3" name="Rectangle: Rounded Corners 6">
            <a:extLst>
              <a:ext uri="{FF2B5EF4-FFF2-40B4-BE49-F238E27FC236}">
                <a16:creationId xmlns:a16="http://schemas.microsoft.com/office/drawing/2014/main" id="{6DADDDEB-807A-E8D9-E9E9-059B08A5E8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1132756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ABF6A81-FCAC-9CDB-188B-78115EE23E51}"/>
              </a:ext>
            </a:extLst>
          </p:cNvPr>
          <p:cNvGrpSpPr/>
          <p:nvPr/>
        </p:nvGrpSpPr>
        <p:grpSpPr>
          <a:xfrm>
            <a:off x="1624328" y="1132756"/>
            <a:ext cx="1332000" cy="216000"/>
            <a:chOff x="1198144" y="862657"/>
            <a:chExt cx="1332000" cy="216000"/>
          </a:xfrm>
        </p:grpSpPr>
        <p:sp>
          <p:nvSpPr>
            <p:cNvPr id="13" name="Rectangle: Rounded Corners 6">
              <a:extLst>
                <a:ext uri="{FF2B5EF4-FFF2-40B4-BE49-F238E27FC236}">
                  <a16:creationId xmlns:a16="http://schemas.microsoft.com/office/drawing/2014/main" id="{A238FD79-5D8F-98C2-F97A-449151DBA1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7"/>
              <a:ext cx="1332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cs typeface="Segoe UI Semibold"/>
                </a:rPr>
                <a:t>Improve </a:t>
              </a:r>
              <a:r>
                <a:rPr kumimoji="0" lang="en-US" sz="900" b="0" i="0" u="none" strike="noStrike" kern="1200" cap="none" spc="0" normalizeH="0" baseline="0" noProof="0" err="1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cs typeface="Segoe UI Semibold"/>
                </a:rPr>
                <a:t>eNPS</a:t>
              </a:r>
              <a:endParaRPr lang="en-US" sz="900" b="0" i="0" u="none" strike="noStrike" kern="1200" cap="none" spc="0" normalizeH="0" baseline="0" noProof="0">
                <a:ln>
                  <a:noFill/>
                </a:ln>
                <a:solidFill>
                  <a:srgbClr val="0078D4"/>
                </a:solidFill>
                <a:effectLst/>
                <a:uLnTx/>
                <a:uFillTx/>
                <a:latin typeface="Segoe UI Semibold"/>
                <a:cs typeface="Segoe UI Semibold"/>
              </a:endParaRPr>
            </a:p>
          </p:txBody>
        </p:sp>
        <p:pic>
          <p:nvPicPr>
            <p:cNvPr id="14" name="Graphic 13">
              <a:extLst>
                <a:ext uri="{FF2B5EF4-FFF2-40B4-BE49-F238E27FC236}">
                  <a16:creationId xmlns:a16="http://schemas.microsoft.com/office/drawing/2014/main" id="{A69039F4-E6CD-8384-C7BE-3E68394769D1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805693C6-DA71-B4A4-2700-127B90720F19}"/>
              </a:ext>
            </a:extLst>
          </p:cNvPr>
          <p:cNvGrpSpPr/>
          <p:nvPr/>
        </p:nvGrpSpPr>
        <p:grpSpPr>
          <a:xfrm>
            <a:off x="3022536" y="1132756"/>
            <a:ext cx="1692000" cy="216000"/>
            <a:chOff x="2707850" y="862657"/>
            <a:chExt cx="1692000" cy="216000"/>
          </a:xfrm>
        </p:grpSpPr>
        <p:sp>
          <p:nvSpPr>
            <p:cNvPr id="16" name="Rectangle: Rounded Corners 6">
              <a:extLst>
                <a:ext uri="{FF2B5EF4-FFF2-40B4-BE49-F238E27FC236}">
                  <a16:creationId xmlns:a16="http://schemas.microsoft.com/office/drawing/2014/main" id="{743547E1-CB01-A577-1B8A-DC9EC38D15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2707850" y="862657"/>
              <a:ext cx="1692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Employee turnover rate</a:t>
              </a:r>
            </a:p>
          </p:txBody>
        </p:sp>
        <p:pic>
          <p:nvPicPr>
            <p:cNvPr id="17" name="Graphic 16">
              <a:extLst>
                <a:ext uri="{FF2B5EF4-FFF2-40B4-BE49-F238E27FC236}">
                  <a16:creationId xmlns:a16="http://schemas.microsoft.com/office/drawing/2014/main" id="{37C9429C-42F0-94A5-5071-6C75A9E64236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2754635" y="898657"/>
              <a:ext cx="144000" cy="144000"/>
            </a:xfrm>
            <a:prstGeom prst="rect">
              <a:avLst/>
            </a:prstGeom>
          </p:spPr>
        </p:pic>
      </p:grpSp>
      <p:sp>
        <p:nvSpPr>
          <p:cNvPr id="18" name="Rectangle: Rounded Corners 6">
            <a:extLst>
              <a:ext uri="{FF2B5EF4-FFF2-40B4-BE49-F238E27FC236}">
                <a16:creationId xmlns:a16="http://schemas.microsoft.com/office/drawing/2014/main" id="{72546C9C-EB8A-6E3E-8E21-2E4E3A7556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469498" y="1127774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5DECD94C-1A58-0AAF-9489-EFFC3ABCA3BC}"/>
              </a:ext>
            </a:extLst>
          </p:cNvPr>
          <p:cNvGrpSpPr/>
          <p:nvPr/>
        </p:nvGrpSpPr>
        <p:grpSpPr>
          <a:xfrm>
            <a:off x="7523373" y="1127774"/>
            <a:ext cx="1260000" cy="216000"/>
            <a:chOff x="1194743" y="1140160"/>
            <a:chExt cx="1260000" cy="216000"/>
          </a:xfrm>
        </p:grpSpPr>
        <p:sp>
          <p:nvSpPr>
            <p:cNvPr id="20" name="Rectangle: Rounded Corners 6">
              <a:extLst>
                <a:ext uri="{FF2B5EF4-FFF2-40B4-BE49-F238E27FC236}">
                  <a16:creationId xmlns:a16="http://schemas.microsoft.com/office/drawing/2014/main" id="{A5D6E98A-B34E-9468-EF6F-674DDB09C8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260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/>
                  <a:cs typeface="Segoe UI Semibold"/>
                </a:rPr>
                <a:t>Cost savings</a:t>
              </a:r>
              <a:endParaRPr lang="en-US" sz="900" b="0" i="0" u="none" strike="noStrike" kern="1200" cap="none" spc="0" normalizeH="0" baseline="0" noProof="0">
                <a:ln>
                  <a:noFill/>
                </a:ln>
                <a:solidFill>
                  <a:srgbClr val="8661C5"/>
                </a:solidFill>
                <a:effectLst/>
                <a:uLnTx/>
                <a:uFillTx/>
                <a:latin typeface="Segoe UI Semibold"/>
                <a:cs typeface="Segoe UI Semibold"/>
              </a:endParaRPr>
            </a:p>
          </p:txBody>
        </p:sp>
        <p:pic>
          <p:nvPicPr>
            <p:cNvPr id="21" name="Graphic 20">
              <a:extLst>
                <a:ext uri="{FF2B5EF4-FFF2-40B4-BE49-F238E27FC236}">
                  <a16:creationId xmlns:a16="http://schemas.microsoft.com/office/drawing/2014/main" id="{1449674E-89A8-41F3-667D-15F501D1D073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7E27B534-FE1B-ABEE-308D-8FCFA37DAFCE}"/>
              </a:ext>
            </a:extLst>
          </p:cNvPr>
          <p:cNvGrpSpPr/>
          <p:nvPr/>
        </p:nvGrpSpPr>
        <p:grpSpPr>
          <a:xfrm>
            <a:off x="8868697" y="1127774"/>
            <a:ext cx="1450784" cy="216000"/>
            <a:chOff x="1194743" y="1140160"/>
            <a:chExt cx="1450784" cy="216000"/>
          </a:xfrm>
        </p:grpSpPr>
        <p:sp>
          <p:nvSpPr>
            <p:cNvPr id="40" name="Rectangle: Rounded Corners 6">
              <a:extLst>
                <a:ext uri="{FF2B5EF4-FFF2-40B4-BE49-F238E27FC236}">
                  <a16:creationId xmlns:a16="http://schemas.microsoft.com/office/drawing/2014/main" id="{BDA45324-12EB-8B69-72B1-FC694C00F4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450784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noProof="0">
                  <a:solidFill>
                    <a:srgbClr val="8661C5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Employee experience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8661C5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41" name="Graphic 40">
              <a:extLst>
                <a:ext uri="{FF2B5EF4-FFF2-40B4-BE49-F238E27FC236}">
                  <a16:creationId xmlns:a16="http://schemas.microsoft.com/office/drawing/2014/main" id="{C7A85754-0F9D-67AF-563F-8256B8848801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75FE7089-DB14-567A-6242-AC5B7CC19B6B}"/>
              </a:ext>
            </a:extLst>
          </p:cNvPr>
          <p:cNvGrpSpPr/>
          <p:nvPr/>
        </p:nvGrpSpPr>
        <p:grpSpPr>
          <a:xfrm>
            <a:off x="4780743" y="1132755"/>
            <a:ext cx="1529413" cy="219456"/>
            <a:chOff x="4582884" y="862656"/>
            <a:chExt cx="1529413" cy="219456"/>
          </a:xfrm>
        </p:grpSpPr>
        <p:sp>
          <p:nvSpPr>
            <p:cNvPr id="43" name="Rectangle: Rounded Corners 6">
              <a:extLst>
                <a:ext uri="{FF2B5EF4-FFF2-40B4-BE49-F238E27FC236}">
                  <a16:creationId xmlns:a16="http://schemas.microsoft.com/office/drawing/2014/main" id="{86963598-C256-0281-D270-2AA0FA4BD5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4582884" y="862656"/>
              <a:ext cx="1529413" cy="219456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Increase benefit usage</a:t>
              </a:r>
            </a:p>
          </p:txBody>
        </p:sp>
        <p:pic>
          <p:nvPicPr>
            <p:cNvPr id="44" name="Graphic 43">
              <a:extLst>
                <a:ext uri="{FF2B5EF4-FFF2-40B4-BE49-F238E27FC236}">
                  <a16:creationId xmlns:a16="http://schemas.microsoft.com/office/drawing/2014/main" id="{D8F0FA77-7A18-0EC9-5D35-A2D6BD1765D7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4629670" y="898657"/>
              <a:ext cx="144000" cy="144000"/>
            </a:xfrm>
            <a:prstGeom prst="rect">
              <a:avLst/>
            </a:prstGeom>
          </p:spPr>
        </p:pic>
      </p:grpSp>
      <p:sp>
        <p:nvSpPr>
          <p:cNvPr id="5" name="Graphic 2">
            <a:hlinkClick r:id="rId13"/>
            <a:extLst>
              <a:ext uri="{FF2B5EF4-FFF2-40B4-BE49-F238E27FC236}">
                <a16:creationId xmlns:a16="http://schemas.microsoft.com/office/drawing/2014/main" id="{1679F46E-666C-C148-4D03-4AE2E5A1F393}"/>
              </a:ext>
            </a:extLst>
          </p:cNvPr>
          <p:cNvSpPr/>
          <p:nvPr/>
        </p:nvSpPr>
        <p:spPr>
          <a:xfrm>
            <a:off x="4408073" y="413676"/>
            <a:ext cx="228200" cy="202844"/>
          </a:xfrm>
          <a:custGeom>
            <a:avLst/>
            <a:gdLst>
              <a:gd name="connsiteX0" fmla="*/ 41203 w 228200"/>
              <a:gd name="connsiteY0" fmla="*/ 0 h 202844"/>
              <a:gd name="connsiteX1" fmla="*/ 186997 w 228200"/>
              <a:gd name="connsiteY1" fmla="*/ 0 h 202844"/>
              <a:gd name="connsiteX2" fmla="*/ 228137 w 228200"/>
              <a:gd name="connsiteY2" fmla="*/ 38870 h 202844"/>
              <a:gd name="connsiteX3" fmla="*/ 228200 w 228200"/>
              <a:gd name="connsiteY3" fmla="*/ 41203 h 202844"/>
              <a:gd name="connsiteX4" fmla="*/ 228200 w 228200"/>
              <a:gd name="connsiteY4" fmla="*/ 161642 h 202844"/>
              <a:gd name="connsiteX5" fmla="*/ 189330 w 228200"/>
              <a:gd name="connsiteY5" fmla="*/ 202781 h 202844"/>
              <a:gd name="connsiteX6" fmla="*/ 186997 w 228200"/>
              <a:gd name="connsiteY6" fmla="*/ 202845 h 202844"/>
              <a:gd name="connsiteX7" fmla="*/ 41203 w 228200"/>
              <a:gd name="connsiteY7" fmla="*/ 202845 h 202844"/>
              <a:gd name="connsiteX8" fmla="*/ 63 w 228200"/>
              <a:gd name="connsiteY8" fmla="*/ 163975 h 202844"/>
              <a:gd name="connsiteX9" fmla="*/ 0 w 228200"/>
              <a:gd name="connsiteY9" fmla="*/ 161642 h 202844"/>
              <a:gd name="connsiteX10" fmla="*/ 0 w 228200"/>
              <a:gd name="connsiteY10" fmla="*/ 41203 h 202844"/>
              <a:gd name="connsiteX11" fmla="*/ 38870 w 228200"/>
              <a:gd name="connsiteY11" fmla="*/ 63 h 202844"/>
              <a:gd name="connsiteX12" fmla="*/ 41203 w 228200"/>
              <a:gd name="connsiteY12" fmla="*/ 0 h 202844"/>
              <a:gd name="connsiteX13" fmla="*/ 186997 w 228200"/>
              <a:gd name="connsiteY13" fmla="*/ 0 h 202844"/>
              <a:gd name="connsiteX14" fmla="*/ 41203 w 228200"/>
              <a:gd name="connsiteY14" fmla="*/ 0 h 202844"/>
              <a:gd name="connsiteX15" fmla="*/ 89416 w 228200"/>
              <a:gd name="connsiteY15" fmla="*/ 70805 h 202844"/>
              <a:gd name="connsiteX16" fmla="*/ 88745 w 228200"/>
              <a:gd name="connsiteY16" fmla="*/ 73658 h 202844"/>
              <a:gd name="connsiteX17" fmla="*/ 88745 w 228200"/>
              <a:gd name="connsiteY17" fmla="*/ 129212 h 202844"/>
              <a:gd name="connsiteX18" fmla="*/ 95083 w 228200"/>
              <a:gd name="connsiteY18" fmla="*/ 135551 h 202844"/>
              <a:gd name="connsiteX19" fmla="*/ 97923 w 228200"/>
              <a:gd name="connsiteY19" fmla="*/ 134879 h 202844"/>
              <a:gd name="connsiteX20" fmla="*/ 153477 w 228200"/>
              <a:gd name="connsiteY20" fmla="*/ 107115 h 202844"/>
              <a:gd name="connsiteX21" fmla="*/ 156324 w 228200"/>
              <a:gd name="connsiteY21" fmla="*/ 98614 h 202844"/>
              <a:gd name="connsiteX22" fmla="*/ 153477 w 228200"/>
              <a:gd name="connsiteY22" fmla="*/ 95768 h 202844"/>
              <a:gd name="connsiteX23" fmla="*/ 97923 w 228200"/>
              <a:gd name="connsiteY23" fmla="*/ 67991 h 202844"/>
              <a:gd name="connsiteX24" fmla="*/ 89416 w 228200"/>
              <a:gd name="connsiteY24" fmla="*/ 70818 h 202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228200" h="202844">
                <a:moveTo>
                  <a:pt x="41203" y="0"/>
                </a:moveTo>
                <a:lnTo>
                  <a:pt x="186997" y="0"/>
                </a:lnTo>
                <a:cubicBezTo>
                  <a:pt x="208848" y="-1"/>
                  <a:pt x="226900" y="17055"/>
                  <a:pt x="228137" y="38870"/>
                </a:cubicBezTo>
                <a:lnTo>
                  <a:pt x="228200" y="41203"/>
                </a:lnTo>
                <a:lnTo>
                  <a:pt x="228200" y="161642"/>
                </a:lnTo>
                <a:cubicBezTo>
                  <a:pt x="228202" y="183492"/>
                  <a:pt x="211146" y="201544"/>
                  <a:pt x="189330" y="202781"/>
                </a:cubicBezTo>
                <a:lnTo>
                  <a:pt x="186997" y="202845"/>
                </a:lnTo>
                <a:lnTo>
                  <a:pt x="41203" y="202845"/>
                </a:lnTo>
                <a:cubicBezTo>
                  <a:pt x="19352" y="202846"/>
                  <a:pt x="1300" y="185791"/>
                  <a:pt x="63" y="163975"/>
                </a:cubicBezTo>
                <a:lnTo>
                  <a:pt x="0" y="161642"/>
                </a:lnTo>
                <a:lnTo>
                  <a:pt x="0" y="41203"/>
                </a:lnTo>
                <a:cubicBezTo>
                  <a:pt x="-1" y="19352"/>
                  <a:pt x="17055" y="1300"/>
                  <a:pt x="38870" y="63"/>
                </a:cubicBezTo>
                <a:lnTo>
                  <a:pt x="41203" y="0"/>
                </a:lnTo>
                <a:lnTo>
                  <a:pt x="186997" y="0"/>
                </a:lnTo>
                <a:lnTo>
                  <a:pt x="41203" y="0"/>
                </a:lnTo>
                <a:close/>
                <a:moveTo>
                  <a:pt x="89416" y="70805"/>
                </a:moveTo>
                <a:cubicBezTo>
                  <a:pt x="88973" y="71691"/>
                  <a:pt x="88743" y="72668"/>
                  <a:pt x="88745" y="73658"/>
                </a:cubicBezTo>
                <a:lnTo>
                  <a:pt x="88745" y="129212"/>
                </a:lnTo>
                <a:cubicBezTo>
                  <a:pt x="88745" y="132712"/>
                  <a:pt x="91583" y="135551"/>
                  <a:pt x="95083" y="135551"/>
                </a:cubicBezTo>
                <a:cubicBezTo>
                  <a:pt x="96070" y="135551"/>
                  <a:pt x="97042" y="135320"/>
                  <a:pt x="97923" y="134879"/>
                </a:cubicBezTo>
                <a:lnTo>
                  <a:pt x="153477" y="107115"/>
                </a:lnTo>
                <a:cubicBezTo>
                  <a:pt x="156610" y="105553"/>
                  <a:pt x="157884" y="101747"/>
                  <a:pt x="156324" y="98614"/>
                </a:cubicBezTo>
                <a:cubicBezTo>
                  <a:pt x="155709" y="97381"/>
                  <a:pt x="154710" y="96383"/>
                  <a:pt x="153477" y="95768"/>
                </a:cubicBezTo>
                <a:lnTo>
                  <a:pt x="97923" y="67991"/>
                </a:lnTo>
                <a:cubicBezTo>
                  <a:pt x="94793" y="66423"/>
                  <a:pt x="90985" y="67689"/>
                  <a:pt x="89416" y="70818"/>
                </a:cubicBezTo>
                <a:close/>
              </a:path>
            </a:pathLst>
          </a:custGeom>
          <a:gradFill>
            <a:gsLst>
              <a:gs pos="73000">
                <a:srgbClr val="0078D4"/>
              </a:gs>
              <a:gs pos="12000">
                <a:srgbClr val="C03BC4"/>
              </a:gs>
            </a:gsLst>
            <a:path path="circle">
              <a:fillToRect l="100000" t="100000"/>
            </a:path>
          </a:gradFill>
          <a:ln w="12303" cap="flat">
            <a:noFill/>
            <a:prstDash val="solid"/>
            <a:miter/>
          </a:ln>
          <a:effectLst>
            <a:outerShdw blurRad="63500" dist="63500" dir="3000000" algn="tl" rotWithShape="0">
              <a:srgbClr val="454142">
                <a:alpha val="15000"/>
              </a:srgbClr>
            </a:outerShdw>
          </a:effectLst>
        </p:spPr>
        <p:txBody>
          <a:bodyPr rtlCol="0" anchor="ctr"/>
          <a:lstStyle/>
          <a:p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543751060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377</Words>
  <Application>Microsoft Office PowerPoint</Application>
  <PresentationFormat>Widescreen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HR | Update a policy document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2025-02-11T21:55:38Z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