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1" autoAdjust="0"/>
    <p:restoredTop sz="94660"/>
  </p:normalViewPr>
  <p:slideViewPr>
    <p:cSldViewPr snapToGrid="0">
      <p:cViewPr varScale="1">
        <p:scale>
          <a:sx n="99" d="100"/>
          <a:sy n="99" d="100"/>
        </p:scale>
        <p:origin x="2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06D3B-3F85-4FFF-96F8-D356F03168E0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D9528-18D7-4BA8-A184-B829D0AA6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36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94F21-0ECA-83D2-CA60-F46BEBB394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FBB768-42FC-8B2D-8ABA-41F1522343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7E4A0-8FA3-EBC5-545B-5333C8807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B4CB4-505B-75F6-82A3-0E1170AD4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9C986-CC66-62F2-7CCA-D0DDCAFF7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52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05FA5-AF1A-FDBB-0D62-7830611A0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7729C8-75B2-8CAE-8E91-ED3F042DEF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82F48-E91F-4F94-A0AA-EDA0EE336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934C3-0F3C-6296-8778-4D0F184B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4E0F2-E1D7-EF0E-7EAC-940985175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16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E4368F-9EC1-DF02-DDB2-E0209A454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E67F61-21F9-5382-B5EB-368FA5AC0D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F4E02-6431-244A-E575-074CD9868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0B9EC-EBBC-76A6-A4F0-E83D673F9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FC02E-D193-922B-20F1-230AFD5EA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18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 Placeholder 92">
            <a:extLst>
              <a:ext uri="{FF2B5EF4-FFF2-40B4-BE49-F238E27FC236}">
                <a16:creationId xmlns:a16="http://schemas.microsoft.com/office/drawing/2014/main" id="{B818C25C-E120-78B9-B45A-1E32ACD400F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0453" y="6490609"/>
            <a:ext cx="9597418" cy="215444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700"/>
            </a:lvl1pPr>
          </a:lstStyle>
          <a:p>
            <a:r>
              <a:rPr lang="en-GB" baseline="30000"/>
              <a:t>1</a:t>
            </a:r>
            <a:r>
              <a:rPr lang="en-GB"/>
              <a:t>Access Copilot at Copilot.Microsoft.com or from the Windows taskbar or Edge browser and set toggle to “Web”</a:t>
            </a:r>
          </a:p>
          <a:p>
            <a:r>
              <a:rPr lang="en-GB" baseline="30000"/>
              <a:t>2</a:t>
            </a:r>
            <a:r>
              <a:rPr lang="en-GB"/>
              <a:t>Access Copilot at Copilot.Microsoft.com, from the Windows taskbar or Edge browser, or in the Copilot app in Teams, and set toggle to “Work”.</a:t>
            </a:r>
          </a:p>
        </p:txBody>
      </p:sp>
      <p:sp>
        <p:nvSpPr>
          <p:cNvPr id="95" name="Text Placeholder 94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6" name="Text Placeholder 94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7" name="Text Placeholder 94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8" name="Text Placeholder 94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9" name="Text Placeholder 94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0" name="Text Placeholder 94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Copilot for Microsoft 365</a:t>
            </a:r>
          </a:p>
        </p:txBody>
      </p:sp>
      <p:sp>
        <p:nvSpPr>
          <p:cNvPr id="106" name="Text Placeholder 105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Text Placeholder 105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Text Placeholder 105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Text Placeholder 105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10" name="Text Placeholder 105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11" name="Text Placeholder 105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12" name="Text Placeholder 105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13" name="Text Placeholder 105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14" name="Text Placeholder 105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15" name="Text Placeholder 105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Text Placeholder 105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Text Placeholder 105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102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08096540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BC582-A8E1-80F6-FA46-DBA11311C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415EB-89BF-75C5-43B3-0632DFA8F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391E3-C9E6-F58D-8D13-32389576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A030E-AD1B-1B36-9813-5E1471015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AA81A-B470-5A43-107F-DD0664DF2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46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EF80D-28D0-E5CA-200A-8094165AA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DC59A8-087E-D425-3584-CDC4B693A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31B60-2D71-1472-F865-39F32680A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666C2-1A8C-768F-034B-9C2BD0147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E57D9-875A-5792-9938-0E12C0E47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56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59D18-A6E6-FACE-91BF-8ACBC95DE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7D8FD-0F3C-BCA9-60BF-0B92787EFA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4A255A-E54F-72F9-3715-3E8132656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6C95C-617E-A86F-F5F8-1B604880B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D74487-2E12-C043-48A0-78CAC2604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4609C0-49B4-A261-EA36-C20DE0A9A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31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8BB5E-EBA8-3F2A-EF89-DF83E958A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0FFC1E-A3A3-65F6-0857-0054D68DD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43886-547F-FD58-D3CF-2849B660C6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A28919-5B4C-20BC-360D-8DF07AF642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FF1045-6CF5-F9E6-8F47-1604AD2FA9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7607AE-C233-26E4-6D1F-2F7501A71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3F2984-13F1-11F2-34F0-DB22531E2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B90C64-01A8-BD7B-814F-E673B0650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7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3779A-213E-6825-8D80-DA5D95F28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D77393-CCB1-86F9-DC88-9A62B1186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647308-FB73-EA69-5CDD-8D8909868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83527-0F7E-385C-58D7-D493E4438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6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0FD23B-A517-4D5A-402E-9F75A72A7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0EF97A-EE2D-2205-78C9-A8464836B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98A4A7-C504-C380-1F95-02B2C6AB1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14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70A2C-D001-7F9C-D8DF-4E9B9C64C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B6B69-C19B-6544-EBD4-B0EB0B8D5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3BB267-73DD-B6F3-9D02-D55A50368B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DF98FC-AE7D-A515-488F-30299555C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4E9F83-04C7-AA37-927D-AA965E355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7767E9-7BAC-82A7-2DF2-551CC16F1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38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44B48-7172-61C4-BF3F-082EF4095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A3DA90-D0AA-1217-3318-F81F591D15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A69E0F-C3FF-A546-559C-FADDE5DC9A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71B19A-96B9-9C13-F5FB-FD718B2F1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6F2F9D-09A5-560E-ADD9-8D3FB552E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789FE-CC2E-9A09-85F1-F9E812034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8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DC5529-5C1B-0C63-F9E0-2D72C3281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87366A-BB17-96BD-E12C-D38684BE1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780E6-C92F-683C-3DA6-BEDB3051CB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06D31-84CD-BBE9-B599-908A60078D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6C4A2-7785-CA8D-B3C9-AA4CF50479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03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s://copilot.microsoft.com/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hyperlink" Target="https://support.microsoft.com/en-us/topic/overview-of-microsoft-365-chat-preview-5b00a52d-7296-48ee-b938-b95b7209f737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1AC773-217D-B93C-625F-27C5502E4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5672138" cy="263149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rgbClr val="0078D4"/>
                </a:solidFill>
              </a:rPr>
              <a:t>HR | </a:t>
            </a:r>
            <a:r>
              <a:rPr lang="en-US"/>
              <a:t>Update a policy document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6E64E6-DACB-9E61-4FB5-2DF9550866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/>
              <a:t>1. Identify changes in policy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A62AF6B-8392-19D6-4008-8B9EDDD439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/>
              <a:t>6. Continuous improvement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B43261E-C01B-AAF7-FB79-BCB449EDE0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/>
              <a:t>2. Draft new FAQ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D07F03A-7B5E-43DB-6297-704D97B841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/>
              <a:t>5. Collect feedback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DB7B1D6-90AA-812D-38AC-4FC308D825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>
                <a:latin typeface="Segoe UI Semibold"/>
                <a:cs typeface="Segoe UI Semibold"/>
              </a:rPr>
              <a:t>3. Create plan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59A6375-D732-AEEC-8F08-CB20AB56EF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/>
              <a:t>4. Develop material</a:t>
            </a:r>
          </a:p>
        </p:txBody>
      </p:sp>
      <p:sp>
        <p:nvSpPr>
          <p:cNvPr id="186" name="Text Placeholder 185">
            <a:extLst>
              <a:ext uri="{FF2B5EF4-FFF2-40B4-BE49-F238E27FC236}">
                <a16:creationId xmlns:a16="http://schemas.microsoft.com/office/drawing/2014/main" id="{8B5C2D03-DCAF-3A2F-F520-91089D02E4F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>
            <a:normAutofit fontScale="62500" lnSpcReduction="20000"/>
          </a:bodyPr>
          <a:lstStyle/>
          <a:p>
            <a:r>
              <a:rPr lang="en-US"/>
              <a:t>Copilot for Microsoft 365</a:t>
            </a:r>
            <a:endParaRPr lang="en-US" noProof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0499C67-D6E4-2AAF-E2CD-FC0D6C5CAE6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z="900" dirty="0">
                <a:solidFill>
                  <a:srgbClr val="000000"/>
                </a:solidFill>
                <a:ea typeface="+mn-ea"/>
                <a:cs typeface="Segoe UI"/>
              </a:rPr>
              <a:t>Compare the new and old policy documents and make a table of the key policy differences. Have Copilot t</a:t>
            </a:r>
            <a:r>
              <a:rPr lang="en-US" dirty="0">
                <a:solidFill>
                  <a:srgbClr val="000000"/>
                </a:solidFill>
                <a:ea typeface="+mn-ea"/>
                <a:cs typeface="Segoe UI"/>
              </a:rPr>
              <a:t>ranslate the results into local language.</a:t>
            </a:r>
            <a:endParaRPr lang="en-US" sz="900" dirty="0">
              <a:solidFill>
                <a:srgbClr val="000000"/>
              </a:solidFill>
              <a:cs typeface="Segoe UI"/>
            </a:endParaRP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9BE7A92C-5153-CD8E-9741-A05A719064F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ea typeface="+mn-ea"/>
                <a:cs typeface="Segoe UI"/>
              </a:rPr>
              <a:t>Create a new FAQ document that explains the changes and explores what impact it may have on employees and what concerns they might have. </a:t>
            </a:r>
            <a:endParaRPr lang="en-US" sz="800">
              <a:solidFill>
                <a:srgbClr val="000000"/>
              </a:solidFill>
              <a:ea typeface="+mn-ea"/>
              <a:cs typeface="Segoe UI"/>
            </a:endParaRP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7054A1FB-C5B1-4967-218D-B57FF644931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Ask Copilot</a:t>
            </a:r>
            <a:r>
              <a:rPr lang="en-US" baseline="30000" dirty="0">
                <a:solidFill>
                  <a:srgbClr val="1A1A1A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to create a plan for change management that updates curated content, employee-facing material, and advisor training and communications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5C4FC6F0-A44A-234A-C1B1-B9E4F71A283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sz="900" i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Example prompt: </a:t>
            </a:r>
            <a:r>
              <a:rPr lang="en-US" sz="900" b="1">
                <a:solidFill>
                  <a:srgbClr val="000000"/>
                </a:solidFill>
                <a:ea typeface="+mn-lt"/>
                <a:cs typeface="+mn-lt"/>
              </a:rPr>
              <a:t>Compare policies in these two documents</a:t>
            </a:r>
            <a:r>
              <a:rPr lang="en-US" sz="900">
                <a:solidFill>
                  <a:srgbClr val="000000"/>
                </a:solidFill>
                <a:ea typeface="+mn-lt"/>
                <a:cs typeface="+mn-lt"/>
              </a:rPr>
              <a:t> and make a table of the key policy differences. </a:t>
            </a:r>
            <a:r>
              <a:rPr lang="en-US" sz="900" kern="0">
                <a:solidFill>
                  <a:srgbClr val="1A1A1A"/>
                </a:solidFill>
                <a:latin typeface="Segoe UI"/>
              </a:rPr>
              <a:t>Translate the results to Spanish.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14CEAE50-E21B-29C9-E8B7-50508973C30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sz="900" i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Example prompt: </a:t>
            </a:r>
            <a:r>
              <a:rPr lang="en-US" sz="900" b="1">
                <a:latin typeface="Segoe UI"/>
              </a:rPr>
              <a:t>Draft with Copilot: </a:t>
            </a:r>
            <a:r>
              <a:rPr lang="en-US" sz="900">
                <a:latin typeface="Segoe UI"/>
              </a:rPr>
              <a:t>a reply email to the department</a:t>
            </a:r>
            <a:r>
              <a:rPr lang="en-US" sz="900" b="1">
                <a:latin typeface="Segoe UI"/>
              </a:rPr>
              <a:t> </a:t>
            </a:r>
            <a:r>
              <a:rPr lang="en-US" sz="900">
                <a:latin typeface="Segoe UI"/>
              </a:rPr>
              <a:t>that provides detail and timelines regarding improvements and changes.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FD7D15CF-0664-E44C-ECA5-2BD37B829D3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rm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i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Example prompt: </a:t>
            </a:r>
            <a:r>
              <a:rPr lang="en-US" sz="900" b="1" kern="0">
                <a:solidFill>
                  <a:srgbClr val="1A1A1A"/>
                </a:solidFill>
                <a:latin typeface="Segoe UI"/>
              </a:rPr>
              <a:t>Make a list of likely questions </a:t>
            </a:r>
            <a:r>
              <a:rPr lang="en-US" sz="900" kern="0">
                <a:solidFill>
                  <a:srgbClr val="1A1A1A"/>
                </a:solidFill>
                <a:latin typeface="Segoe UI"/>
              </a:rPr>
              <a:t>that employees will have about this change in policy and provide answers to each question based on the policy document.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7E886734-A104-07E6-C129-F26B1F3A4DD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 fontScale="92500"/>
          </a:bodyPr>
          <a:lstStyle/>
          <a:p>
            <a:r>
              <a:rPr lang="en-US" sz="900" i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Example prompt: </a:t>
            </a:r>
            <a:r>
              <a:rPr lang="en-US" sz="900">
                <a:solidFill>
                  <a:schemeClr val="tx1"/>
                </a:solidFill>
                <a:latin typeface="Segoe UI"/>
              </a:rPr>
              <a:t>Use Copilot during the meeting to </a:t>
            </a:r>
            <a:r>
              <a:rPr lang="en-US" sz="900" b="1">
                <a:solidFill>
                  <a:schemeClr val="tx1"/>
                </a:solidFill>
                <a:latin typeface="Segoe UI"/>
              </a:rPr>
              <a:t>“list main ideas we discussed” and then review the AI notes “Follow-up tasks” </a:t>
            </a:r>
            <a:r>
              <a:rPr lang="en-US" sz="900">
                <a:solidFill>
                  <a:schemeClr val="tx1"/>
                </a:solidFill>
                <a:latin typeface="Segoe UI"/>
              </a:rPr>
              <a:t>after the meeting to confirm or update the approach and documentation.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F09809A5-5D41-AE35-73EE-A85662DC9C1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800178"/>
          </a:xfrm>
        </p:spPr>
        <p:txBody>
          <a:bodyPr>
            <a:normAutofit/>
          </a:bodyPr>
          <a:lstStyle/>
          <a:p>
            <a:r>
              <a:rPr lang="en-US" sz="900" i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Example prompt: </a:t>
            </a:r>
            <a:r>
              <a:rPr lang="en-US" sz="900">
                <a:latin typeface="Segoe UI"/>
              </a:rPr>
              <a:t>Using the insights from the previous step, prompt Copilot: I am a human resources support advisor. </a:t>
            </a:r>
            <a:r>
              <a:rPr lang="en-US" sz="900" b="1">
                <a:latin typeface="Segoe UI"/>
              </a:rPr>
              <a:t>Create a change management plan </a:t>
            </a:r>
            <a:r>
              <a:rPr lang="en-US" sz="900">
                <a:latin typeface="Segoe UI"/>
              </a:rPr>
              <a:t>based on the updated policy. Include tasks and timelines.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4569E49E-F500-E672-EB1E-771CE3E43D2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>
            <a:normAutofit/>
          </a:bodyPr>
          <a:lstStyle/>
          <a:p>
            <a:r>
              <a:rPr lang="en-US" sz="900" i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Example prompt: </a:t>
            </a:r>
            <a:r>
              <a:rPr lang="en-US" sz="900" b="1">
                <a:latin typeface="Segoe UI"/>
              </a:rPr>
              <a:t>Create a presentation from file</a:t>
            </a:r>
            <a:r>
              <a:rPr lang="en-US" sz="900">
                <a:latin typeface="Segoe UI"/>
              </a:rPr>
              <a:t> [plan.docx] and relevant documents about [insert case] to train Human Resources support advisors on applying the new policy.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12E319DC-35A4-C6EC-2D69-1056E6E4304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Communicate changes to Support Advisors and monitor impact/feedback.​</a:t>
            </a:r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2DC0EECB-E1C7-D9B0-7614-BA0CCC3AF71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sz="900">
                <a:solidFill>
                  <a:srgbClr val="000000"/>
                </a:solidFill>
                <a:ea typeface="+mn-lt"/>
                <a:cs typeface="+mn-lt"/>
              </a:rPr>
              <a:t>Engage with support advisors to depict the data, plan, actions and support material required to implement the new policy.</a:t>
            </a:r>
            <a:endParaRPr lang="en-US" sz="900">
              <a:solidFill>
                <a:srgbClr val="000000"/>
              </a:solidFill>
              <a:cs typeface="Segoe UI"/>
            </a:endParaRP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2CF562E0-2C69-3331-12DC-D5CDF225C2C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Build training materials which are tailored to the case and employee/role.</a:t>
            </a:r>
          </a:p>
        </p:txBody>
      </p:sp>
      <p:sp>
        <p:nvSpPr>
          <p:cNvPr id="199" name="Text Placeholder 198">
            <a:extLst>
              <a:ext uri="{FF2B5EF4-FFF2-40B4-BE49-F238E27FC236}">
                <a16:creationId xmlns:a16="http://schemas.microsoft.com/office/drawing/2014/main" id="{446022C5-1ED2-8026-8A6F-C5CA889A878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>
            <a:normAutofit fontScale="62500" lnSpcReduction="20000"/>
          </a:bodyPr>
          <a:lstStyle/>
          <a:p>
            <a:r>
              <a:rPr lang="en-US"/>
              <a:t>Buy</a:t>
            </a:r>
          </a:p>
        </p:txBody>
      </p: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5236AC9F-41EC-3997-0EFF-B1968C168F11}"/>
              </a:ext>
            </a:extLst>
          </p:cNvPr>
          <p:cNvGrpSpPr/>
          <p:nvPr/>
        </p:nvGrpSpPr>
        <p:grpSpPr>
          <a:xfrm>
            <a:off x="804187" y="2761669"/>
            <a:ext cx="2351135" cy="360000"/>
            <a:chOff x="588263" y="1217924"/>
            <a:chExt cx="2351135" cy="360000"/>
          </a:xfrm>
        </p:grpSpPr>
        <p:pic>
          <p:nvPicPr>
            <p:cNvPr id="158" name="Picture 157" descr="Zip Co logo SVG free download, id: 101874 - Brandlogos.net">
              <a:hlinkClick r:id="rId2"/>
              <a:extLst>
                <a:ext uri="{FF2B5EF4-FFF2-40B4-BE49-F238E27FC236}">
                  <a16:creationId xmlns:a16="http://schemas.microsoft.com/office/drawing/2014/main" id="{2024555F-C858-AA66-BBED-81168EB3BC5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13A32831-79A5-6814-BD9C-CC363A74932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dirty="0">
                  <a:solidFill>
                    <a:prstClr val="black"/>
                  </a:solidFill>
                  <a:latin typeface="Segoe UI Semibold"/>
                </a:rPr>
                <a:t>Copilot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100" baseline="3000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AEA3F017-1CAF-17D1-DA3D-EDBE8CB48A53}"/>
              </a:ext>
            </a:extLst>
          </p:cNvPr>
          <p:cNvGrpSpPr/>
          <p:nvPr/>
        </p:nvGrpSpPr>
        <p:grpSpPr>
          <a:xfrm>
            <a:off x="4276273" y="2761669"/>
            <a:ext cx="2351135" cy="360000"/>
            <a:chOff x="588263" y="2657420"/>
            <a:chExt cx="2351135" cy="360000"/>
          </a:xfrm>
        </p:grpSpPr>
        <p:pic>
          <p:nvPicPr>
            <p:cNvPr id="161" name="Picture 160">
              <a:extLst>
                <a:ext uri="{FF2B5EF4-FFF2-40B4-BE49-F238E27FC236}">
                  <a16:creationId xmlns:a16="http://schemas.microsoft.com/office/drawing/2014/main" id="{7688DC77-EE4E-1B6B-5F5E-CC9A6DF743D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F09BD73A-F3A8-E590-4DAB-9385870A73A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DC5B01A7-B0C2-4A31-D35B-94F5EFAD2D55}"/>
              </a:ext>
            </a:extLst>
          </p:cNvPr>
          <p:cNvGrpSpPr/>
          <p:nvPr/>
        </p:nvGrpSpPr>
        <p:grpSpPr>
          <a:xfrm>
            <a:off x="7739914" y="2761669"/>
            <a:ext cx="2351135" cy="360000"/>
            <a:chOff x="588263" y="1217924"/>
            <a:chExt cx="2351135" cy="360000"/>
          </a:xfrm>
        </p:grpSpPr>
        <p:pic>
          <p:nvPicPr>
            <p:cNvPr id="164" name="Picture 163" descr="Zip Co logo SVG free download, id: 101874 - Brandlogos.net">
              <a:hlinkClick r:id="rId2"/>
              <a:extLst>
                <a:ext uri="{FF2B5EF4-FFF2-40B4-BE49-F238E27FC236}">
                  <a16:creationId xmlns:a16="http://schemas.microsoft.com/office/drawing/2014/main" id="{8FD66BB9-06B8-49DF-F2BE-5753FBECB4D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58AF7964-285C-44AB-D5EA-D86FF6088F3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dirty="0">
                  <a:solidFill>
                    <a:prstClr val="black"/>
                  </a:solidFill>
                  <a:latin typeface="Segoe UI Semibold"/>
                </a:rPr>
                <a:t>Copilot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100" baseline="3000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06BDC20C-CE86-611B-D531-7A6C3EFBDCF4}"/>
              </a:ext>
            </a:extLst>
          </p:cNvPr>
          <p:cNvGrpSpPr/>
          <p:nvPr/>
        </p:nvGrpSpPr>
        <p:grpSpPr>
          <a:xfrm>
            <a:off x="804187" y="5158847"/>
            <a:ext cx="2351135" cy="360000"/>
            <a:chOff x="588263" y="1697756"/>
            <a:chExt cx="2351135" cy="360000"/>
          </a:xfrm>
        </p:grpSpPr>
        <p:pic>
          <p:nvPicPr>
            <p:cNvPr id="167" name="Picture 166">
              <a:extLst>
                <a:ext uri="{FF2B5EF4-FFF2-40B4-BE49-F238E27FC236}">
                  <a16:creationId xmlns:a16="http://schemas.microsoft.com/office/drawing/2014/main" id="{AF2DFD3E-83FB-910B-973A-759A99F8A32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FD6A12FF-7651-C891-AE8E-0DD37C0FB9A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82C502C5-3764-3D1E-9A5A-51A7E7A6000B}"/>
              </a:ext>
            </a:extLst>
          </p:cNvPr>
          <p:cNvGrpSpPr/>
          <p:nvPr/>
        </p:nvGrpSpPr>
        <p:grpSpPr>
          <a:xfrm>
            <a:off x="4276273" y="5158847"/>
            <a:ext cx="2351135" cy="360000"/>
            <a:chOff x="588263" y="3617084"/>
            <a:chExt cx="2351135" cy="360000"/>
          </a:xfrm>
        </p:grpSpPr>
        <p:pic>
          <p:nvPicPr>
            <p:cNvPr id="170" name="Picture 169">
              <a:extLst>
                <a:ext uri="{FF2B5EF4-FFF2-40B4-BE49-F238E27FC236}">
                  <a16:creationId xmlns:a16="http://schemas.microsoft.com/office/drawing/2014/main" id="{AE15A5E0-26E1-3EF5-970B-2DEC4D64E2A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363F1EFD-BBA7-F6CC-B966-B2BB88312B0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F939D101-8210-B105-D09C-42F5D51BD840}"/>
              </a:ext>
            </a:extLst>
          </p:cNvPr>
          <p:cNvGrpSpPr/>
          <p:nvPr/>
        </p:nvGrpSpPr>
        <p:grpSpPr>
          <a:xfrm>
            <a:off x="7739914" y="5158847"/>
            <a:ext cx="2351135" cy="360000"/>
            <a:chOff x="588263" y="2177588"/>
            <a:chExt cx="2351135" cy="360000"/>
          </a:xfrm>
        </p:grpSpPr>
        <p:pic>
          <p:nvPicPr>
            <p:cNvPr id="173" name="Picture 172">
              <a:extLst>
                <a:ext uri="{FF2B5EF4-FFF2-40B4-BE49-F238E27FC236}">
                  <a16:creationId xmlns:a16="http://schemas.microsoft.com/office/drawing/2014/main" id="{05A1A2B6-A0B9-BF33-62E2-F24AE798A95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F9F92626-A95B-3B46-B504-44C7A1585B0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175" name="Text Placeholder 60">
            <a:extLst>
              <a:ext uri="{FF2B5EF4-FFF2-40B4-BE49-F238E27FC236}">
                <a16:creationId xmlns:a16="http://schemas.microsoft.com/office/drawing/2014/main" id="{8F4976A5-22D8-D26A-504B-F28A27D04CCA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/>
          </a:p>
        </p:txBody>
      </p:sp>
      <p:sp>
        <p:nvSpPr>
          <p:cNvPr id="176" name="Text Placeholder 61">
            <a:extLst>
              <a:ext uri="{FF2B5EF4-FFF2-40B4-BE49-F238E27FC236}">
                <a16:creationId xmlns:a16="http://schemas.microsoft.com/office/drawing/2014/main" id="{695AE249-5436-274D-45EE-8D44F2792CFF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</p:spPr>
        <p:txBody>
          <a:bodyPr/>
          <a:lstStyle/>
          <a:p>
            <a:endParaRPr lang="en-US"/>
          </a:p>
        </p:txBody>
      </p:sp>
      <p:sp>
        <p:nvSpPr>
          <p:cNvPr id="177" name="Text Placeholder 62">
            <a:extLst>
              <a:ext uri="{FF2B5EF4-FFF2-40B4-BE49-F238E27FC236}">
                <a16:creationId xmlns:a16="http://schemas.microsoft.com/office/drawing/2014/main" id="{DB11906D-2ADB-AB10-E8E0-FB512DC23969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</p:spPr>
        <p:txBody>
          <a:bodyPr/>
          <a:lstStyle/>
          <a:p>
            <a:endParaRPr lang="en-US"/>
          </a:p>
        </p:txBody>
      </p:sp>
      <p:pic>
        <p:nvPicPr>
          <p:cNvPr id="2" name="Picture 1" descr="A group of women standing together&#10;&#10;Description automatically generated">
            <a:extLst>
              <a:ext uri="{FF2B5EF4-FFF2-40B4-BE49-F238E27FC236}">
                <a16:creationId xmlns:a16="http://schemas.microsoft.com/office/drawing/2014/main" id="{A48DFBC3-1B29-C0E1-3C8B-AC433B67B9C2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19481" y="3937299"/>
            <a:ext cx="1872519" cy="2920702"/>
          </a:xfrm>
          <a:prstGeom prst="rect">
            <a:avLst/>
          </a:prstGeom>
        </p:spPr>
      </p:pic>
      <p:sp>
        <p:nvSpPr>
          <p:cNvPr id="3" name="Rectangle: Rounded Corners 6">
            <a:extLst>
              <a:ext uri="{FF2B5EF4-FFF2-40B4-BE49-F238E27FC236}">
                <a16:creationId xmlns:a16="http://schemas.microsoft.com/office/drawing/2014/main" id="{6DADDDEB-807A-E8D9-E9E9-059B08A5E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BF6A81-FCAC-9CDB-188B-78115EE23E51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13" name="Rectangle: Rounded Corners 6">
              <a:extLst>
                <a:ext uri="{FF2B5EF4-FFF2-40B4-BE49-F238E27FC236}">
                  <a16:creationId xmlns:a16="http://schemas.microsoft.com/office/drawing/2014/main" id="{A238FD79-5D8F-98C2-F97A-449151DBA1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cs typeface="Segoe UI Semibold"/>
                </a:rPr>
                <a:t>Improve </a:t>
              </a:r>
              <a:r>
                <a:rPr kumimoji="0" lang="en-US" sz="900" b="0" i="0" u="none" strike="noStrike" kern="1200" cap="none" spc="0" normalizeH="0" baseline="0" noProof="0" err="1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cs typeface="Segoe UI Semibold"/>
                </a:rPr>
                <a:t>eNPS</a:t>
              </a:r>
              <a:endParaRPr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cs typeface="Segoe UI Semibold"/>
              </a:endParaRPr>
            </a:p>
          </p:txBody>
        </p:sp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A69039F4-E6CD-8384-C7BE-3E68394769D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05693C6-DA71-B4A4-2700-127B90720F19}"/>
              </a:ext>
            </a:extLst>
          </p:cNvPr>
          <p:cNvGrpSpPr/>
          <p:nvPr/>
        </p:nvGrpSpPr>
        <p:grpSpPr>
          <a:xfrm>
            <a:off x="3022536" y="1132756"/>
            <a:ext cx="1692000" cy="216000"/>
            <a:chOff x="2707850" y="862657"/>
            <a:chExt cx="1692000" cy="216000"/>
          </a:xfrm>
        </p:grpSpPr>
        <p:sp>
          <p:nvSpPr>
            <p:cNvPr id="16" name="Rectangle: Rounded Corners 6">
              <a:extLst>
                <a:ext uri="{FF2B5EF4-FFF2-40B4-BE49-F238E27FC236}">
                  <a16:creationId xmlns:a16="http://schemas.microsoft.com/office/drawing/2014/main" id="{743547E1-CB01-A577-1B8A-DC9EC38D15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69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Employee turnover rate</a:t>
              </a:r>
            </a:p>
          </p:txBody>
        </p:sp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37C9429C-42F0-94A5-5071-6C75A9E6423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18" name="Rectangle: Rounded Corners 6">
            <a:extLst>
              <a:ext uri="{FF2B5EF4-FFF2-40B4-BE49-F238E27FC236}">
                <a16:creationId xmlns:a16="http://schemas.microsoft.com/office/drawing/2014/main" id="{72546C9C-EB8A-6E3E-8E21-2E4E3A755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DECD94C-1A58-0AAF-9489-EFFC3ABCA3BC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20" name="Rectangle: Rounded Corners 6">
              <a:extLst>
                <a:ext uri="{FF2B5EF4-FFF2-40B4-BE49-F238E27FC236}">
                  <a16:creationId xmlns:a16="http://schemas.microsoft.com/office/drawing/2014/main" id="{A5D6E98A-B34E-9468-EF6F-674DDB09C8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/>
                  <a:cs typeface="Segoe UI Semibold"/>
                </a:rPr>
                <a:t>Cost savings</a:t>
              </a:r>
              <a:endParaRPr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/>
                <a:cs typeface="Segoe UI Semibold"/>
              </a:endParaRPr>
            </a:p>
          </p:txBody>
        </p:sp>
        <p:pic>
          <p:nvPicPr>
            <p:cNvPr id="21" name="Graphic 20">
              <a:extLst>
                <a:ext uri="{FF2B5EF4-FFF2-40B4-BE49-F238E27FC236}">
                  <a16:creationId xmlns:a16="http://schemas.microsoft.com/office/drawing/2014/main" id="{1449674E-89A8-41F3-667D-15F501D1D07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E27B534-FE1B-ABEE-308D-8FCFA37DAFCE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40" name="Rectangle: Rounded Corners 6">
              <a:extLst>
                <a:ext uri="{FF2B5EF4-FFF2-40B4-BE49-F238E27FC236}">
                  <a16:creationId xmlns:a16="http://schemas.microsoft.com/office/drawing/2014/main" id="{BDA45324-12EB-8B69-72B1-FC694C00F4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41" name="Graphic 40">
              <a:extLst>
                <a:ext uri="{FF2B5EF4-FFF2-40B4-BE49-F238E27FC236}">
                  <a16:creationId xmlns:a16="http://schemas.microsoft.com/office/drawing/2014/main" id="{C7A85754-0F9D-67AF-563F-8256B884880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5FE7089-DB14-567A-6242-AC5B7CC19B6B}"/>
              </a:ext>
            </a:extLst>
          </p:cNvPr>
          <p:cNvGrpSpPr/>
          <p:nvPr/>
        </p:nvGrpSpPr>
        <p:grpSpPr>
          <a:xfrm>
            <a:off x="4780743" y="1132755"/>
            <a:ext cx="1529413" cy="219456"/>
            <a:chOff x="4582884" y="862656"/>
            <a:chExt cx="1529413" cy="219456"/>
          </a:xfrm>
        </p:grpSpPr>
        <p:sp>
          <p:nvSpPr>
            <p:cNvPr id="43" name="Rectangle: Rounded Corners 6">
              <a:extLst>
                <a:ext uri="{FF2B5EF4-FFF2-40B4-BE49-F238E27FC236}">
                  <a16:creationId xmlns:a16="http://schemas.microsoft.com/office/drawing/2014/main" id="{86963598-C256-0281-D270-2AA0FA4BD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4582884" y="862656"/>
              <a:ext cx="1529413" cy="219456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Increase benefit usage</a:t>
              </a:r>
            </a:p>
          </p:txBody>
        </p:sp>
        <p:pic>
          <p:nvPicPr>
            <p:cNvPr id="44" name="Graphic 43">
              <a:extLst>
                <a:ext uri="{FF2B5EF4-FFF2-40B4-BE49-F238E27FC236}">
                  <a16:creationId xmlns:a16="http://schemas.microsoft.com/office/drawing/2014/main" id="{D8F0FA77-7A18-0EC9-5D35-A2D6BD1765D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629670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5" name="Text Placeholder 44">
            <a:extLst>
              <a:ext uri="{FF2B5EF4-FFF2-40B4-BE49-F238E27FC236}">
                <a16:creationId xmlns:a16="http://schemas.microsoft.com/office/drawing/2014/main" id="{95C3FF4E-921C-514A-EE1A-BE1D04AB5B7A}"/>
              </a:ext>
            </a:extLst>
          </p:cNvPr>
          <p:cNvSpPr txBox="1">
            <a:spLocks/>
          </p:cNvSpPr>
          <p:nvPr/>
        </p:nvSpPr>
        <p:spPr>
          <a:xfrm>
            <a:off x="653131" y="6435305"/>
            <a:ext cx="9597418" cy="323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/>
              <a:t>1</a:t>
            </a:r>
            <a:r>
              <a:rPr lang="en-US"/>
              <a:t>Access Copilot at </a:t>
            </a:r>
            <a:r>
              <a:rPr lang="en-US">
                <a:hlinkClick r:id="rId13"/>
              </a:rPr>
              <a:t>copilot.microsoft.com </a:t>
            </a:r>
            <a:r>
              <a:rPr lang="en-US"/>
              <a:t>or the Microsoft Copilot mobile app and set toggle to “Web”.</a:t>
            </a:r>
          </a:p>
          <a:p>
            <a:r>
              <a:rPr lang="en-US" baseline="30000"/>
              <a:t>2</a:t>
            </a:r>
            <a:r>
              <a:rPr lang="en-US"/>
              <a:t>Access Copilot at </a:t>
            </a:r>
            <a:r>
              <a:rPr lang="en-US">
                <a:hlinkClick r:id="rId13"/>
              </a:rPr>
              <a:t>copilot.microsoft.com</a:t>
            </a:r>
            <a:r>
              <a:rPr lang="en-US"/>
              <a:t>, the Microsoft Copilot mobile app, or the Copilot app in Teams, and set toggle to “Work”.</a:t>
            </a:r>
          </a:p>
          <a:p>
            <a:r>
              <a:rPr lang="en-US"/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54375106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458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Segoe UI</vt:lpstr>
      <vt:lpstr>Segoe UI Semibold</vt:lpstr>
      <vt:lpstr>Office Theme</vt:lpstr>
      <vt:lpstr>HR | Update a policy document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 (SYNAXIS CORPORATION)</cp:lastModifiedBy>
  <cp:revision>12</cp:revision>
  <dcterms:created xsi:type="dcterms:W3CDTF">2024-07-13T20:51:53Z</dcterms:created>
  <dcterms:modified xsi:type="dcterms:W3CDTF">2024-07-13T21:55:15Z</dcterms:modified>
</cp:coreProperties>
</file>