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www.youtube.com/embed/zRYC-QDdR18?si=ZcnfJzy64spKXuez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Update a policy document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Identify changes in policy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Continuous improvement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Draft new FAQ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Collect feedback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Create plan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Develop material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0499C67-D6E4-2AAF-E2CD-FC0D6C5CAE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Compare the new and old policy documents and make a table of the key policy differences. Have Copilot t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ranslate the results into local language.</a:t>
            </a:r>
            <a:endParaRPr lang="en-US" sz="900" noProof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BE7A92C-5153-CD8E-9741-A05A719064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Create a new FAQ document that explains the changes and explores what impact it may have on employees and what concerns they might have. </a:t>
            </a:r>
            <a:endParaRPr lang="en-US" sz="800" noProof="0">
              <a:solidFill>
                <a:srgbClr val="000000"/>
              </a:solidFill>
              <a:ea typeface="+mn-ea"/>
              <a:cs typeface="Segoe UI"/>
            </a:endParaRP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7054A1FB-C5B1-4967-218D-B57FF64493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Ask Copilot</a:t>
            </a:r>
            <a:r>
              <a:rPr lang="en-US" baseline="30000" noProof="0">
                <a:solidFill>
                  <a:srgbClr val="1A1A1A"/>
                </a:solidFill>
                <a:latin typeface="Segoe UI"/>
              </a:rPr>
              <a:t> </a:t>
            </a:r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to create a plan for change management that updates curated content, employee-facing material, and advisor training and communications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5C4FC6F0-A44A-234A-C1B1-B9E4F71A28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solidFill>
                  <a:srgbClr val="000000"/>
                </a:solidFill>
                <a:ea typeface="+mn-lt"/>
                <a:cs typeface="+mn-lt"/>
              </a:rPr>
              <a:t>Compare policies in these two documents</a:t>
            </a:r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 and make a table of the key policy differences.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Translate the results to Spanish.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4CEAE50-E21B-29C9-E8B7-50508973C30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latin typeface="Segoe UI"/>
              </a:rPr>
              <a:t>Draft with Copilot: </a:t>
            </a:r>
            <a:r>
              <a:rPr lang="en-US" sz="900" noProof="0">
                <a:latin typeface="Segoe UI"/>
              </a:rPr>
              <a:t>a reply email to the department</a:t>
            </a:r>
            <a:r>
              <a:rPr lang="en-US" sz="900" b="1" noProof="0">
                <a:latin typeface="Segoe UI"/>
              </a:rPr>
              <a:t> </a:t>
            </a:r>
            <a:r>
              <a:rPr lang="en-US" sz="900" noProof="0">
                <a:latin typeface="Segoe UI"/>
              </a:rPr>
              <a:t>that provides detail and timelines regarding improvements and changes.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D7D15CF-0664-E44C-ECA5-2BD37B829D3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Make a list of likely questions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that employees will have about this change in policy and provide answers to each question based on the policy document.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E886734-A104-07E6-C129-F26B1F3A4D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Use Copilot during the meeting to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main ideas we discussed” and then review the AI notes “Follow-up tasks”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after the meeting to confirm or update the approach and documentation.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F09809A5-5D41-AE35-73EE-A85662DC9C1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0178"/>
          </a:xfrm>
        </p:spPr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noProof="0">
                <a:latin typeface="Segoe UI"/>
              </a:rPr>
              <a:t>Using the insights from the previous step, prompt Copilot: I am a human resources support advisor. </a:t>
            </a:r>
            <a:r>
              <a:rPr lang="en-US" sz="900" b="1" noProof="0">
                <a:latin typeface="Segoe UI"/>
              </a:rPr>
              <a:t>Create a change management plan </a:t>
            </a:r>
            <a:r>
              <a:rPr lang="en-US" sz="900" noProof="0">
                <a:latin typeface="Segoe UI"/>
              </a:rPr>
              <a:t>based on the updated policy. Include tasks and timelines.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4569E49E-F500-E672-EB1E-771CE3E43D2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latin typeface="Segoe UI"/>
              </a:rPr>
              <a:t>Create a presentation from file</a:t>
            </a:r>
            <a:r>
              <a:rPr lang="en-US" sz="900" noProof="0">
                <a:latin typeface="Segoe UI"/>
              </a:rPr>
              <a:t> [plan.docx] and relevant documents about [insert case] to train Human Resources support advisors on applying the new policy.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2E319DC-35A4-C6EC-2D69-1056E6E4304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Communicate changes to Support Advisors and monitor impact/feedback.​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2DC0EECB-E1C7-D9B0-7614-BA0CCC3AF7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Engage with support advisors to depict the data, plan, actions and support material required to implement the new policy.</a:t>
            </a:r>
            <a:endParaRPr lang="en-US" sz="900" noProof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CF562E0-2C69-3331-12DC-D5CDF225C2C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Build training materials which are tailored to the case and employee/role.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5236AC9F-41EC-3997-0EFF-B1968C168F11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58" name="Picture 157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2024555F-C858-AA66-BBED-81168EB3BC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3A32831-79A5-6814-BD9C-CC363A7493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EA3F017-1CAF-17D1-DA3D-EDBE8CB48A53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7688DC77-EE4E-1B6B-5F5E-CC9A6DF74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F09BD73A-F3A8-E590-4DAB-9385870A73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DC5B01A7-B0C2-4A31-D35B-94F5EFAD2D55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64" name="Picture 16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8FD66BB9-06B8-49DF-F2BE-5753FBECB4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8AF7964-285C-44AB-D5EA-D86FF6088F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baseline="300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06BDC20C-CE86-611B-D531-7A6C3EFBDCF4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AF2DFD3E-83FB-910B-973A-759A99F8A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D6A12FF-7651-C891-AE8E-0DD37C0FB9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2C502C5-3764-3D1E-9A5A-51A7E7A6000B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70" name="Picture 169">
              <a:extLst>
                <a:ext uri="{FF2B5EF4-FFF2-40B4-BE49-F238E27FC236}">
                  <a16:creationId xmlns:a16="http://schemas.microsoft.com/office/drawing/2014/main" id="{AE15A5E0-26E1-3EF5-970B-2DEC4D64E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63F1EFD-BBA7-F6CC-B966-B2BB88312B0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939D101-8210-B105-D09C-42F5D51BD840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05A1A2B6-A0B9-BF33-62E2-F24AE798A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F9F92626-A95B-3B46-B504-44C7A1585B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5" name="Text Placeholder 60">
            <a:extLst>
              <a:ext uri="{FF2B5EF4-FFF2-40B4-BE49-F238E27FC236}">
                <a16:creationId xmlns:a16="http://schemas.microsoft.com/office/drawing/2014/main" id="{8F4976A5-22D8-D26A-504B-F28A27D04CC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6" name="Text Placeholder 61">
            <a:extLst>
              <a:ext uri="{FF2B5EF4-FFF2-40B4-BE49-F238E27FC236}">
                <a16:creationId xmlns:a16="http://schemas.microsoft.com/office/drawing/2014/main" id="{695AE249-5436-274D-45EE-8D44F2792CF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7" name="Text Placeholder 62">
            <a:extLst>
              <a:ext uri="{FF2B5EF4-FFF2-40B4-BE49-F238E27FC236}">
                <a16:creationId xmlns:a16="http://schemas.microsoft.com/office/drawing/2014/main" id="{DB11906D-2ADB-AB10-E8E0-FB512DC2396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A48DFBC3-1B29-C0E1-3C8B-AC433B67B9C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6DADDDEB-807A-E8D9-E9E9-059B08A5E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BF6A81-FCAC-9CDB-188B-78115EE23E51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A238FD79-5D8F-98C2-F97A-449151DB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eNPS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A69039F4-E6CD-8384-C7BE-3E6839476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5693C6-DA71-B4A4-2700-127B90720F19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743547E1-CB01-A577-1B8A-DC9EC38D1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7C9429C-42F0-94A5-5071-6C75A9E64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8" name="Rectangle: Rounded Corners 6">
            <a:extLst>
              <a:ext uri="{FF2B5EF4-FFF2-40B4-BE49-F238E27FC236}">
                <a16:creationId xmlns:a16="http://schemas.microsoft.com/office/drawing/2014/main" id="{72546C9C-EB8A-6E3E-8E21-2E4E3A75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ECD94C-1A58-0AAF-9489-EFFC3ABCA3BC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20" name="Rectangle: Rounded Corners 6">
              <a:extLst>
                <a:ext uri="{FF2B5EF4-FFF2-40B4-BE49-F238E27FC236}">
                  <a16:creationId xmlns:a16="http://schemas.microsoft.com/office/drawing/2014/main" id="{A5D6E98A-B34E-9468-EF6F-674DDB09C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1449674E-89A8-41F3-667D-15F501D1D0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27B534-FE1B-ABEE-308D-8FCFA37DAFCE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BDA45324-12EB-8B69-72B1-FC694C00F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C7A85754-0F9D-67AF-563F-8256B8848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5FE7089-DB14-567A-6242-AC5B7CC19B6B}"/>
              </a:ext>
            </a:extLst>
          </p:cNvPr>
          <p:cNvGrpSpPr/>
          <p:nvPr/>
        </p:nvGrpSpPr>
        <p:grpSpPr>
          <a:xfrm>
            <a:off x="4780743" y="1132755"/>
            <a:ext cx="1529413" cy="219456"/>
            <a:chOff x="4582884" y="862656"/>
            <a:chExt cx="1529413" cy="219456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86963598-C256-0281-D270-2AA0FA4BD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6"/>
              <a:ext cx="1529413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benefit usage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D8F0FA77-7A18-0EC9-5D35-A2D6BD176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" name="Graphic 2">
            <a:hlinkClick r:id="rId13"/>
            <a:extLst>
              <a:ext uri="{FF2B5EF4-FFF2-40B4-BE49-F238E27FC236}">
                <a16:creationId xmlns:a16="http://schemas.microsoft.com/office/drawing/2014/main" id="{1679F46E-666C-C148-4D03-4AE2E5A1F393}"/>
              </a:ext>
            </a:extLst>
          </p:cNvPr>
          <p:cNvSpPr/>
          <p:nvPr/>
        </p:nvSpPr>
        <p:spPr>
          <a:xfrm>
            <a:off x="4408073" y="413676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437510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Update a policy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