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3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svg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10.svg"/><Relationship Id="rId4" Type="http://schemas.openxmlformats.org/officeDocument/2006/relationships/image" Target="../media/image9.png"/><Relationship Id="rId9" Type="http://schemas.openxmlformats.org/officeDocument/2006/relationships/hyperlink" Target="https://www.youtube.com/watch?v=s-SHe_Qqvk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1AC773-217D-B93C-625F-27C5502E4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350"/>
            <a:ext cx="5088694" cy="526298"/>
          </a:xfrm>
        </p:spPr>
        <p:txBody>
          <a:bodyPr/>
          <a:lstStyle/>
          <a:p>
            <a:r>
              <a:rPr lang="en-US" noProof="0" dirty="0">
                <a:solidFill>
                  <a:srgbClr val="0078D4"/>
                </a:solidFill>
              </a:rPr>
              <a:t>HR |</a:t>
            </a:r>
            <a:r>
              <a:rPr lang="en-US" noProof="0" dirty="0"/>
              <a:t> Streamline your recruiting process (Microsoft 365 Copilot Chat only)</a:t>
            </a:r>
            <a:endParaRPr lang="en-US" baseline="30000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66E64E6-DACB-9E61-4FB5-2DF9550866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</p:spPr>
        <p:txBody>
          <a:bodyPr/>
          <a:lstStyle/>
          <a:p>
            <a:r>
              <a:rPr lang="en-US" noProof="0"/>
              <a:t>1. Create a job posting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A62AF6B-8392-19D6-4008-8B9EDDD439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</p:spPr>
        <p:txBody>
          <a:bodyPr/>
          <a:lstStyle/>
          <a:p>
            <a:r>
              <a:rPr lang="en-US" noProof="0"/>
              <a:t>6. Make introductions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43261E-C01B-AAF7-FB79-BCB449EDE0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</p:spPr>
        <p:txBody>
          <a:bodyPr/>
          <a:lstStyle/>
          <a:p>
            <a:r>
              <a:rPr lang="en-US" noProof="0"/>
              <a:t>2. Create interview questions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D07F03A-7B5E-43DB-6297-704D97B841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</p:spPr>
        <p:txBody>
          <a:bodyPr/>
          <a:lstStyle/>
          <a:p>
            <a:r>
              <a:rPr lang="en-US" noProof="0"/>
              <a:t>5. Create onboarding materials  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DB7B1D6-90AA-812D-38AC-4FC308D825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</p:spPr>
        <p:txBody>
          <a:bodyPr/>
          <a:lstStyle/>
          <a:p>
            <a:r>
              <a:rPr lang="en-US" noProof="0"/>
              <a:t>3. Research salary levels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A6375-D732-AEEC-8F08-CB20AB56EF1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</p:spPr>
        <p:txBody>
          <a:bodyPr/>
          <a:lstStyle/>
          <a:p>
            <a:r>
              <a:rPr lang="en-US" noProof="0"/>
              <a:t>4. Create an offer letter </a:t>
            </a:r>
          </a:p>
        </p:txBody>
      </p:sp>
      <p:sp>
        <p:nvSpPr>
          <p:cNvPr id="186" name="Text Placeholder 185">
            <a:extLst>
              <a:ext uri="{FF2B5EF4-FFF2-40B4-BE49-F238E27FC236}">
                <a16:creationId xmlns:a16="http://schemas.microsoft.com/office/drawing/2014/main" id="{8B5C2D03-DCAF-3A2F-F520-91089D02E4F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519107" y="521099"/>
            <a:ext cx="3599821" cy="169277"/>
          </a:xfrm>
        </p:spPr>
        <p:txBody>
          <a:bodyPr/>
          <a:lstStyle/>
          <a:p>
            <a:r>
              <a:rPr lang="en-US" noProof="0" dirty="0"/>
              <a:t>Microsoft 365 Copilot Chat</a:t>
            </a:r>
          </a:p>
        </p:txBody>
      </p:sp>
      <p:sp>
        <p:nvSpPr>
          <p:cNvPr id="166" name="Text Placeholder 165">
            <a:extLst>
              <a:ext uri="{FF2B5EF4-FFF2-40B4-BE49-F238E27FC236}">
                <a16:creationId xmlns:a16="http://schemas.microsoft.com/office/drawing/2014/main" id="{7B2D40EE-59ED-1C0B-E7DB-F3103925A20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Ask Microsoft 365 Copilot Chat to create job postings </a:t>
            </a:r>
            <a:b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for any role.</a:t>
            </a:r>
          </a:p>
        </p:txBody>
      </p:sp>
      <p:sp>
        <p:nvSpPr>
          <p:cNvPr id="167" name="Text Placeholder 166">
            <a:extLst>
              <a:ext uri="{FF2B5EF4-FFF2-40B4-BE49-F238E27FC236}">
                <a16:creationId xmlns:a16="http://schemas.microsoft.com/office/drawing/2014/main" id="{2AD6A8FE-B2A1-F29D-45F2-BE272F9FD63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Brainstorm interview questions specific for any role with Copilot. Create both behavioral and technical questions depending on your needs. </a:t>
            </a:r>
          </a:p>
        </p:txBody>
      </p:sp>
      <p:sp>
        <p:nvSpPr>
          <p:cNvPr id="168" name="Text Placeholder 167">
            <a:extLst>
              <a:ext uri="{FF2B5EF4-FFF2-40B4-BE49-F238E27FC236}">
                <a16:creationId xmlns:a16="http://schemas.microsoft.com/office/drawing/2014/main" id="{614B3EBA-4915-7CFD-4C29-942661A6046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Find typical salary levels for positions based </a:t>
            </a:r>
            <a:b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</a:b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on geography. </a:t>
            </a:r>
            <a:endParaRPr lang="en-US" noProof="0"/>
          </a:p>
        </p:txBody>
      </p:sp>
      <p:sp>
        <p:nvSpPr>
          <p:cNvPr id="169" name="Text Placeholder 168">
            <a:extLst>
              <a:ext uri="{FF2B5EF4-FFF2-40B4-BE49-F238E27FC236}">
                <a16:creationId xmlns:a16="http://schemas.microsoft.com/office/drawing/2014/main" id="{1BDA6F94-EB6C-21B1-1012-A6A5AD5D50F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Write a job description for an Accounting Director role with 5+ years of experience.</a:t>
            </a:r>
          </a:p>
        </p:txBody>
      </p:sp>
      <p:sp>
        <p:nvSpPr>
          <p:cNvPr id="170" name="Text Placeholder 169">
            <a:extLst>
              <a:ext uri="{FF2B5EF4-FFF2-40B4-BE49-F238E27FC236}">
                <a16:creationId xmlns:a16="http://schemas.microsoft.com/office/drawing/2014/main" id="{D021CB5C-FF28-A6D0-E656-E094891F4A53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an email to introduce Jane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to their new team based on this information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from their resume.</a:t>
            </a:r>
          </a:p>
        </p:txBody>
      </p:sp>
      <p:sp>
        <p:nvSpPr>
          <p:cNvPr id="171" name="Text Placeholder 170">
            <a:extLst>
              <a:ext uri="{FF2B5EF4-FFF2-40B4-BE49-F238E27FC236}">
                <a16:creationId xmlns:a16="http://schemas.microsoft.com/office/drawing/2014/main" id="{98683DE8-032B-5D8E-3840-6AB5D5E5863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Generate 5 interview questions for an Executive Assistant with 10+ years of experience. </a:t>
            </a:r>
          </a:p>
        </p:txBody>
      </p:sp>
      <p:sp>
        <p:nvSpPr>
          <p:cNvPr id="172" name="Text Placeholder 171">
            <a:extLst>
              <a:ext uri="{FF2B5EF4-FFF2-40B4-BE49-F238E27FC236}">
                <a16:creationId xmlns:a16="http://schemas.microsoft.com/office/drawing/2014/main" id="{4F48B45E-34F8-80E8-1BA0-20ACDB6EC35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Develop a 3-month plan to onboard </a:t>
            </a:r>
            <a:b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-2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 new hire.</a:t>
            </a:r>
          </a:p>
        </p:txBody>
      </p:sp>
      <p:sp>
        <p:nvSpPr>
          <p:cNvPr id="173" name="Text Placeholder 172">
            <a:extLst>
              <a:ext uri="{FF2B5EF4-FFF2-40B4-BE49-F238E27FC236}">
                <a16:creationId xmlns:a16="http://schemas.microsoft.com/office/drawing/2014/main" id="{8B2DC920-26A4-9E4E-5517-94C68F661893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Provide a typical salary range for an Accounting Director role with 5+ years of experience in these five cities.</a:t>
            </a:r>
          </a:p>
        </p:txBody>
      </p:sp>
      <p:sp>
        <p:nvSpPr>
          <p:cNvPr id="174" name="Text Placeholder 173">
            <a:extLst>
              <a:ext uri="{FF2B5EF4-FFF2-40B4-BE49-F238E27FC236}">
                <a16:creationId xmlns:a16="http://schemas.microsoft.com/office/drawing/2014/main" id="{EC992BCD-7213-48D2-F1D0-C45065DF07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kumimoji="0" lang="en-US" sz="900" b="1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Prompt: </a:t>
            </a: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Draft a customizable template for </a:t>
            </a:r>
            <a:b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</a:b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ea typeface="+mn-ea"/>
                <a:cs typeface="+mn-cs"/>
              </a:rPr>
              <a:t>an offer letter. </a:t>
            </a:r>
          </a:p>
        </p:txBody>
      </p:sp>
      <p:sp>
        <p:nvSpPr>
          <p:cNvPr id="175" name="Text Placeholder 174">
            <a:extLst>
              <a:ext uri="{FF2B5EF4-FFF2-40B4-BE49-F238E27FC236}">
                <a16:creationId xmlns:a16="http://schemas.microsoft.com/office/drawing/2014/main" id="{0177D900-FD14-7213-A4D5-64CB48849B38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Draft an email to introduce your new employee to their team. </a:t>
            </a:r>
          </a:p>
        </p:txBody>
      </p:sp>
      <p:sp>
        <p:nvSpPr>
          <p:cNvPr id="176" name="Text Placeholder 175">
            <a:extLst>
              <a:ext uri="{FF2B5EF4-FFF2-40B4-BE49-F238E27FC236}">
                <a16:creationId xmlns:a16="http://schemas.microsoft.com/office/drawing/2014/main" id="{475240E6-DDB9-B669-233A-998E344AABB5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Streamline the onboarding process by asking Copilot to generate learning paths according to individual roles, learning styles, and career goals.</a:t>
            </a:r>
          </a:p>
        </p:txBody>
      </p:sp>
      <p:sp>
        <p:nvSpPr>
          <p:cNvPr id="177" name="Text Placeholder 176">
            <a:extLst>
              <a:ext uri="{FF2B5EF4-FFF2-40B4-BE49-F238E27FC236}">
                <a16:creationId xmlns:a16="http://schemas.microsoft.com/office/drawing/2014/main" id="{CDEEE342-3DDA-A276-E847-5DD21EBE72A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kumimoji="0" lang="en-US" sz="900" b="0" i="0" u="none" strike="noStrike" kern="1200" cap="none" spc="-1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latin typeface="Segoe UI"/>
                <a:cs typeface="Segoe UI" pitchFamily="34" charset="0"/>
              </a:rPr>
              <a:t>Found the perfect candidate? Use Copilot to quickly draft an offer letter for you to send. </a:t>
            </a:r>
          </a:p>
        </p:txBody>
      </p:sp>
      <p:sp>
        <p:nvSpPr>
          <p:cNvPr id="199" name="Text Placeholder 198">
            <a:extLst>
              <a:ext uri="{FF2B5EF4-FFF2-40B4-BE49-F238E27FC236}">
                <a16:creationId xmlns:a16="http://schemas.microsoft.com/office/drawing/2014/main" id="{446022C5-1ED2-8026-8A6F-C5CA889A878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10430234" y="521099"/>
            <a:ext cx="1456966" cy="175614"/>
          </a:xfrm>
        </p:spPr>
        <p:txBody>
          <a:bodyPr/>
          <a:lstStyle/>
          <a:p>
            <a:r>
              <a:rPr lang="en-US" noProof="0"/>
              <a:t>Start</a:t>
            </a:r>
          </a:p>
        </p:txBody>
      </p:sp>
      <p:sp>
        <p:nvSpPr>
          <p:cNvPr id="23" name="Rectangle: Rounded Corners 6">
            <a:extLst>
              <a:ext uri="{FF2B5EF4-FFF2-40B4-BE49-F238E27FC236}">
                <a16:creationId xmlns:a16="http://schemas.microsoft.com/office/drawing/2014/main" id="{A458E396-A7F6-1ADE-59AB-7E0AA9803D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0454" y="1132756"/>
            <a:ext cx="987666" cy="216000"/>
          </a:xfrm>
          <a:prstGeom prst="roundRect">
            <a:avLst>
              <a:gd name="adj" fmla="val 50000"/>
            </a:avLst>
          </a:prstGeom>
          <a:solidFill>
            <a:srgbClr val="0078D4"/>
          </a:solidFill>
          <a:ln w="12700">
            <a:solidFill>
              <a:srgbClr val="0078D4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KPIs impacted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7BCAC897-7517-CCB5-20A5-FB0894A7422B}"/>
              </a:ext>
            </a:extLst>
          </p:cNvPr>
          <p:cNvGrpSpPr/>
          <p:nvPr/>
        </p:nvGrpSpPr>
        <p:grpSpPr>
          <a:xfrm>
            <a:off x="1624328" y="1132756"/>
            <a:ext cx="1332000" cy="216000"/>
            <a:chOff x="1198144" y="862657"/>
            <a:chExt cx="1332000" cy="216000"/>
          </a:xfrm>
        </p:grpSpPr>
        <p:sp>
          <p:nvSpPr>
            <p:cNvPr id="25" name="Rectangle: Rounded Corners 6">
              <a:extLst>
                <a:ext uri="{FF2B5EF4-FFF2-40B4-BE49-F238E27FC236}">
                  <a16:creationId xmlns:a16="http://schemas.microsoft.com/office/drawing/2014/main" id="{2B1FC6D2-6444-8EB7-BE50-D0E23E87A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8144" y="862657"/>
              <a:ext cx="133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per hire</a:t>
              </a:r>
            </a:p>
          </p:txBody>
        </p:sp>
        <p:pic>
          <p:nvPicPr>
            <p:cNvPr id="26" name="Graphic 25">
              <a:extLst>
                <a:ext uri="{FF2B5EF4-FFF2-40B4-BE49-F238E27FC236}">
                  <a16:creationId xmlns:a16="http://schemas.microsoft.com/office/drawing/2014/main" id="{B9438946-96F6-DACE-645F-4EFB765637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244929" y="898657"/>
              <a:ext cx="144000" cy="144000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5E2FC3A4-1E31-473A-906F-6FEBA5E0E735}"/>
              </a:ext>
            </a:extLst>
          </p:cNvPr>
          <p:cNvGrpSpPr/>
          <p:nvPr/>
        </p:nvGrpSpPr>
        <p:grpSpPr>
          <a:xfrm>
            <a:off x="3022536" y="1132756"/>
            <a:ext cx="1692000" cy="216000"/>
            <a:chOff x="2707850" y="862657"/>
            <a:chExt cx="1692000" cy="216000"/>
          </a:xfrm>
        </p:grpSpPr>
        <p:sp>
          <p:nvSpPr>
            <p:cNvPr id="28" name="Rectangle: Rounded Corners 6">
              <a:extLst>
                <a:ext uri="{FF2B5EF4-FFF2-40B4-BE49-F238E27FC236}">
                  <a16:creationId xmlns:a16="http://schemas.microsoft.com/office/drawing/2014/main" id="{25ABDAF4-1178-57B0-36C5-4B83F8AAE3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2707850" y="862657"/>
              <a:ext cx="1692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0078D4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0078D4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Reduce onboarding time</a:t>
              </a:r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64B40C2D-E6B0-44ED-2636-52ED008C5B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754635" y="898657"/>
              <a:ext cx="144000" cy="144000"/>
            </a:xfrm>
            <a:prstGeom prst="rect">
              <a:avLst/>
            </a:prstGeom>
          </p:spPr>
        </p:pic>
      </p:grpSp>
      <p:sp>
        <p:nvSpPr>
          <p:cNvPr id="33" name="Rectangle: Rounded Corners 6">
            <a:extLst>
              <a:ext uri="{FF2B5EF4-FFF2-40B4-BE49-F238E27FC236}">
                <a16:creationId xmlns:a16="http://schemas.microsoft.com/office/drawing/2014/main" id="{14EAFD5F-92E5-E426-FBD4-3CFE3A7BA5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6469498" y="1127774"/>
            <a:ext cx="987667" cy="216000"/>
          </a:xfrm>
          <a:prstGeom prst="roundRect">
            <a:avLst>
              <a:gd name="adj" fmla="val 50000"/>
            </a:avLst>
          </a:prstGeom>
          <a:solidFill>
            <a:srgbClr val="8661C5"/>
          </a:solidFill>
          <a:ln w="12700">
            <a:solidFill>
              <a:srgbClr val="8661C5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/>
                <a:ea typeface="+mn-ea"/>
                <a:cs typeface="Segoe UI Semibold"/>
              </a:rPr>
              <a:t>Value benefit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2DB5643-4EDF-5AA4-0CFC-F468613B6ADD}"/>
              </a:ext>
            </a:extLst>
          </p:cNvPr>
          <p:cNvGrpSpPr/>
          <p:nvPr/>
        </p:nvGrpSpPr>
        <p:grpSpPr>
          <a:xfrm>
            <a:off x="7523373" y="1127774"/>
            <a:ext cx="1260000" cy="216000"/>
            <a:chOff x="1194743" y="1140160"/>
            <a:chExt cx="1260000" cy="216000"/>
          </a:xfrm>
        </p:grpSpPr>
        <p:sp>
          <p:nvSpPr>
            <p:cNvPr id="35" name="Rectangle: Rounded Corners 6">
              <a:extLst>
                <a:ext uri="{FF2B5EF4-FFF2-40B4-BE49-F238E27FC236}">
                  <a16:creationId xmlns:a16="http://schemas.microsoft.com/office/drawing/2014/main" id="{4C1BE2AB-2F1E-286E-07D7-7D8E23ADEC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260000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8661C5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Cost savings</a:t>
              </a:r>
            </a:p>
          </p:txBody>
        </p:sp>
        <p:pic>
          <p:nvPicPr>
            <p:cNvPr id="36" name="Graphic 35">
              <a:extLst>
                <a:ext uri="{FF2B5EF4-FFF2-40B4-BE49-F238E27FC236}">
                  <a16:creationId xmlns:a16="http://schemas.microsoft.com/office/drawing/2014/main" id="{4BF516A6-94E8-D81E-8335-52C5D6BA75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813ED110-2CF3-73DC-AE05-D4AE2393E63F}"/>
              </a:ext>
            </a:extLst>
          </p:cNvPr>
          <p:cNvGrpSpPr/>
          <p:nvPr/>
        </p:nvGrpSpPr>
        <p:grpSpPr>
          <a:xfrm>
            <a:off x="804187" y="5158847"/>
            <a:ext cx="2351135" cy="360000"/>
            <a:chOff x="4276273" y="2761669"/>
            <a:chExt cx="2351135" cy="360000"/>
          </a:xfrm>
        </p:grpSpPr>
        <p:pic>
          <p:nvPicPr>
            <p:cNvPr id="215" name="Picture 214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5F721AD0-B77E-498B-5FA6-3A75A25B8AC0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1FB62CA2-76AE-0E5E-B577-15131A7DFF6F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A10559D4-1A8C-CCA5-87F7-F0270D5C25AF}"/>
              </a:ext>
            </a:extLst>
          </p:cNvPr>
          <p:cNvGrpSpPr/>
          <p:nvPr/>
        </p:nvGrpSpPr>
        <p:grpSpPr>
          <a:xfrm>
            <a:off x="4276273" y="2761669"/>
            <a:ext cx="2351135" cy="360000"/>
            <a:chOff x="4276273" y="2761669"/>
            <a:chExt cx="2351135" cy="360000"/>
          </a:xfrm>
        </p:grpSpPr>
        <p:pic>
          <p:nvPicPr>
            <p:cNvPr id="218" name="Picture 217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51899AE1-A0ED-BE69-EE10-A7D14A8CDA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B8296E5E-F466-967F-5145-5B06CDFA805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20" name="Group 219">
            <a:extLst>
              <a:ext uri="{FF2B5EF4-FFF2-40B4-BE49-F238E27FC236}">
                <a16:creationId xmlns:a16="http://schemas.microsoft.com/office/drawing/2014/main" id="{60AE0956-F26B-D88D-6AD4-D65E0CF1E013}"/>
              </a:ext>
            </a:extLst>
          </p:cNvPr>
          <p:cNvGrpSpPr/>
          <p:nvPr/>
        </p:nvGrpSpPr>
        <p:grpSpPr>
          <a:xfrm>
            <a:off x="7739914" y="2761669"/>
            <a:ext cx="2351135" cy="360000"/>
            <a:chOff x="7739914" y="2761669"/>
            <a:chExt cx="2351135" cy="360000"/>
          </a:xfrm>
        </p:grpSpPr>
        <p:pic>
          <p:nvPicPr>
            <p:cNvPr id="221" name="Picture 220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4D1A8D4D-816F-E9FD-89AF-F93533751BD9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E635A585-CCE9-C1D1-C008-92FB713661D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3BF26560-DD06-A84E-7E21-A168FD31953F}"/>
              </a:ext>
            </a:extLst>
          </p:cNvPr>
          <p:cNvGrpSpPr/>
          <p:nvPr/>
        </p:nvGrpSpPr>
        <p:grpSpPr>
          <a:xfrm>
            <a:off x="804187" y="2761669"/>
            <a:ext cx="2351135" cy="360000"/>
            <a:chOff x="4276273" y="2761669"/>
            <a:chExt cx="2351135" cy="360000"/>
          </a:xfrm>
        </p:grpSpPr>
        <p:pic>
          <p:nvPicPr>
            <p:cNvPr id="224" name="Picture 223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19DD1337-A4E4-EAC7-F5ED-EF3A032B07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1581A019-136C-7931-7748-1826A1F2FAB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id="{9F8C8D06-35D0-5539-5F2E-F32EBC698556}"/>
              </a:ext>
            </a:extLst>
          </p:cNvPr>
          <p:cNvGrpSpPr/>
          <p:nvPr/>
        </p:nvGrpSpPr>
        <p:grpSpPr>
          <a:xfrm>
            <a:off x="4276273" y="5158847"/>
            <a:ext cx="2351135" cy="360000"/>
            <a:chOff x="4276273" y="2761669"/>
            <a:chExt cx="2351135" cy="360000"/>
          </a:xfrm>
        </p:grpSpPr>
        <p:pic>
          <p:nvPicPr>
            <p:cNvPr id="227" name="Picture 226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7502A4AF-F420-8E31-0B5E-D3A99FFAF8D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4276273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C1C0FF5A-034F-D8F5-6356-8A76DE09CC7B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4735224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229" name="Group 228">
            <a:extLst>
              <a:ext uri="{FF2B5EF4-FFF2-40B4-BE49-F238E27FC236}">
                <a16:creationId xmlns:a16="http://schemas.microsoft.com/office/drawing/2014/main" id="{3025CBF0-1AB0-F312-2AAF-C4692FCF6A15}"/>
              </a:ext>
            </a:extLst>
          </p:cNvPr>
          <p:cNvGrpSpPr/>
          <p:nvPr/>
        </p:nvGrpSpPr>
        <p:grpSpPr>
          <a:xfrm>
            <a:off x="7739914" y="5158847"/>
            <a:ext cx="2351135" cy="360000"/>
            <a:chOff x="7739914" y="2761669"/>
            <a:chExt cx="2351135" cy="360000"/>
          </a:xfrm>
        </p:grpSpPr>
        <p:pic>
          <p:nvPicPr>
            <p:cNvPr id="230" name="Picture 229" descr="Zip Co logo SVG free download, id: 101874 - Brandlogos.net">
              <a:hlinkClick r:id="rId6"/>
              <a:extLst>
                <a:ext uri="{FF2B5EF4-FFF2-40B4-BE49-F238E27FC236}">
                  <a16:creationId xmlns:a16="http://schemas.microsoft.com/office/drawing/2014/main" id="{DA934B9F-BD00-C466-036E-939130BFDC1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43278" t="-53646" r="-43278" b="-53646"/>
            <a:stretch/>
          </p:blipFill>
          <p:spPr bwMode="auto">
            <a:xfrm>
              <a:off x="7739914" y="2761669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B56F5DA1-AD54-52CF-3CA6-FA7A503D77E9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8198865" y="2857031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Chat</a:t>
              </a:r>
              <a:r>
                <a:rPr kumimoji="0" lang="en-US" sz="1100" b="0" i="0" u="none" strike="noStrike" kern="1200" cap="none" spc="0" normalizeH="0" baseline="30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1</a:t>
              </a: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sp>
        <p:nvSpPr>
          <p:cNvPr id="232" name="Text Placeholder 60">
            <a:extLst>
              <a:ext uri="{FF2B5EF4-FFF2-40B4-BE49-F238E27FC236}">
                <a16:creationId xmlns:a16="http://schemas.microsoft.com/office/drawing/2014/main" id="{5D1C002B-36F2-231C-1976-F633AC672EAA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11417128" y="357645"/>
            <a:ext cx="127000" cy="125999"/>
          </a:xfrm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33" name="Text Placeholder 61">
            <a:extLst>
              <a:ext uri="{FF2B5EF4-FFF2-40B4-BE49-F238E27FC236}">
                <a16:creationId xmlns:a16="http://schemas.microsoft.com/office/drawing/2014/main" id="{C1799BC1-4EAB-A763-A10E-A122124EBAA7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11588664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sp>
        <p:nvSpPr>
          <p:cNvPr id="234" name="Text Placeholder 62">
            <a:extLst>
              <a:ext uri="{FF2B5EF4-FFF2-40B4-BE49-F238E27FC236}">
                <a16:creationId xmlns:a16="http://schemas.microsoft.com/office/drawing/2014/main" id="{F1819F64-A579-F88E-A145-7FAE8605E2F2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>
            <a:off x="11760200" y="357645"/>
            <a:ext cx="127000" cy="125999"/>
          </a:xfrm>
        </p:spPr>
        <p:txBody>
          <a:bodyPr/>
          <a:lstStyle/>
          <a:p>
            <a:endParaRPr lang="en-US" noProof="0"/>
          </a:p>
        </p:txBody>
      </p:sp>
      <p:pic>
        <p:nvPicPr>
          <p:cNvPr id="3" name="Picture 2" descr="A group of women standing together&#10;&#10;Description automatically generated">
            <a:extLst>
              <a:ext uri="{FF2B5EF4-FFF2-40B4-BE49-F238E27FC236}">
                <a16:creationId xmlns:a16="http://schemas.microsoft.com/office/drawing/2014/main" id="{8657B500-6B3C-A4F5-24E9-726A040B832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19481" y="3937299"/>
            <a:ext cx="1872519" cy="292070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9AD48AB4-F95B-CB69-2659-AF9EBB51C3E1}"/>
              </a:ext>
            </a:extLst>
          </p:cNvPr>
          <p:cNvGrpSpPr/>
          <p:nvPr/>
        </p:nvGrpSpPr>
        <p:grpSpPr>
          <a:xfrm>
            <a:off x="8868697" y="1127774"/>
            <a:ext cx="1450784" cy="216000"/>
            <a:chOff x="1194743" y="1140160"/>
            <a:chExt cx="1450784" cy="216000"/>
          </a:xfrm>
        </p:grpSpPr>
        <p:sp>
          <p:nvSpPr>
            <p:cNvPr id="12" name="Rectangle: Rounded Corners 6">
              <a:extLst>
                <a:ext uri="{FF2B5EF4-FFF2-40B4-BE49-F238E27FC236}">
                  <a16:creationId xmlns:a16="http://schemas.microsoft.com/office/drawing/2014/main" id="{A20529F5-FA7C-E725-5FAB-E3096C8D6A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194743" y="1140160"/>
              <a:ext cx="1450784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8661C5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900" noProof="0">
                  <a:solidFill>
                    <a:srgbClr val="8661C5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Employee experience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8661C5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3" name="Graphic 12">
              <a:extLst>
                <a:ext uri="{FF2B5EF4-FFF2-40B4-BE49-F238E27FC236}">
                  <a16:creationId xmlns:a16="http://schemas.microsoft.com/office/drawing/2014/main" id="{5499FFAA-B60E-DEBF-1839-DDBDCDC7D23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41527" y="1176160"/>
              <a:ext cx="144000" cy="144000"/>
            </a:xfrm>
            <a:prstGeom prst="rect">
              <a:avLst/>
            </a:prstGeom>
          </p:spPr>
        </p:pic>
      </p:grpSp>
      <p:sp>
        <p:nvSpPr>
          <p:cNvPr id="14" name="Graphic 2">
            <a:hlinkClick r:id="rId9"/>
            <a:extLst>
              <a:ext uri="{FF2B5EF4-FFF2-40B4-BE49-F238E27FC236}">
                <a16:creationId xmlns:a16="http://schemas.microsoft.com/office/drawing/2014/main" id="{CD203CE1-7D68-2DD8-A1B5-6A34FDAE05A7}"/>
              </a:ext>
            </a:extLst>
          </p:cNvPr>
          <p:cNvSpPr/>
          <p:nvPr/>
        </p:nvSpPr>
        <p:spPr>
          <a:xfrm>
            <a:off x="4948777" y="438520"/>
            <a:ext cx="228200" cy="202844"/>
          </a:xfrm>
          <a:custGeom>
            <a:avLst/>
            <a:gdLst>
              <a:gd name="connsiteX0" fmla="*/ 41203 w 228200"/>
              <a:gd name="connsiteY0" fmla="*/ 0 h 202844"/>
              <a:gd name="connsiteX1" fmla="*/ 186997 w 228200"/>
              <a:gd name="connsiteY1" fmla="*/ 0 h 202844"/>
              <a:gd name="connsiteX2" fmla="*/ 228137 w 228200"/>
              <a:gd name="connsiteY2" fmla="*/ 38870 h 202844"/>
              <a:gd name="connsiteX3" fmla="*/ 228200 w 228200"/>
              <a:gd name="connsiteY3" fmla="*/ 41203 h 202844"/>
              <a:gd name="connsiteX4" fmla="*/ 228200 w 228200"/>
              <a:gd name="connsiteY4" fmla="*/ 161642 h 202844"/>
              <a:gd name="connsiteX5" fmla="*/ 189330 w 228200"/>
              <a:gd name="connsiteY5" fmla="*/ 202781 h 202844"/>
              <a:gd name="connsiteX6" fmla="*/ 186997 w 228200"/>
              <a:gd name="connsiteY6" fmla="*/ 202845 h 202844"/>
              <a:gd name="connsiteX7" fmla="*/ 41203 w 228200"/>
              <a:gd name="connsiteY7" fmla="*/ 202845 h 202844"/>
              <a:gd name="connsiteX8" fmla="*/ 63 w 228200"/>
              <a:gd name="connsiteY8" fmla="*/ 163975 h 202844"/>
              <a:gd name="connsiteX9" fmla="*/ 0 w 228200"/>
              <a:gd name="connsiteY9" fmla="*/ 161642 h 202844"/>
              <a:gd name="connsiteX10" fmla="*/ 0 w 228200"/>
              <a:gd name="connsiteY10" fmla="*/ 41203 h 202844"/>
              <a:gd name="connsiteX11" fmla="*/ 38870 w 228200"/>
              <a:gd name="connsiteY11" fmla="*/ 63 h 202844"/>
              <a:gd name="connsiteX12" fmla="*/ 41203 w 228200"/>
              <a:gd name="connsiteY12" fmla="*/ 0 h 202844"/>
              <a:gd name="connsiteX13" fmla="*/ 186997 w 228200"/>
              <a:gd name="connsiteY13" fmla="*/ 0 h 202844"/>
              <a:gd name="connsiteX14" fmla="*/ 41203 w 228200"/>
              <a:gd name="connsiteY14" fmla="*/ 0 h 202844"/>
              <a:gd name="connsiteX15" fmla="*/ 89416 w 228200"/>
              <a:gd name="connsiteY15" fmla="*/ 70805 h 202844"/>
              <a:gd name="connsiteX16" fmla="*/ 88745 w 228200"/>
              <a:gd name="connsiteY16" fmla="*/ 73658 h 202844"/>
              <a:gd name="connsiteX17" fmla="*/ 88745 w 228200"/>
              <a:gd name="connsiteY17" fmla="*/ 129212 h 202844"/>
              <a:gd name="connsiteX18" fmla="*/ 95083 w 228200"/>
              <a:gd name="connsiteY18" fmla="*/ 135551 h 202844"/>
              <a:gd name="connsiteX19" fmla="*/ 97923 w 228200"/>
              <a:gd name="connsiteY19" fmla="*/ 134879 h 202844"/>
              <a:gd name="connsiteX20" fmla="*/ 153477 w 228200"/>
              <a:gd name="connsiteY20" fmla="*/ 107115 h 202844"/>
              <a:gd name="connsiteX21" fmla="*/ 156324 w 228200"/>
              <a:gd name="connsiteY21" fmla="*/ 98614 h 202844"/>
              <a:gd name="connsiteX22" fmla="*/ 153477 w 228200"/>
              <a:gd name="connsiteY22" fmla="*/ 95768 h 202844"/>
              <a:gd name="connsiteX23" fmla="*/ 97923 w 228200"/>
              <a:gd name="connsiteY23" fmla="*/ 67991 h 202844"/>
              <a:gd name="connsiteX24" fmla="*/ 89416 w 228200"/>
              <a:gd name="connsiteY24" fmla="*/ 70818 h 20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8200" h="202844">
                <a:moveTo>
                  <a:pt x="41203" y="0"/>
                </a:moveTo>
                <a:lnTo>
                  <a:pt x="186997" y="0"/>
                </a:lnTo>
                <a:cubicBezTo>
                  <a:pt x="208848" y="-1"/>
                  <a:pt x="226900" y="17055"/>
                  <a:pt x="228137" y="38870"/>
                </a:cubicBezTo>
                <a:lnTo>
                  <a:pt x="228200" y="41203"/>
                </a:lnTo>
                <a:lnTo>
                  <a:pt x="228200" y="161642"/>
                </a:lnTo>
                <a:cubicBezTo>
                  <a:pt x="228202" y="183492"/>
                  <a:pt x="211146" y="201544"/>
                  <a:pt x="189330" y="202781"/>
                </a:cubicBezTo>
                <a:lnTo>
                  <a:pt x="186997" y="202845"/>
                </a:lnTo>
                <a:lnTo>
                  <a:pt x="41203" y="202845"/>
                </a:lnTo>
                <a:cubicBezTo>
                  <a:pt x="19352" y="202846"/>
                  <a:pt x="1300" y="185791"/>
                  <a:pt x="63" y="163975"/>
                </a:cubicBezTo>
                <a:lnTo>
                  <a:pt x="0" y="161642"/>
                </a:lnTo>
                <a:lnTo>
                  <a:pt x="0" y="41203"/>
                </a:lnTo>
                <a:cubicBezTo>
                  <a:pt x="-1" y="19352"/>
                  <a:pt x="17055" y="1300"/>
                  <a:pt x="38870" y="63"/>
                </a:cubicBezTo>
                <a:lnTo>
                  <a:pt x="41203" y="0"/>
                </a:lnTo>
                <a:lnTo>
                  <a:pt x="186997" y="0"/>
                </a:lnTo>
                <a:lnTo>
                  <a:pt x="41203" y="0"/>
                </a:lnTo>
                <a:close/>
                <a:moveTo>
                  <a:pt x="89416" y="70805"/>
                </a:moveTo>
                <a:cubicBezTo>
                  <a:pt x="88973" y="71691"/>
                  <a:pt x="88743" y="72668"/>
                  <a:pt x="88745" y="73658"/>
                </a:cubicBezTo>
                <a:lnTo>
                  <a:pt x="88745" y="129212"/>
                </a:lnTo>
                <a:cubicBezTo>
                  <a:pt x="88745" y="132712"/>
                  <a:pt x="91583" y="135551"/>
                  <a:pt x="95083" y="135551"/>
                </a:cubicBezTo>
                <a:cubicBezTo>
                  <a:pt x="96070" y="135551"/>
                  <a:pt x="97042" y="135320"/>
                  <a:pt x="97923" y="134879"/>
                </a:cubicBezTo>
                <a:lnTo>
                  <a:pt x="153477" y="107115"/>
                </a:lnTo>
                <a:cubicBezTo>
                  <a:pt x="156610" y="105553"/>
                  <a:pt x="157884" y="101747"/>
                  <a:pt x="156324" y="98614"/>
                </a:cubicBezTo>
                <a:cubicBezTo>
                  <a:pt x="155709" y="97381"/>
                  <a:pt x="154710" y="96383"/>
                  <a:pt x="153477" y="95768"/>
                </a:cubicBezTo>
                <a:lnTo>
                  <a:pt x="97923" y="67991"/>
                </a:lnTo>
                <a:cubicBezTo>
                  <a:pt x="94793" y="66423"/>
                  <a:pt x="90985" y="67689"/>
                  <a:pt x="89416" y="70818"/>
                </a:cubicBezTo>
                <a:close/>
              </a:path>
            </a:pathLst>
          </a:custGeom>
          <a:gradFill>
            <a:gsLst>
              <a:gs pos="73000">
                <a:srgbClr val="0078D4"/>
              </a:gs>
              <a:gs pos="12000">
                <a:srgbClr val="C03BC4"/>
              </a:gs>
            </a:gsLst>
            <a:path path="circle">
              <a:fillToRect l="100000" t="100000"/>
            </a:path>
          </a:gradFill>
          <a:ln w="12303" cap="flat">
            <a:noFill/>
            <a:prstDash val="solid"/>
            <a:miter/>
          </a:ln>
          <a:effectLst>
            <a:outerShdw blurRad="63500" dist="63500" dir="3000000" algn="tl" rotWithShape="0">
              <a:srgbClr val="454142">
                <a:alpha val="15000"/>
              </a:srgbClr>
            </a:outerShdw>
          </a:effectLst>
        </p:spPr>
        <p:txBody>
          <a:bodyPr rtlCol="0" anchor="ctr"/>
          <a:lstStyle/>
          <a:p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1188049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279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HR | Streamline your recruiting process (Microsoft 365 Copilot Chat only)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2025-02-11T21:44:25Z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