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www.microsoft.com/en-us/videoplayer/embed/RW1lwnO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DE598EE-5406-B032-5748-83EC5542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Prompt Microsoft 365 Copilot Chat to research the latest industry trends and data regarding competitive compensation ranges and benefits.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16C6C2-314E-AF2C-89EC-42F58B9E31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Word to draft a plan for talent planning to share with your executive staff for next fiscal year.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9FA463C-455D-FF7D-0F9A-37A232CBD56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/>
              </a:rPr>
              <a:t>Use Copilot in Excel to rapidly update the financial model. Create a financial forecast with advanced analysis capabilities in Copilot.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FE09640-9805-348A-DD62-E43A74C257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Quickly generate tables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average salaries by market for different roles.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3F47823-A125-6F94-AC86-369F418FBE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an email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a group of department managers that provides detail and timelines regarding employee annual reviews and changes to the overall compensation and benefits.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C5CEE7E-DFE4-EFC8-3C53-41BC4142334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Turn a few thoughts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on the data collected into a detailed planning document.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2BE3E2E-EEEE-9D56-2C48-A6F42C1B708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Turn the bullet points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the executive presentation into text for the policy document.</a:t>
            </a:r>
            <a:endParaRPr lang="en-US" noProof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DACAD19-75E2-F094-C802-6B7F35A0581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Make rapid updates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the financial model with Copilot.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3EEC4F9-BAAD-6408-83D8-E309F9355C3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set of slides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a strategy document in Word to present the strategy and then copy in the Excel charts.</a:t>
            </a:r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D4AC425-B156-DDFF-8C88-CC16474618C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Outlook to draft an email communicating changes to the compensation policy to department managers.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11B0B3C-56EC-550A-18C2-32D4B5B95AA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Word to revise relevant sections of the compensation policy document.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B33E141-FE5E-7AC4-2A7E-91582BB99C6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PowerPoint to generate an executive presentation detailing the new compensation strategy.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645920" cy="216000"/>
            <a:chOff x="1198144" y="862657"/>
            <a:chExt cx="164592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6459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benefit usage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56" name="Title 3">
            <a:extLst>
              <a:ext uri="{FF2B5EF4-FFF2-40B4-BE49-F238E27FC236}">
                <a16:creationId xmlns:a16="http://schemas.microsoft.com/office/drawing/2014/main" id="{A98B84FC-E672-839A-6A74-D69929E18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4797697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Streamline benefits and compensation (Microsoft 365 Copilot)</a:t>
            </a:r>
          </a:p>
        </p:txBody>
      </p:sp>
      <p:sp>
        <p:nvSpPr>
          <p:cNvPr id="57" name="Text Placeholder 5">
            <a:extLst>
              <a:ext uri="{FF2B5EF4-FFF2-40B4-BE49-F238E27FC236}">
                <a16:creationId xmlns:a16="http://schemas.microsoft.com/office/drawing/2014/main" id="{6FBD77BF-55E4-D525-68D4-157886CC69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50"/>
            <a:ext cx="2808288" cy="346075"/>
          </a:xfrm>
        </p:spPr>
        <p:txBody>
          <a:bodyPr/>
          <a:lstStyle/>
          <a:p>
            <a:r>
              <a:rPr lang="en-US" noProof="0"/>
              <a:t>1. Conduct market research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DB7FEEDD-8BA9-0189-0392-1288EB7DDB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888"/>
            <a:ext cx="2808288" cy="344487"/>
          </a:xfrm>
        </p:spPr>
        <p:txBody>
          <a:bodyPr/>
          <a:lstStyle/>
          <a:p>
            <a:r>
              <a:rPr lang="en-US" noProof="0"/>
              <a:t>6. Communicate changes</a:t>
            </a:r>
          </a:p>
        </p:txBody>
      </p:sp>
      <p:sp>
        <p:nvSpPr>
          <p:cNvPr id="59" name="Text Placeholder 7">
            <a:extLst>
              <a:ext uri="{FF2B5EF4-FFF2-40B4-BE49-F238E27FC236}">
                <a16:creationId xmlns:a16="http://schemas.microsoft.com/office/drawing/2014/main" id="{668A37D0-DA07-1C70-9C75-C378629BD1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8125" y="1593850"/>
            <a:ext cx="2808288" cy="346075"/>
          </a:xfrm>
        </p:spPr>
        <p:txBody>
          <a:bodyPr/>
          <a:lstStyle/>
          <a:p>
            <a:r>
              <a:rPr lang="en-US" noProof="0"/>
              <a:t>2. Draft executive summary </a:t>
            </a:r>
          </a:p>
        </p:txBody>
      </p:sp>
      <p:sp>
        <p:nvSpPr>
          <p:cNvPr id="60" name="Text Placeholder 8">
            <a:extLst>
              <a:ext uri="{FF2B5EF4-FFF2-40B4-BE49-F238E27FC236}">
                <a16:creationId xmlns:a16="http://schemas.microsoft.com/office/drawing/2014/main" id="{E19A0023-BCF1-3895-D1C1-A0C3761683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8125" y="4052888"/>
            <a:ext cx="2808288" cy="344487"/>
          </a:xfrm>
        </p:spPr>
        <p:txBody>
          <a:bodyPr/>
          <a:lstStyle/>
          <a:p>
            <a:r>
              <a:rPr lang="en-US" noProof="0"/>
              <a:t>5. Revise policy document</a:t>
            </a:r>
          </a:p>
        </p:txBody>
      </p:sp>
      <p:sp>
        <p:nvSpPr>
          <p:cNvPr id="61" name="Text Placeholder 9">
            <a:extLst>
              <a:ext uri="{FF2B5EF4-FFF2-40B4-BE49-F238E27FC236}">
                <a16:creationId xmlns:a16="http://schemas.microsoft.com/office/drawing/2014/main" id="{C0A84B37-590F-6287-AA57-FA90A18208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2050" y="1593850"/>
            <a:ext cx="2806700" cy="346075"/>
          </a:xfrm>
        </p:spPr>
        <p:txBody>
          <a:bodyPr/>
          <a:lstStyle/>
          <a:p>
            <a:r>
              <a:rPr lang="en-US" noProof="0"/>
              <a:t>3. Update financial model</a:t>
            </a:r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89F4A7FE-278D-57B9-33AF-8971A2F611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2050" y="4052888"/>
            <a:ext cx="2806700" cy="344487"/>
          </a:xfrm>
        </p:spPr>
        <p:txBody>
          <a:bodyPr/>
          <a:lstStyle/>
          <a:p>
            <a:r>
              <a:rPr lang="en-US" noProof="0"/>
              <a:t>4. Present updates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06B360C8-84B5-DB1E-FE79-54295192CF69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91" name="Picture 190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471259A1-99BA-F1E7-3E10-C44E75E2456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40709DBF-D493-2B2F-7688-8CD60E8706A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8344B3A3-D580-CC19-78DD-A9FF60C6F8EB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2657420"/>
            <a:chExt cx="2351135" cy="360000"/>
          </a:xfrm>
        </p:grpSpPr>
        <p:pic>
          <p:nvPicPr>
            <p:cNvPr id="194" name="Picture 193">
              <a:extLst>
                <a:ext uri="{FF2B5EF4-FFF2-40B4-BE49-F238E27FC236}">
                  <a16:creationId xmlns:a16="http://schemas.microsoft.com/office/drawing/2014/main" id="{3E574953-D4AA-9B7A-9E5F-DCE0F281F6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1C5C8819-4839-AA10-6C9D-124C9B28D89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5DA0A827-A17B-CC00-757A-FB8FF7298E43}"/>
              </a:ext>
            </a:extLst>
          </p:cNvPr>
          <p:cNvGrpSpPr/>
          <p:nvPr/>
        </p:nvGrpSpPr>
        <p:grpSpPr>
          <a:xfrm>
            <a:off x="7739914" y="2761669"/>
            <a:ext cx="2361959" cy="360000"/>
            <a:chOff x="577439" y="3137252"/>
            <a:chExt cx="2361959" cy="360000"/>
          </a:xfrm>
        </p:grpSpPr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6E67FAB4-9CFF-A5CD-9513-08C2D3B75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0B91D8AE-93E0-AE5A-7BBE-F955251FD96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B8E76C1D-8555-999D-4880-495ACA492D0A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03CDC00C-B188-6BBD-DD0B-A9F44904F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1D71495A-59BB-658E-3583-1374CE44463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4EFDBE78-2234-3F2D-C050-1D163B1C0741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204" name="Picture 203">
              <a:extLst>
                <a:ext uri="{FF2B5EF4-FFF2-40B4-BE49-F238E27FC236}">
                  <a16:creationId xmlns:a16="http://schemas.microsoft.com/office/drawing/2014/main" id="{4BDEFE03-9C1D-8690-CFC2-F18CF7B00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F3D3D285-3E0F-F727-959A-0A98B24C0D0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6C7C8C9D-6BF2-A31E-892D-1049E21A0D0D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207" name="Picture 206">
              <a:extLst>
                <a:ext uri="{FF2B5EF4-FFF2-40B4-BE49-F238E27FC236}">
                  <a16:creationId xmlns:a16="http://schemas.microsoft.com/office/drawing/2014/main" id="{1677A31A-D7E4-D423-49F8-6E51B3A59F3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5333254-F8EF-B958-AE47-7C4B7796BDC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358236EA-6295-E6F1-B4DA-7E1C2C1DB052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26B0EE9-694B-ED90-D14A-BBEB3B8E231F}"/>
              </a:ext>
            </a:extLst>
          </p:cNvPr>
          <p:cNvGrpSpPr/>
          <p:nvPr/>
        </p:nvGrpSpPr>
        <p:grpSpPr>
          <a:xfrm>
            <a:off x="7537737" y="1127774"/>
            <a:ext cx="1450784" cy="216000"/>
            <a:chOff x="1194743" y="1140160"/>
            <a:chExt cx="1450784" cy="216000"/>
          </a:xfrm>
        </p:grpSpPr>
        <p:sp>
          <p:nvSpPr>
            <p:cNvPr id="9" name="Rectangle: Rounded Corners 6">
              <a:extLst>
                <a:ext uri="{FF2B5EF4-FFF2-40B4-BE49-F238E27FC236}">
                  <a16:creationId xmlns:a16="http://schemas.microsoft.com/office/drawing/2014/main" id="{00AB44DC-A381-60C7-1075-1DBC47FC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775D3F77-F7AE-141E-DEA2-50F39B954F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4" name="Text Placeholder 185">
            <a:extLst>
              <a:ext uri="{FF2B5EF4-FFF2-40B4-BE49-F238E27FC236}">
                <a16:creationId xmlns:a16="http://schemas.microsoft.com/office/drawing/2014/main" id="{55EF9254-4682-006E-2562-0F43621026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45" name="Text Placeholder 198">
            <a:extLst>
              <a:ext uri="{FF2B5EF4-FFF2-40B4-BE49-F238E27FC236}">
                <a16:creationId xmlns:a16="http://schemas.microsoft.com/office/drawing/2014/main" id="{3CAB48E1-A4F2-780E-29AD-48EF4B99E7D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46" name="Text Placeholder 60">
            <a:extLst>
              <a:ext uri="{FF2B5EF4-FFF2-40B4-BE49-F238E27FC236}">
                <a16:creationId xmlns:a16="http://schemas.microsoft.com/office/drawing/2014/main" id="{A669448B-9BE2-E4A6-133C-8455F4EF175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61">
            <a:extLst>
              <a:ext uri="{FF2B5EF4-FFF2-40B4-BE49-F238E27FC236}">
                <a16:creationId xmlns:a16="http://schemas.microsoft.com/office/drawing/2014/main" id="{E1ADDC90-2C87-7180-B577-5961749E49D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62">
            <a:extLst>
              <a:ext uri="{FF2B5EF4-FFF2-40B4-BE49-F238E27FC236}">
                <a16:creationId xmlns:a16="http://schemas.microsoft.com/office/drawing/2014/main" id="{79A2AFC8-9A55-417E-3037-D3A6AEC31EE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2" name="Graphic 2">
            <a:hlinkClick r:id="rId13"/>
            <a:extLst>
              <a:ext uri="{FF2B5EF4-FFF2-40B4-BE49-F238E27FC236}">
                <a16:creationId xmlns:a16="http://schemas.microsoft.com/office/drawing/2014/main" id="{1ED5BB4B-9359-CF61-B535-D40EAE46E47B}"/>
              </a:ext>
            </a:extLst>
          </p:cNvPr>
          <p:cNvSpPr/>
          <p:nvPr/>
        </p:nvSpPr>
        <p:spPr>
          <a:xfrm>
            <a:off x="5309350" y="428493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375033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Streamline benefits and compensation (Microsoft 365 Copilot)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