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7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hyperlink" Target="https://www.microsoft.com/en-us/videoplayer/embed/RW1lwnO" TargetMode="External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12" Type="http://schemas.openxmlformats.org/officeDocument/2006/relationships/image" Target="../media/image16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hyperlink" Target="https://support.microsoft.com/en-us/topic/overview-of-microsoft-365-chat-preview-5b00a52d-7296-48ee-b938-b95b7209f737" TargetMode="External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4DE598EE-5406-B032-5748-83EC5542E8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rPr>
              <a:t>Prompt Microsoft 365 Copilot Chat to research the latest industry trends and data regarding competitive compensation ranges and benefits.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4516C6C2-314E-AF2C-89EC-42F58B9E318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Word to draft a plan for talent planning to share with your executive staff for next fiscal year.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C9FA463C-455D-FF7D-0F9A-37A232CBD56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/>
              </a:rPr>
              <a:t>Use Copilot in Excel to rapidly update the financial model. Create a financial forecast with advanced analysis capabilities in Copilot.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EFE09640-9805-348A-DD62-E43A74C257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Quickly generate tables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of average salaries by market for different roles.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3F47823-A125-6F94-AC86-369F418FBEA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>
            <a:normAutofit lnSpcReduction="10000"/>
          </a:bodyPr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Draft an email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a group of department managers that provides detail and timelines regarding employee annual reviews and changes to the overall compensation and benefits.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C5CEE7E-DFE4-EFC8-3C53-41BC414233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Turn a few thoughts 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on the data collected into a detailed planning document.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2BE3E2E-EEEE-9D56-2C48-A6F42C1B708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Turn the bullet points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the executive presentation into text for the policy document.</a:t>
            </a:r>
            <a:endParaRPr lang="en-US" noProof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8DACAD19-75E2-F094-C802-6B7F35A0581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Make rapid updates</a:t>
            </a:r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to the financial model with Copilot.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3EEC4F9-BAAD-6408-83D8-E309F9355C3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r>
              <a:rPr kumimoji="0" lang="en-US" sz="90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Benefit:</a:t>
            </a:r>
            <a:r>
              <a:rPr kumimoji="0" lang="en-US" sz="900" b="1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 </a:t>
            </a:r>
            <a:r>
              <a:rPr kumimoji="0" lang="en-US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Create a set of slides </a:t>
            </a: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from a strategy document in Word to present the strategy and then copy in the Excel charts.</a:t>
            </a:r>
            <a:endParaRPr lang="en-US" noProof="0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8D4AC425-B156-DDFF-8C88-CC16474618C2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Outlook to draft an email communicating changes to the compensation policy to department managers.</a:t>
            </a: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311B0B3C-56EC-550A-18C2-32D4B5B95AAF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Word to revise relevant sections of the compensation policy document.</a:t>
            </a:r>
          </a:p>
        </p:txBody>
      </p:sp>
      <p:sp>
        <p:nvSpPr>
          <p:cNvPr id="40" name="Text Placeholder 39">
            <a:extLst>
              <a:ext uri="{FF2B5EF4-FFF2-40B4-BE49-F238E27FC236}">
                <a16:creationId xmlns:a16="http://schemas.microsoft.com/office/drawing/2014/main" id="{2B33E141-FE5E-7AC4-2A7E-91582BB99C6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kumimoji="0" lang="en-US" sz="900" b="0" i="0" u="none" strike="noStrike" kern="0" cap="none" spc="0" normalizeH="0" baseline="0" noProof="0">
                <a:ln>
                  <a:noFill/>
                </a:ln>
                <a:solidFill>
                  <a:srgbClr val="1A1A1A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Copilot in PowerPoint to generate an executive presentation detailing the new compensation strategy.</a:t>
            </a:r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BCAC897-7517-CCB5-20A5-FB0894A7422B}"/>
              </a:ext>
            </a:extLst>
          </p:cNvPr>
          <p:cNvGrpSpPr/>
          <p:nvPr/>
        </p:nvGrpSpPr>
        <p:grpSpPr>
          <a:xfrm>
            <a:off x="1624328" y="1132756"/>
            <a:ext cx="1645920" cy="216000"/>
            <a:chOff x="1198144" y="862657"/>
            <a:chExt cx="1645920" cy="216000"/>
          </a:xfrm>
        </p:grpSpPr>
        <p:sp>
          <p:nvSpPr>
            <p:cNvPr id="25" name="Rectangle: Rounded Corners 6">
              <a:extLst>
                <a:ext uri="{FF2B5EF4-FFF2-40B4-BE49-F238E27FC236}">
                  <a16:creationId xmlns:a16="http://schemas.microsoft.com/office/drawing/2014/main" id="{2B1FC6D2-6444-8EB7-BE50-D0E23E87A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6459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benefit usage</a:t>
              </a:r>
            </a:p>
          </p:txBody>
        </p:sp>
        <p:pic>
          <p:nvPicPr>
            <p:cNvPr id="26" name="Graphic 25">
              <a:extLst>
                <a:ext uri="{FF2B5EF4-FFF2-40B4-BE49-F238E27FC236}">
                  <a16:creationId xmlns:a16="http://schemas.microsoft.com/office/drawing/2014/main" id="{B9438946-96F6-DACE-645F-4EFB7656378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56" name="Title 3">
            <a:extLst>
              <a:ext uri="{FF2B5EF4-FFF2-40B4-BE49-F238E27FC236}">
                <a16:creationId xmlns:a16="http://schemas.microsoft.com/office/drawing/2014/main" id="{A98B84FC-E672-839A-6A74-D69929E18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350"/>
            <a:ext cx="4797697" cy="526298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HR | </a:t>
            </a:r>
            <a:r>
              <a:rPr lang="en-US" noProof="0"/>
              <a:t>Streamline benefits and compensation (Microsoft 365 Copilot)</a:t>
            </a:r>
          </a:p>
        </p:txBody>
      </p:sp>
      <p:sp>
        <p:nvSpPr>
          <p:cNvPr id="57" name="Text Placeholder 5">
            <a:extLst>
              <a:ext uri="{FF2B5EF4-FFF2-40B4-BE49-F238E27FC236}">
                <a16:creationId xmlns:a16="http://schemas.microsoft.com/office/drawing/2014/main" id="{6FBD77BF-55E4-D525-68D4-157886CC693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50"/>
            <a:ext cx="2808288" cy="346075"/>
          </a:xfrm>
        </p:spPr>
        <p:txBody>
          <a:bodyPr/>
          <a:lstStyle/>
          <a:p>
            <a:r>
              <a:rPr lang="en-US" noProof="0"/>
              <a:t>1. Conduct market research</a:t>
            </a:r>
          </a:p>
        </p:txBody>
      </p:sp>
      <p:sp>
        <p:nvSpPr>
          <p:cNvPr id="58" name="Text Placeholder 6">
            <a:extLst>
              <a:ext uri="{FF2B5EF4-FFF2-40B4-BE49-F238E27FC236}">
                <a16:creationId xmlns:a16="http://schemas.microsoft.com/office/drawing/2014/main" id="{DB7FEEDD-8BA9-0189-0392-1288EB7DDB1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888"/>
            <a:ext cx="2808288" cy="344487"/>
          </a:xfrm>
        </p:spPr>
        <p:txBody>
          <a:bodyPr/>
          <a:lstStyle/>
          <a:p>
            <a:r>
              <a:rPr lang="en-US" noProof="0"/>
              <a:t>6. Communicate changes</a:t>
            </a:r>
          </a:p>
        </p:txBody>
      </p:sp>
      <p:sp>
        <p:nvSpPr>
          <p:cNvPr id="59" name="Text Placeholder 7">
            <a:extLst>
              <a:ext uri="{FF2B5EF4-FFF2-40B4-BE49-F238E27FC236}">
                <a16:creationId xmlns:a16="http://schemas.microsoft.com/office/drawing/2014/main" id="{668A37D0-DA07-1C70-9C75-C378629BD1A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8125" y="1593850"/>
            <a:ext cx="2808288" cy="346075"/>
          </a:xfrm>
        </p:spPr>
        <p:txBody>
          <a:bodyPr/>
          <a:lstStyle/>
          <a:p>
            <a:r>
              <a:rPr lang="en-US" noProof="0"/>
              <a:t>2. Draft executive summary </a:t>
            </a:r>
          </a:p>
        </p:txBody>
      </p:sp>
      <p:sp>
        <p:nvSpPr>
          <p:cNvPr id="60" name="Text Placeholder 8">
            <a:extLst>
              <a:ext uri="{FF2B5EF4-FFF2-40B4-BE49-F238E27FC236}">
                <a16:creationId xmlns:a16="http://schemas.microsoft.com/office/drawing/2014/main" id="{E19A0023-BCF1-3895-D1C1-A0C3761683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8125" y="4052888"/>
            <a:ext cx="2808288" cy="344487"/>
          </a:xfrm>
        </p:spPr>
        <p:txBody>
          <a:bodyPr/>
          <a:lstStyle/>
          <a:p>
            <a:r>
              <a:rPr lang="en-US" noProof="0"/>
              <a:t>5. Revise policy document</a:t>
            </a:r>
          </a:p>
        </p:txBody>
      </p:sp>
      <p:sp>
        <p:nvSpPr>
          <p:cNvPr id="61" name="Text Placeholder 9">
            <a:extLst>
              <a:ext uri="{FF2B5EF4-FFF2-40B4-BE49-F238E27FC236}">
                <a16:creationId xmlns:a16="http://schemas.microsoft.com/office/drawing/2014/main" id="{C0A84B37-590F-6287-AA57-FA90A182088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2050" y="1593850"/>
            <a:ext cx="2806700" cy="346075"/>
          </a:xfrm>
        </p:spPr>
        <p:txBody>
          <a:bodyPr/>
          <a:lstStyle/>
          <a:p>
            <a:r>
              <a:rPr lang="en-US" noProof="0"/>
              <a:t>3. Update financial model</a:t>
            </a:r>
          </a:p>
        </p:txBody>
      </p:sp>
      <p:sp>
        <p:nvSpPr>
          <p:cNvPr id="62" name="Text Placeholder 10">
            <a:extLst>
              <a:ext uri="{FF2B5EF4-FFF2-40B4-BE49-F238E27FC236}">
                <a16:creationId xmlns:a16="http://schemas.microsoft.com/office/drawing/2014/main" id="{89F4A7FE-278D-57B9-33AF-8971A2F611C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2050" y="4052888"/>
            <a:ext cx="2806700" cy="344487"/>
          </a:xfrm>
        </p:spPr>
        <p:txBody>
          <a:bodyPr/>
          <a:lstStyle/>
          <a:p>
            <a:r>
              <a:rPr lang="en-US" noProof="0"/>
              <a:t>4. Present updates</a:t>
            </a:r>
          </a:p>
        </p:txBody>
      </p:sp>
      <p:grpSp>
        <p:nvGrpSpPr>
          <p:cNvPr id="190" name="Group 189">
            <a:extLst>
              <a:ext uri="{FF2B5EF4-FFF2-40B4-BE49-F238E27FC236}">
                <a16:creationId xmlns:a16="http://schemas.microsoft.com/office/drawing/2014/main" id="{06B360C8-84B5-DB1E-FE79-54295192CF69}"/>
              </a:ext>
            </a:extLst>
          </p:cNvPr>
          <p:cNvGrpSpPr/>
          <p:nvPr/>
        </p:nvGrpSpPr>
        <p:grpSpPr>
          <a:xfrm>
            <a:off x="804187" y="2761669"/>
            <a:ext cx="2351135" cy="360000"/>
            <a:chOff x="588263" y="1217924"/>
            <a:chExt cx="2351135" cy="360000"/>
          </a:xfrm>
        </p:grpSpPr>
        <p:pic>
          <p:nvPicPr>
            <p:cNvPr id="191" name="Picture 190" descr="Zip Co logo SVG free download, id: 101874 - Brandlogos.net">
              <a:hlinkClick r:id="rId4"/>
              <a:extLst>
                <a:ext uri="{FF2B5EF4-FFF2-40B4-BE49-F238E27FC236}">
                  <a16:creationId xmlns:a16="http://schemas.microsoft.com/office/drawing/2014/main" id="{471259A1-99BA-F1E7-3E10-C44E75E2456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40709DBF-D493-2B2F-7688-8CD60E8706A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Chat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93" name="Group 192">
            <a:extLst>
              <a:ext uri="{FF2B5EF4-FFF2-40B4-BE49-F238E27FC236}">
                <a16:creationId xmlns:a16="http://schemas.microsoft.com/office/drawing/2014/main" id="{8344B3A3-D580-CC19-78DD-A9FF60C6F8EB}"/>
              </a:ext>
            </a:extLst>
          </p:cNvPr>
          <p:cNvGrpSpPr/>
          <p:nvPr/>
        </p:nvGrpSpPr>
        <p:grpSpPr>
          <a:xfrm>
            <a:off x="4276273" y="2761669"/>
            <a:ext cx="2351135" cy="360000"/>
            <a:chOff x="588263" y="2657420"/>
            <a:chExt cx="2351135" cy="360000"/>
          </a:xfrm>
        </p:grpSpPr>
        <p:pic>
          <p:nvPicPr>
            <p:cNvPr id="194" name="Picture 193">
              <a:extLst>
                <a:ext uri="{FF2B5EF4-FFF2-40B4-BE49-F238E27FC236}">
                  <a16:creationId xmlns:a16="http://schemas.microsoft.com/office/drawing/2014/main" id="{3E574953-D4AA-9B7A-9E5F-DCE0F281F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95" name="TextBox 194">
              <a:extLst>
                <a:ext uri="{FF2B5EF4-FFF2-40B4-BE49-F238E27FC236}">
                  <a16:creationId xmlns:a16="http://schemas.microsoft.com/office/drawing/2014/main" id="{1C5C8819-4839-AA10-6C9D-124C9B28D89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96" name="Group 195">
            <a:extLst>
              <a:ext uri="{FF2B5EF4-FFF2-40B4-BE49-F238E27FC236}">
                <a16:creationId xmlns:a16="http://schemas.microsoft.com/office/drawing/2014/main" id="{5DA0A827-A17B-CC00-757A-FB8FF7298E43}"/>
              </a:ext>
            </a:extLst>
          </p:cNvPr>
          <p:cNvGrpSpPr/>
          <p:nvPr/>
        </p:nvGrpSpPr>
        <p:grpSpPr>
          <a:xfrm>
            <a:off x="7739914" y="2761669"/>
            <a:ext cx="2361959" cy="360000"/>
            <a:chOff x="577439" y="3137252"/>
            <a:chExt cx="2361959" cy="360000"/>
          </a:xfrm>
        </p:grpSpPr>
        <p:pic>
          <p:nvPicPr>
            <p:cNvPr id="197" name="Picture 196">
              <a:extLst>
                <a:ext uri="{FF2B5EF4-FFF2-40B4-BE49-F238E27FC236}">
                  <a16:creationId xmlns:a16="http://schemas.microsoft.com/office/drawing/2014/main" id="{6E67FAB4-9CFF-A5CD-9513-08C2D3B75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198" name="TextBox 197">
              <a:extLst>
                <a:ext uri="{FF2B5EF4-FFF2-40B4-BE49-F238E27FC236}">
                  <a16:creationId xmlns:a16="http://schemas.microsoft.com/office/drawing/2014/main" id="{0B91D8AE-93E0-AE5A-7BBE-F955251FD96D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0" name="Group 199">
            <a:extLst>
              <a:ext uri="{FF2B5EF4-FFF2-40B4-BE49-F238E27FC236}">
                <a16:creationId xmlns:a16="http://schemas.microsoft.com/office/drawing/2014/main" id="{B8E76C1D-8555-999D-4880-495ACA492D0A}"/>
              </a:ext>
            </a:extLst>
          </p:cNvPr>
          <p:cNvGrpSpPr/>
          <p:nvPr/>
        </p:nvGrpSpPr>
        <p:grpSpPr>
          <a:xfrm>
            <a:off x="4276273" y="5158847"/>
            <a:ext cx="2351135" cy="360000"/>
            <a:chOff x="588263" y="2657420"/>
            <a:chExt cx="2351135" cy="360000"/>
          </a:xfrm>
        </p:grpSpPr>
        <p:pic>
          <p:nvPicPr>
            <p:cNvPr id="201" name="Picture 200">
              <a:extLst>
                <a:ext uri="{FF2B5EF4-FFF2-40B4-BE49-F238E27FC236}">
                  <a16:creationId xmlns:a16="http://schemas.microsoft.com/office/drawing/2014/main" id="{03CDC00C-B188-6BBD-DD0B-A9F44904F97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2" name="TextBox 201">
              <a:extLst>
                <a:ext uri="{FF2B5EF4-FFF2-40B4-BE49-F238E27FC236}">
                  <a16:creationId xmlns:a16="http://schemas.microsoft.com/office/drawing/2014/main" id="{1D71495A-59BB-658E-3583-1374CE44463E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3" name="Group 202">
            <a:extLst>
              <a:ext uri="{FF2B5EF4-FFF2-40B4-BE49-F238E27FC236}">
                <a16:creationId xmlns:a16="http://schemas.microsoft.com/office/drawing/2014/main" id="{4EFDBE78-2234-3F2D-C050-1D163B1C0741}"/>
              </a:ext>
            </a:extLst>
          </p:cNvPr>
          <p:cNvGrpSpPr/>
          <p:nvPr/>
        </p:nvGrpSpPr>
        <p:grpSpPr>
          <a:xfrm>
            <a:off x="804187" y="5158847"/>
            <a:ext cx="2351135" cy="360000"/>
            <a:chOff x="588263" y="1697756"/>
            <a:chExt cx="2351135" cy="360000"/>
          </a:xfrm>
        </p:grpSpPr>
        <p:pic>
          <p:nvPicPr>
            <p:cNvPr id="204" name="Picture 203">
              <a:extLst>
                <a:ext uri="{FF2B5EF4-FFF2-40B4-BE49-F238E27FC236}">
                  <a16:creationId xmlns:a16="http://schemas.microsoft.com/office/drawing/2014/main" id="{4BDEFE03-9C1D-8690-CFC2-F18CF7B009BB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1697756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5" name="TextBox 204">
              <a:extLst>
                <a:ext uri="{FF2B5EF4-FFF2-40B4-BE49-F238E27FC236}">
                  <a16:creationId xmlns:a16="http://schemas.microsoft.com/office/drawing/2014/main" id="{F3D3D285-3E0F-F727-959A-0A98B24C0D07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793118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Outlook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206" name="Group 205">
            <a:extLst>
              <a:ext uri="{FF2B5EF4-FFF2-40B4-BE49-F238E27FC236}">
                <a16:creationId xmlns:a16="http://schemas.microsoft.com/office/drawing/2014/main" id="{6C7C8C9D-6BF2-A31E-892D-1049E21A0D0D}"/>
              </a:ext>
            </a:extLst>
          </p:cNvPr>
          <p:cNvGrpSpPr/>
          <p:nvPr/>
        </p:nvGrpSpPr>
        <p:grpSpPr>
          <a:xfrm>
            <a:off x="7739914" y="5158847"/>
            <a:ext cx="2351135" cy="360000"/>
            <a:chOff x="588263" y="2177588"/>
            <a:chExt cx="2351135" cy="360000"/>
          </a:xfrm>
        </p:grpSpPr>
        <p:pic>
          <p:nvPicPr>
            <p:cNvPr id="207" name="Picture 206">
              <a:extLst>
                <a:ext uri="{FF2B5EF4-FFF2-40B4-BE49-F238E27FC236}">
                  <a16:creationId xmlns:a16="http://schemas.microsoft.com/office/drawing/2014/main" id="{1677A31A-D7E4-D423-49F8-6E51B3A59F3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177588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208" name="TextBox 207">
              <a:extLst>
                <a:ext uri="{FF2B5EF4-FFF2-40B4-BE49-F238E27FC236}">
                  <a16:creationId xmlns:a16="http://schemas.microsoft.com/office/drawing/2014/main" id="{95333254-F8EF-B958-AE47-7C4B7796BDC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27295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PowerPoint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3" name="Picture 2" descr="A group of women standing together&#10;&#10;Description automatically generated">
            <a:extLst>
              <a:ext uri="{FF2B5EF4-FFF2-40B4-BE49-F238E27FC236}">
                <a16:creationId xmlns:a16="http://schemas.microsoft.com/office/drawing/2014/main" id="{358236EA-6295-E6F1-B4DA-7E1C2C1DB05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319481" y="3937299"/>
            <a:ext cx="1872519" cy="2920702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926B0EE9-694B-ED90-D14A-BBEB3B8E231F}"/>
              </a:ext>
            </a:extLst>
          </p:cNvPr>
          <p:cNvGrpSpPr/>
          <p:nvPr/>
        </p:nvGrpSpPr>
        <p:grpSpPr>
          <a:xfrm>
            <a:off x="7537737" y="1127774"/>
            <a:ext cx="1450784" cy="216000"/>
            <a:chOff x="1194743" y="1140160"/>
            <a:chExt cx="1450784" cy="216000"/>
          </a:xfrm>
        </p:grpSpPr>
        <p:sp>
          <p:nvSpPr>
            <p:cNvPr id="9" name="Rectangle: Rounded Corners 6">
              <a:extLst>
                <a:ext uri="{FF2B5EF4-FFF2-40B4-BE49-F238E27FC236}">
                  <a16:creationId xmlns:a16="http://schemas.microsoft.com/office/drawing/2014/main" id="{00AB44DC-A381-60C7-1075-1DBC47FCD2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10" name="Graphic 9">
              <a:extLst>
                <a:ext uri="{FF2B5EF4-FFF2-40B4-BE49-F238E27FC236}">
                  <a16:creationId xmlns:a16="http://schemas.microsoft.com/office/drawing/2014/main" id="{775D3F77-F7AE-141E-DEA2-50F39B954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2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sp>
        <p:nvSpPr>
          <p:cNvPr id="44" name="Text Placeholder 185">
            <a:extLst>
              <a:ext uri="{FF2B5EF4-FFF2-40B4-BE49-F238E27FC236}">
                <a16:creationId xmlns:a16="http://schemas.microsoft.com/office/drawing/2014/main" id="{55EF9254-4682-006E-2562-0F43621026DA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45" name="Text Placeholder 198">
            <a:extLst>
              <a:ext uri="{FF2B5EF4-FFF2-40B4-BE49-F238E27FC236}">
                <a16:creationId xmlns:a16="http://schemas.microsoft.com/office/drawing/2014/main" id="{3CAB48E1-A4F2-780E-29AD-48EF4B99E7D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46" name="Text Placeholder 60">
            <a:extLst>
              <a:ext uri="{FF2B5EF4-FFF2-40B4-BE49-F238E27FC236}">
                <a16:creationId xmlns:a16="http://schemas.microsoft.com/office/drawing/2014/main" id="{A669448B-9BE2-E4A6-133C-8455F4EF1759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xfrm>
            <a:off x="11417128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7" name="Text Placeholder 61">
            <a:extLst>
              <a:ext uri="{FF2B5EF4-FFF2-40B4-BE49-F238E27FC236}">
                <a16:creationId xmlns:a16="http://schemas.microsoft.com/office/drawing/2014/main" id="{E1ADDC90-2C87-7180-B577-5961749E49DB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xfrm>
            <a:off x="11588664" y="357645"/>
            <a:ext cx="127000" cy="125999"/>
          </a:xfrm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48" name="Text Placeholder 62">
            <a:extLst>
              <a:ext uri="{FF2B5EF4-FFF2-40B4-BE49-F238E27FC236}">
                <a16:creationId xmlns:a16="http://schemas.microsoft.com/office/drawing/2014/main" id="{79A2AFC8-9A55-417E-3037-D3A6AEC31EE7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xfrm>
            <a:off x="11760200" y="357645"/>
            <a:ext cx="127000" cy="125999"/>
          </a:xfrm>
        </p:spPr>
        <p:txBody>
          <a:bodyPr/>
          <a:lstStyle/>
          <a:p>
            <a:endParaRPr lang="en-US" noProof="0"/>
          </a:p>
        </p:txBody>
      </p:sp>
      <p:sp>
        <p:nvSpPr>
          <p:cNvPr id="2" name="Graphic 2">
            <a:hlinkClick r:id="rId13"/>
            <a:extLst>
              <a:ext uri="{FF2B5EF4-FFF2-40B4-BE49-F238E27FC236}">
                <a16:creationId xmlns:a16="http://schemas.microsoft.com/office/drawing/2014/main" id="{1ED5BB4B-9359-CF61-B535-D40EAE46E47B}"/>
              </a:ext>
            </a:extLst>
          </p:cNvPr>
          <p:cNvSpPr/>
          <p:nvPr/>
        </p:nvSpPr>
        <p:spPr>
          <a:xfrm>
            <a:off x="5309350" y="428493"/>
            <a:ext cx="228200" cy="202844"/>
          </a:xfrm>
          <a:custGeom>
            <a:avLst/>
            <a:gdLst>
              <a:gd name="connsiteX0" fmla="*/ 41203 w 228200"/>
              <a:gd name="connsiteY0" fmla="*/ 0 h 202844"/>
              <a:gd name="connsiteX1" fmla="*/ 186997 w 228200"/>
              <a:gd name="connsiteY1" fmla="*/ 0 h 202844"/>
              <a:gd name="connsiteX2" fmla="*/ 228137 w 228200"/>
              <a:gd name="connsiteY2" fmla="*/ 38870 h 202844"/>
              <a:gd name="connsiteX3" fmla="*/ 228200 w 228200"/>
              <a:gd name="connsiteY3" fmla="*/ 41203 h 202844"/>
              <a:gd name="connsiteX4" fmla="*/ 228200 w 228200"/>
              <a:gd name="connsiteY4" fmla="*/ 161642 h 202844"/>
              <a:gd name="connsiteX5" fmla="*/ 189330 w 228200"/>
              <a:gd name="connsiteY5" fmla="*/ 202781 h 202844"/>
              <a:gd name="connsiteX6" fmla="*/ 186997 w 228200"/>
              <a:gd name="connsiteY6" fmla="*/ 202845 h 202844"/>
              <a:gd name="connsiteX7" fmla="*/ 41203 w 228200"/>
              <a:gd name="connsiteY7" fmla="*/ 202845 h 202844"/>
              <a:gd name="connsiteX8" fmla="*/ 63 w 228200"/>
              <a:gd name="connsiteY8" fmla="*/ 163975 h 202844"/>
              <a:gd name="connsiteX9" fmla="*/ 0 w 228200"/>
              <a:gd name="connsiteY9" fmla="*/ 161642 h 202844"/>
              <a:gd name="connsiteX10" fmla="*/ 0 w 228200"/>
              <a:gd name="connsiteY10" fmla="*/ 41203 h 202844"/>
              <a:gd name="connsiteX11" fmla="*/ 38870 w 228200"/>
              <a:gd name="connsiteY11" fmla="*/ 63 h 202844"/>
              <a:gd name="connsiteX12" fmla="*/ 41203 w 228200"/>
              <a:gd name="connsiteY12" fmla="*/ 0 h 202844"/>
              <a:gd name="connsiteX13" fmla="*/ 186997 w 228200"/>
              <a:gd name="connsiteY13" fmla="*/ 0 h 202844"/>
              <a:gd name="connsiteX14" fmla="*/ 41203 w 228200"/>
              <a:gd name="connsiteY14" fmla="*/ 0 h 202844"/>
              <a:gd name="connsiteX15" fmla="*/ 89416 w 228200"/>
              <a:gd name="connsiteY15" fmla="*/ 70805 h 202844"/>
              <a:gd name="connsiteX16" fmla="*/ 88745 w 228200"/>
              <a:gd name="connsiteY16" fmla="*/ 73658 h 202844"/>
              <a:gd name="connsiteX17" fmla="*/ 88745 w 228200"/>
              <a:gd name="connsiteY17" fmla="*/ 129212 h 202844"/>
              <a:gd name="connsiteX18" fmla="*/ 95083 w 228200"/>
              <a:gd name="connsiteY18" fmla="*/ 135551 h 202844"/>
              <a:gd name="connsiteX19" fmla="*/ 97923 w 228200"/>
              <a:gd name="connsiteY19" fmla="*/ 134879 h 202844"/>
              <a:gd name="connsiteX20" fmla="*/ 153477 w 228200"/>
              <a:gd name="connsiteY20" fmla="*/ 107115 h 202844"/>
              <a:gd name="connsiteX21" fmla="*/ 156324 w 228200"/>
              <a:gd name="connsiteY21" fmla="*/ 98614 h 202844"/>
              <a:gd name="connsiteX22" fmla="*/ 153477 w 228200"/>
              <a:gd name="connsiteY22" fmla="*/ 95768 h 202844"/>
              <a:gd name="connsiteX23" fmla="*/ 97923 w 228200"/>
              <a:gd name="connsiteY23" fmla="*/ 67991 h 202844"/>
              <a:gd name="connsiteX24" fmla="*/ 89416 w 228200"/>
              <a:gd name="connsiteY24" fmla="*/ 70818 h 202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28200" h="202844">
                <a:moveTo>
                  <a:pt x="41203" y="0"/>
                </a:moveTo>
                <a:lnTo>
                  <a:pt x="186997" y="0"/>
                </a:lnTo>
                <a:cubicBezTo>
                  <a:pt x="208848" y="-1"/>
                  <a:pt x="226900" y="17055"/>
                  <a:pt x="228137" y="38870"/>
                </a:cubicBezTo>
                <a:lnTo>
                  <a:pt x="228200" y="41203"/>
                </a:lnTo>
                <a:lnTo>
                  <a:pt x="228200" y="161642"/>
                </a:lnTo>
                <a:cubicBezTo>
                  <a:pt x="228202" y="183492"/>
                  <a:pt x="211146" y="201544"/>
                  <a:pt x="189330" y="202781"/>
                </a:cubicBezTo>
                <a:lnTo>
                  <a:pt x="186997" y="202845"/>
                </a:lnTo>
                <a:lnTo>
                  <a:pt x="41203" y="202845"/>
                </a:lnTo>
                <a:cubicBezTo>
                  <a:pt x="19352" y="202846"/>
                  <a:pt x="1300" y="185791"/>
                  <a:pt x="63" y="163975"/>
                </a:cubicBezTo>
                <a:lnTo>
                  <a:pt x="0" y="161642"/>
                </a:lnTo>
                <a:lnTo>
                  <a:pt x="0" y="41203"/>
                </a:lnTo>
                <a:cubicBezTo>
                  <a:pt x="-1" y="19352"/>
                  <a:pt x="17055" y="1300"/>
                  <a:pt x="38870" y="63"/>
                </a:cubicBezTo>
                <a:lnTo>
                  <a:pt x="41203" y="0"/>
                </a:lnTo>
                <a:lnTo>
                  <a:pt x="186997" y="0"/>
                </a:lnTo>
                <a:lnTo>
                  <a:pt x="41203" y="0"/>
                </a:lnTo>
                <a:close/>
                <a:moveTo>
                  <a:pt x="89416" y="70805"/>
                </a:moveTo>
                <a:cubicBezTo>
                  <a:pt x="88973" y="71691"/>
                  <a:pt x="88743" y="72668"/>
                  <a:pt x="88745" y="73658"/>
                </a:cubicBezTo>
                <a:lnTo>
                  <a:pt x="88745" y="129212"/>
                </a:lnTo>
                <a:cubicBezTo>
                  <a:pt x="88745" y="132712"/>
                  <a:pt x="91583" y="135551"/>
                  <a:pt x="95083" y="135551"/>
                </a:cubicBezTo>
                <a:cubicBezTo>
                  <a:pt x="96070" y="135551"/>
                  <a:pt x="97042" y="135320"/>
                  <a:pt x="97923" y="134879"/>
                </a:cubicBezTo>
                <a:lnTo>
                  <a:pt x="153477" y="107115"/>
                </a:lnTo>
                <a:cubicBezTo>
                  <a:pt x="156610" y="105553"/>
                  <a:pt x="157884" y="101747"/>
                  <a:pt x="156324" y="98614"/>
                </a:cubicBezTo>
                <a:cubicBezTo>
                  <a:pt x="155709" y="97381"/>
                  <a:pt x="154710" y="96383"/>
                  <a:pt x="153477" y="95768"/>
                </a:cubicBezTo>
                <a:lnTo>
                  <a:pt x="97923" y="67991"/>
                </a:lnTo>
                <a:cubicBezTo>
                  <a:pt x="94793" y="66423"/>
                  <a:pt x="90985" y="67689"/>
                  <a:pt x="89416" y="70818"/>
                </a:cubicBezTo>
                <a:close/>
              </a:path>
            </a:pathLst>
          </a:custGeom>
          <a:gradFill>
            <a:gsLst>
              <a:gs pos="73000">
                <a:srgbClr val="0078D4"/>
              </a:gs>
              <a:gs pos="12000">
                <a:srgbClr val="C03BC4"/>
              </a:gs>
            </a:gsLst>
            <a:path path="circle">
              <a:fillToRect l="100000" t="100000"/>
            </a:path>
          </a:gradFill>
          <a:ln w="12303" cap="flat">
            <a:noFill/>
            <a:prstDash val="solid"/>
            <a:miter/>
          </a:ln>
          <a:effectLst>
            <a:outerShdw blurRad="63500" dist="63500" dir="3000000" algn="tl" rotWithShape="0">
              <a:srgbClr val="454142">
                <a:alpha val="15000"/>
              </a:srgbClr>
            </a:outerShdw>
          </a:effectLst>
        </p:spPr>
        <p:txBody>
          <a:bodyPr rtlCol="0" anchor="ctr"/>
          <a:lstStyle/>
          <a:p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13750335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293</Words>
  <Application>Microsoft Office PowerPoint</Application>
  <PresentationFormat>Widescreen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HR | Streamline benefits and compensation (Microsoft 365 Copilot)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2025-02-11T21:47:15Z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