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hyperlink" Target="https://www.youtube.com/embed/wjDcMXXlEYQ?si=S2AB1ZGlOBZnzJN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HR | </a:t>
            </a:r>
            <a:r>
              <a:rPr lang="en-US" noProof="0"/>
              <a:t>Resolving employee issues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Summarize the challenge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Communicate to teammates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Access resources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Update documentation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Brainstorm ideas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4. Collaborate with teammates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  <a:endParaRPr lang="en-US" sz="900" i="1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DE598EE-5406-B032-5748-83EC5542E8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Aggregate a long and complex email thread of conversations to create a holistic and summarized view of the challenge (employee engagement, retention, diversity and inclusion, etc.).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516C6C2-314E-AF2C-89EC-42F58B9E31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Ask Copilot to help identify relevant and timely resources to help solve for this common or complex challenge.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9FA463C-455D-FF7D-0F9A-37A232CBD56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Create a list of questions needed to help solve this challenge.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FE09640-9805-348A-DD62-E43A74C257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Action: </a:t>
            </a:r>
            <a:r>
              <a:rPr lang="en-US" b="1" noProof="0"/>
              <a:t>Select “Summarize” </a:t>
            </a:r>
            <a:r>
              <a:rPr lang="en-US" noProof="0"/>
              <a:t>to understand key issues and proposed solutions from lengthy email threads related to the HR challenge.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3F47823-A125-6F94-AC86-369F418FBE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b="1" noProof="0"/>
              <a:t>Draft with Copilot: </a:t>
            </a:r>
            <a:r>
              <a:rPr lang="en-US" noProof="0"/>
              <a:t>an email to stakeholders that provides detail and timelines regarding action plans to address the HR challenge.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C5CEE7E-DFE4-EFC8-3C53-41BC4142334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Action: Use Copilot to </a:t>
            </a:r>
            <a:r>
              <a:rPr lang="en-US" b="1" noProof="0"/>
              <a:t>rapidly identify relevant and timely</a:t>
            </a:r>
            <a:r>
              <a:rPr lang="en-US" noProof="0"/>
              <a:t> data on how to approach common or complex employee scenarios.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2BE3E2E-EEEE-9D56-2C48-A6F42C1B708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noProof="0"/>
              <a:t>Leverage the meeting feedback to update the approach. </a:t>
            </a:r>
            <a:r>
              <a:rPr lang="en-US" b="1" noProof="0"/>
              <a:t>Rewrite this section to update the “days to respond” </a:t>
            </a:r>
            <a:r>
              <a:rPr lang="en-US" noProof="0"/>
              <a:t>from 5 business days to 3 business days.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DACAD19-75E2-F094-C802-6B7F35A0581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lang="en-US" noProof="0"/>
              <a:t>Action: Prior to a scheduled meeting, have teammates build upon the Loop: </a:t>
            </a:r>
            <a:r>
              <a:rPr lang="en-US" b="1" noProof="0"/>
              <a:t>brainstorm ideas to address the HR situation and challenge.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3EEC4F9-BAAD-6408-83D8-E309F9355C3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786548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Action: Use Copilot during the meeting to </a:t>
            </a:r>
            <a:r>
              <a:rPr lang="en-US" b="1" noProof="0"/>
              <a:t>“list main ideas we discussed” and then review the AI notes “Follow-up tasks” </a:t>
            </a:r>
            <a:r>
              <a:rPr lang="en-US" noProof="0"/>
              <a:t>after the meeting to confirm or update the approach and documentation.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D4AC425-B156-DDFF-8C88-CC16474618C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Communicate plan and actions to appropriate stakeholders and monitor engagement.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11B0B3C-56EC-550A-18C2-32D4B5B95AA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Update the approach, procedure and/or policy documentation as applicable.</a:t>
            </a:r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F1D33389-C318-554F-153F-35996E4C2B7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Schedule a meeting to discuss the options.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Buy</a:t>
            </a: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211147D1-80A3-7EC3-98F2-E517609A0604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1697756"/>
            <a:chExt cx="2351135" cy="360000"/>
          </a:xfrm>
        </p:grpSpPr>
        <p:pic>
          <p:nvPicPr>
            <p:cNvPr id="180" name="Picture 179">
              <a:extLst>
                <a:ext uri="{FF2B5EF4-FFF2-40B4-BE49-F238E27FC236}">
                  <a16:creationId xmlns:a16="http://schemas.microsoft.com/office/drawing/2014/main" id="{C1625031-5DD1-8C2A-ECD8-FE211BDFF8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93DA7077-6666-4428-C012-C0115983C79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E8D166A-52ED-C137-87DE-705E1AEB2C2D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183" name="Picture 182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54DB88EE-A1FC-F8D8-730E-E80A035FD95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FBC50DCD-76DF-2A93-FB49-AB0A10849EA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017AA9C3-B74F-D847-61FF-9879049F8A1E}"/>
              </a:ext>
            </a:extLst>
          </p:cNvPr>
          <p:cNvGrpSpPr/>
          <p:nvPr/>
        </p:nvGrpSpPr>
        <p:grpSpPr>
          <a:xfrm>
            <a:off x="7739914" y="2761669"/>
            <a:ext cx="2368026" cy="360000"/>
            <a:chOff x="3277688" y="2657420"/>
            <a:chExt cx="2368026" cy="360000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B4F714F4-922B-93D0-806D-CB456C054BA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89" name="Oval 188">
                <a:extLst>
                  <a:ext uri="{FF2B5EF4-FFF2-40B4-BE49-F238E27FC236}">
                    <a16:creationId xmlns:a16="http://schemas.microsoft.com/office/drawing/2014/main" id="{8EEA24E2-6E9E-7306-7253-C413B50F9F9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90" name="Graphic 189">
                <a:extLst>
                  <a:ext uri="{FF2B5EF4-FFF2-40B4-BE49-F238E27FC236}">
                    <a16:creationId xmlns:a16="http://schemas.microsoft.com/office/drawing/2014/main" id="{8F042751-1CB9-9FC1-652C-785C2A9FD2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8F91FC3A-7D61-B8F6-759D-E699A481D6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7551EACC-4D75-7798-2D46-A432C418C4AB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192" name="Picture 191">
              <a:extLst>
                <a:ext uri="{FF2B5EF4-FFF2-40B4-BE49-F238E27FC236}">
                  <a16:creationId xmlns:a16="http://schemas.microsoft.com/office/drawing/2014/main" id="{B2427EBA-B7B1-1AB5-35C6-7EDBB64688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F799F06C-D1C4-B1B5-F332-561B577E43E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913F5182-3307-7E68-FCE3-5A801E328684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657420"/>
            <a:chExt cx="2351135" cy="360000"/>
          </a:xfrm>
        </p:grpSpPr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08DB685B-2B95-EECC-4DFB-4E81660D79E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F3DC7EE3-9F50-9EEB-2EA1-CC0D21767F5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3E5328ED-7A7D-A16B-1598-9C0F9A0422BE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3617084"/>
            <a:chExt cx="2351135" cy="360000"/>
          </a:xfrm>
        </p:grpSpPr>
        <p:pic>
          <p:nvPicPr>
            <p:cNvPr id="198" name="Picture 197">
              <a:extLst>
                <a:ext uri="{FF2B5EF4-FFF2-40B4-BE49-F238E27FC236}">
                  <a16:creationId xmlns:a16="http://schemas.microsoft.com/office/drawing/2014/main" id="{8663B81D-02CB-D574-DF65-701607A3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15B0DB8E-733D-229B-F34E-5C3D7F968DF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201" name="Text Placeholder 60">
            <a:extLst>
              <a:ext uri="{FF2B5EF4-FFF2-40B4-BE49-F238E27FC236}">
                <a16:creationId xmlns:a16="http://schemas.microsoft.com/office/drawing/2014/main" id="{A7FFA917-4C2B-981E-895D-49756D04EC2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02" name="Text Placeholder 61">
            <a:extLst>
              <a:ext uri="{FF2B5EF4-FFF2-40B4-BE49-F238E27FC236}">
                <a16:creationId xmlns:a16="http://schemas.microsoft.com/office/drawing/2014/main" id="{185DDF94-2438-7AE6-E33D-B9BACCB789A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03" name="Text Placeholder 62">
            <a:extLst>
              <a:ext uri="{FF2B5EF4-FFF2-40B4-BE49-F238E27FC236}">
                <a16:creationId xmlns:a16="http://schemas.microsoft.com/office/drawing/2014/main" id="{4E10E8D5-B827-7E24-EF36-CBC27C64E46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B890E0EB-C96B-5EC3-BDD3-17A8A7EF6C6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sp>
        <p:nvSpPr>
          <p:cNvPr id="45" name="Rectangle: Rounded Corners 6">
            <a:extLst>
              <a:ext uri="{FF2B5EF4-FFF2-40B4-BE49-F238E27FC236}">
                <a16:creationId xmlns:a16="http://schemas.microsoft.com/office/drawing/2014/main" id="{2F1528E4-654C-1EFD-35F4-E5719F330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245D51D-8F0C-B087-666D-89CD84CE107C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98F1EA4E-F8F2-A32D-1CB3-B54551594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Improve </a:t>
              </a:r>
              <a:r>
                <a:rPr kumimoji="0" lang="en-US" sz="900" b="0" i="0" u="none" strike="noStrike" kern="1200" cap="none" spc="0" normalizeH="0" baseline="0" noProof="0" err="1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eNPS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ECBBE30C-9ED4-27FB-318D-5E5F6D7B4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57EF6F9-F2DA-41E8-79A7-170ABD2386B9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50" name="Rectangle: Rounded Corners 6">
              <a:extLst>
                <a:ext uri="{FF2B5EF4-FFF2-40B4-BE49-F238E27FC236}">
                  <a16:creationId xmlns:a16="http://schemas.microsoft.com/office/drawing/2014/main" id="{F2A80827-04F9-8C54-3FD1-AB0FDADFF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turnover rate</a:t>
              </a:r>
            </a:p>
          </p:txBody>
        </p:sp>
        <p:pic>
          <p:nvPicPr>
            <p:cNvPr id="51" name="Graphic 50">
              <a:extLst>
                <a:ext uri="{FF2B5EF4-FFF2-40B4-BE49-F238E27FC236}">
                  <a16:creationId xmlns:a16="http://schemas.microsoft.com/office/drawing/2014/main" id="{E139A625-578A-84A7-29DF-724CC306B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2" name="Rectangle: Rounded Corners 6">
            <a:extLst>
              <a:ext uri="{FF2B5EF4-FFF2-40B4-BE49-F238E27FC236}">
                <a16:creationId xmlns:a16="http://schemas.microsoft.com/office/drawing/2014/main" id="{F14FC15F-6893-7553-A5AA-961E79AA58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6DCFEAB-2CB9-564D-7991-48F37A488EFA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4" name="Rectangle: Rounded Corners 6">
              <a:extLst>
                <a:ext uri="{FF2B5EF4-FFF2-40B4-BE49-F238E27FC236}">
                  <a16:creationId xmlns:a16="http://schemas.microsoft.com/office/drawing/2014/main" id="{33A757F7-DA2C-5EC1-820E-627FB7B4F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6FEAEC76-2045-3A9C-D22A-E259D11B0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35B6012-1122-FBFC-1829-303D43DA8D10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57" name="Rectangle: Rounded Corners 6">
              <a:extLst>
                <a:ext uri="{FF2B5EF4-FFF2-40B4-BE49-F238E27FC236}">
                  <a16:creationId xmlns:a16="http://schemas.microsoft.com/office/drawing/2014/main" id="{4D8AB68B-6889-93C5-51BE-F23E4215B1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8" name="Graphic 57">
              <a:extLst>
                <a:ext uri="{FF2B5EF4-FFF2-40B4-BE49-F238E27FC236}">
                  <a16:creationId xmlns:a16="http://schemas.microsoft.com/office/drawing/2014/main" id="{14B619C2-8BEA-EF56-19A4-08E562E43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3" name="Graphic 2">
            <a:hlinkClick r:id="rId14"/>
            <a:extLst>
              <a:ext uri="{FF2B5EF4-FFF2-40B4-BE49-F238E27FC236}">
                <a16:creationId xmlns:a16="http://schemas.microsoft.com/office/drawing/2014/main" id="{6939C2CF-C89F-6FD5-C907-EAF51A003716}"/>
              </a:ext>
            </a:extLst>
          </p:cNvPr>
          <p:cNvSpPr/>
          <p:nvPr/>
        </p:nvSpPr>
        <p:spPr>
          <a:xfrm>
            <a:off x="4276273" y="442338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139375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Resolving employee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