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748364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7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462031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9585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34511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605311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5295814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787604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884085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6" name="Rectangle: Rounded Corners 28">
            <a:extLst>
              <a:ext uri="{FF2B5EF4-FFF2-40B4-BE49-F238E27FC236}">
                <a16:creationId xmlns:a16="http://schemas.microsoft.com/office/drawing/2014/main" id="{0858CC03-0AEA-A519-5A48-FB794F9BA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ECB0C164-C14C-4CC8-D2E3-51F6FB31E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2C93F3A2-CC94-C51D-985F-D626D59B9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122C4B1-294D-9ECA-ECF3-F5BE6E86FA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8FC232-0BCD-F6AC-BD06-77AB84DB368F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Rectangle 89">
              <a:extLst>
                <a:ext uri="{FF2B5EF4-FFF2-40B4-BE49-F238E27FC236}">
                  <a16:creationId xmlns:a16="http://schemas.microsoft.com/office/drawing/2014/main" id="{33539872-4944-2C32-31A0-4BE80F72FD0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193B5D2-FEAC-870D-D152-2194D79B7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CADF8C17-F3DF-4F4C-EA21-813C0992D42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4" name="Rectangle 89">
              <a:extLst>
                <a:ext uri="{FF2B5EF4-FFF2-40B4-BE49-F238E27FC236}">
                  <a16:creationId xmlns:a16="http://schemas.microsoft.com/office/drawing/2014/main" id="{7B1BA1C5-F4EC-157C-ACA3-78DE98775A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257092D-50C7-07C3-1191-5D9B90C0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C74DFE2-C269-FDE0-ADEF-5E5030CDFE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0" name="Rectangle 89">
              <a:extLst>
                <a:ext uri="{FF2B5EF4-FFF2-40B4-BE49-F238E27FC236}">
                  <a16:creationId xmlns:a16="http://schemas.microsoft.com/office/drawing/2014/main" id="{7BE46802-2BF6-61CF-EEED-9CE7781243D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530A9A-F13C-4FF4-5F0B-FE3477862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78D4321-5CF3-990A-4987-819B653FD42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3" name="Rectangle 89">
              <a:extLst>
                <a:ext uri="{FF2B5EF4-FFF2-40B4-BE49-F238E27FC236}">
                  <a16:creationId xmlns:a16="http://schemas.microsoft.com/office/drawing/2014/main" id="{EC851F8C-7F57-68E0-C695-AD54EA0CBED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7D0A97E-A18E-9E61-005B-DEEE7A963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E98DBB3-DDF6-62D5-A5DC-FB13FBA1344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6" name="Rectangle 89">
              <a:extLst>
                <a:ext uri="{FF2B5EF4-FFF2-40B4-BE49-F238E27FC236}">
                  <a16:creationId xmlns:a16="http://schemas.microsoft.com/office/drawing/2014/main" id="{9616E15A-5678-C8DF-3EEB-91E396A7F04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7F2591-9899-703F-3461-065D67C3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7DA74-0B2F-5BB8-48B9-07E5E9F2CC5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29" name="Rectangle 89">
              <a:extLst>
                <a:ext uri="{FF2B5EF4-FFF2-40B4-BE49-F238E27FC236}">
                  <a16:creationId xmlns:a16="http://schemas.microsoft.com/office/drawing/2014/main" id="{BDAB5330-001F-62CA-28E2-EB1AA54D14A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B0B72D2-E0DC-A9CD-2D30-E1B265016C7F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FFF6470-FA29-7B9D-48B5-127EA083F37D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AFBD77C-D8CC-357B-59A5-586B2CE978BE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92">
            <a:extLst>
              <a:ext uri="{FF2B5EF4-FFF2-40B4-BE49-F238E27FC236}">
                <a16:creationId xmlns:a16="http://schemas.microsoft.com/office/drawing/2014/main" id="{1190E58A-D78E-ED99-7687-679E058889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34" name="Text Placeholder 94">
            <a:extLst>
              <a:ext uri="{FF2B5EF4-FFF2-40B4-BE49-F238E27FC236}">
                <a16:creationId xmlns:a16="http://schemas.microsoft.com/office/drawing/2014/main" id="{359CF1E0-32A7-2383-6643-DD7E6454C4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94">
            <a:extLst>
              <a:ext uri="{FF2B5EF4-FFF2-40B4-BE49-F238E27FC236}">
                <a16:creationId xmlns:a16="http://schemas.microsoft.com/office/drawing/2014/main" id="{D62D493E-2B39-765A-5DD2-C3C965D9440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94">
            <a:extLst>
              <a:ext uri="{FF2B5EF4-FFF2-40B4-BE49-F238E27FC236}">
                <a16:creationId xmlns:a16="http://schemas.microsoft.com/office/drawing/2014/main" id="{0AC89991-0B29-2464-74CC-CC9A19999A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94">
            <a:extLst>
              <a:ext uri="{FF2B5EF4-FFF2-40B4-BE49-F238E27FC236}">
                <a16:creationId xmlns:a16="http://schemas.microsoft.com/office/drawing/2014/main" id="{224FFEBE-4607-107A-F088-F2F11C07EF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94">
            <a:extLst>
              <a:ext uri="{FF2B5EF4-FFF2-40B4-BE49-F238E27FC236}">
                <a16:creationId xmlns:a16="http://schemas.microsoft.com/office/drawing/2014/main" id="{E91ACB16-7984-8D5F-773F-A575BB9AA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94">
            <a:extLst>
              <a:ext uri="{FF2B5EF4-FFF2-40B4-BE49-F238E27FC236}">
                <a16:creationId xmlns:a16="http://schemas.microsoft.com/office/drawing/2014/main" id="{C9DB0373-90AE-A302-EA4E-0CD31A96CC6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102">
            <a:extLst>
              <a:ext uri="{FF2B5EF4-FFF2-40B4-BE49-F238E27FC236}">
                <a16:creationId xmlns:a16="http://schemas.microsoft.com/office/drawing/2014/main" id="{436C589B-DB0A-5D30-AAF2-A03B5DB1947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 for Microsoft 365</a:t>
            </a:r>
          </a:p>
        </p:txBody>
      </p:sp>
      <p:sp>
        <p:nvSpPr>
          <p:cNvPr id="59" name="Text Placeholder 105">
            <a:extLst>
              <a:ext uri="{FF2B5EF4-FFF2-40B4-BE49-F238E27FC236}">
                <a16:creationId xmlns:a16="http://schemas.microsoft.com/office/drawing/2014/main" id="{FA3F8018-A8FA-23CD-AA58-BEBA321EBA7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105">
            <a:extLst>
              <a:ext uri="{FF2B5EF4-FFF2-40B4-BE49-F238E27FC236}">
                <a16:creationId xmlns:a16="http://schemas.microsoft.com/office/drawing/2014/main" id="{F6FBE499-D94C-16F9-B0CC-FE745E9A6ED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05">
            <a:extLst>
              <a:ext uri="{FF2B5EF4-FFF2-40B4-BE49-F238E27FC236}">
                <a16:creationId xmlns:a16="http://schemas.microsoft.com/office/drawing/2014/main" id="{80937993-16B4-ACD8-DA73-40BC3A82E28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05">
            <a:extLst>
              <a:ext uri="{FF2B5EF4-FFF2-40B4-BE49-F238E27FC236}">
                <a16:creationId xmlns:a16="http://schemas.microsoft.com/office/drawing/2014/main" id="{11423104-1BDD-C37E-6182-EF4952F771E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3" name="Text Placeholder 105">
            <a:extLst>
              <a:ext uri="{FF2B5EF4-FFF2-40B4-BE49-F238E27FC236}">
                <a16:creationId xmlns:a16="http://schemas.microsoft.com/office/drawing/2014/main" id="{A1E0AD31-957A-BD30-56FC-C9AABA49E2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4" name="Text Placeholder 105">
            <a:extLst>
              <a:ext uri="{FF2B5EF4-FFF2-40B4-BE49-F238E27FC236}">
                <a16:creationId xmlns:a16="http://schemas.microsoft.com/office/drawing/2014/main" id="{5FDAAF5D-3600-FE3D-45C6-428953B42C5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5" name="Text Placeholder 105">
            <a:extLst>
              <a:ext uri="{FF2B5EF4-FFF2-40B4-BE49-F238E27FC236}">
                <a16:creationId xmlns:a16="http://schemas.microsoft.com/office/drawing/2014/main" id="{A1AB72FB-963B-722E-AB16-F604C2B2785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6" name="Text Placeholder 105">
            <a:extLst>
              <a:ext uri="{FF2B5EF4-FFF2-40B4-BE49-F238E27FC236}">
                <a16:creationId xmlns:a16="http://schemas.microsoft.com/office/drawing/2014/main" id="{734A5A9C-8730-6933-78FE-22F3B35FD93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7" name="Text Placeholder 105">
            <a:extLst>
              <a:ext uri="{FF2B5EF4-FFF2-40B4-BE49-F238E27FC236}">
                <a16:creationId xmlns:a16="http://schemas.microsoft.com/office/drawing/2014/main" id="{D73307A4-B991-0588-6EA2-44662E60BD5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8" name="Text Placeholder 105">
            <a:extLst>
              <a:ext uri="{FF2B5EF4-FFF2-40B4-BE49-F238E27FC236}">
                <a16:creationId xmlns:a16="http://schemas.microsoft.com/office/drawing/2014/main" id="{B2512474-F8FE-CCA5-9364-DA162625AB6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105">
            <a:extLst>
              <a:ext uri="{FF2B5EF4-FFF2-40B4-BE49-F238E27FC236}">
                <a16:creationId xmlns:a16="http://schemas.microsoft.com/office/drawing/2014/main" id="{03902412-18E2-2801-3068-13B8ECA933E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105">
            <a:extLst>
              <a:ext uri="{FF2B5EF4-FFF2-40B4-BE49-F238E27FC236}">
                <a16:creationId xmlns:a16="http://schemas.microsoft.com/office/drawing/2014/main" id="{9616B9EF-6EB0-BBD7-7F2F-7D83BCB14E8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02">
            <a:extLst>
              <a:ext uri="{FF2B5EF4-FFF2-40B4-BE49-F238E27FC236}">
                <a16:creationId xmlns:a16="http://schemas.microsoft.com/office/drawing/2014/main" id="{8CFC39F5-408B-B454-F001-BBB2C297B97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Get started</a:t>
            </a:r>
          </a:p>
        </p:txBody>
      </p:sp>
      <p:sp>
        <p:nvSpPr>
          <p:cNvPr id="72" name="Text Placeholder 10">
            <a:extLst>
              <a:ext uri="{FF2B5EF4-FFF2-40B4-BE49-F238E27FC236}">
                <a16:creationId xmlns:a16="http://schemas.microsoft.com/office/drawing/2014/main" id="{70815930-17E2-6950-B57F-52996F3CF3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3" name="Text Placeholder 10">
            <a:extLst>
              <a:ext uri="{FF2B5EF4-FFF2-40B4-BE49-F238E27FC236}">
                <a16:creationId xmlns:a16="http://schemas.microsoft.com/office/drawing/2014/main" id="{CFFDC6E8-E696-E9DE-5A06-735DE6C655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id="{FC9E9A5A-CC06-7C30-F65A-626C434A9B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242333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3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s://copilot.microsoft.com/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9.png"/><Relationship Id="rId12" Type="http://schemas.openxmlformats.org/officeDocument/2006/relationships/hyperlink" Target="https://www.microsoft.com/en-us/videoplayer/embed/RW1lEd0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1AC773-217D-B93C-625F-27C5502E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350"/>
            <a:ext cx="5672138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Managing internal job transitions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6E64E6-DACB-9E61-4FB5-2DF955086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</p:spPr>
        <p:txBody>
          <a:bodyPr/>
          <a:lstStyle/>
          <a:p>
            <a:r>
              <a:rPr lang="en-US" noProof="0"/>
              <a:t>1. Quickly screen candidates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62AF6B-8392-19D6-4008-8B9EDDD439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</p:spPr>
        <p:txBody>
          <a:bodyPr/>
          <a:lstStyle/>
          <a:p>
            <a:r>
              <a:rPr lang="en-US" noProof="0"/>
              <a:t>6. Prepare for performance reviews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B43261E-C01B-AAF7-FB79-BCB449EDE0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</p:spPr>
        <p:txBody>
          <a:bodyPr/>
          <a:lstStyle/>
          <a:p>
            <a:r>
              <a:rPr lang="en-US" noProof="0"/>
              <a:t>2. Schedule interviews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D07F03A-7B5E-43DB-6297-704D97B841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</p:spPr>
        <p:txBody>
          <a:bodyPr/>
          <a:lstStyle/>
          <a:p>
            <a:r>
              <a:rPr lang="en-US" noProof="0"/>
              <a:t>5. Collect feedback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DB7B1D6-90AA-812D-38AC-4FC308D825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</p:spPr>
        <p:txBody>
          <a:bodyPr/>
          <a:lstStyle/>
          <a:p>
            <a:r>
              <a:rPr lang="en-US" noProof="0"/>
              <a:t>3. Create onboarding materials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59A6375-D732-AEEC-8F08-CB20AB56EF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</p:spPr>
        <p:txBody>
          <a:bodyPr/>
          <a:lstStyle/>
          <a:p>
            <a:r>
              <a:rPr lang="en-US" noProof="0"/>
              <a:t>4. Develop training material</a:t>
            </a:r>
          </a:p>
        </p:txBody>
      </p:sp>
      <p:sp>
        <p:nvSpPr>
          <p:cNvPr id="186" name="Text Placeholder 185">
            <a:extLst>
              <a:ext uri="{FF2B5EF4-FFF2-40B4-BE49-F238E27FC236}">
                <a16:creationId xmlns:a16="http://schemas.microsoft.com/office/drawing/2014/main" id="{8B5C2D03-DCAF-3A2F-F520-91089D02E4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/>
          <a:p>
            <a:r>
              <a:rPr lang="en-US"/>
              <a:t>Copilot for Microsoft 365 </a:t>
            </a:r>
            <a:r>
              <a:rPr lang="en-US" sz="900" i="1"/>
              <a:t>(with Copilot Studio plug-ins)</a:t>
            </a:r>
            <a:endParaRPr lang="en-US" sz="900" i="1" noProof="0"/>
          </a:p>
        </p:txBody>
      </p:sp>
      <p:sp>
        <p:nvSpPr>
          <p:cNvPr id="141" name="Text Placeholder 140">
            <a:extLst>
              <a:ext uri="{FF2B5EF4-FFF2-40B4-BE49-F238E27FC236}">
                <a16:creationId xmlns:a16="http://schemas.microsoft.com/office/drawing/2014/main" id="{6BFCD976-E3B9-6056-BFCC-4EFCC9FE899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Prompt Copilot</a:t>
            </a:r>
            <a:r>
              <a: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1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 to surface the most qualified candidates, referencing relevant documents and pulling in employee information from the HR system with Copilot Studio.</a:t>
            </a:r>
          </a:p>
        </p:txBody>
      </p:sp>
      <p:sp>
        <p:nvSpPr>
          <p:cNvPr id="142" name="Text Placeholder 141">
            <a:extLst>
              <a:ext uri="{FF2B5EF4-FFF2-40B4-BE49-F238E27FC236}">
                <a16:creationId xmlns:a16="http://schemas.microsoft.com/office/drawing/2014/main" id="{B8A4C6A5-49B7-C12E-8D27-6C486B06BD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</a:t>
            </a:r>
            <a:r>
              <a:rPr lang="en-US">
                <a:solidFill>
                  <a:srgbClr val="1A1A1A"/>
                </a:solidFill>
                <a:latin typeface="Segoe UI"/>
                <a:ea typeface="+mn-ea"/>
              </a:rPr>
              <a:t>Copilot</a:t>
            </a:r>
            <a:r>
              <a:rPr lang="en-US" baseline="30000">
                <a:solidFill>
                  <a:srgbClr val="1A1A1A"/>
                </a:solidFill>
                <a:latin typeface="Segoe UI"/>
                <a:ea typeface="+mn-ea"/>
              </a:rPr>
              <a:t>1</a:t>
            </a:r>
            <a:r>
              <a:rPr lang="en-US">
                <a:solidFill>
                  <a:srgbClr val="1A1A1A"/>
                </a:solidFill>
                <a:latin typeface="Segoe UI"/>
                <a:ea typeface="+mn-ea"/>
              </a:rPr>
              <a:t>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to help schedule follow up interviews between candidates and hiring managers</a:t>
            </a:r>
          </a:p>
        </p:txBody>
      </p:sp>
      <p:sp>
        <p:nvSpPr>
          <p:cNvPr id="143" name="Text Placeholder 142">
            <a:extLst>
              <a:ext uri="{FF2B5EF4-FFF2-40B4-BE49-F238E27FC236}">
                <a16:creationId xmlns:a16="http://schemas.microsoft.com/office/drawing/2014/main" id="{9FE82854-96A0-528F-61A5-A5620E8C8D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Word to create role-specific onboarding materials.</a:t>
            </a:r>
          </a:p>
        </p:txBody>
      </p:sp>
      <p:sp>
        <p:nvSpPr>
          <p:cNvPr id="144" name="Text Placeholder 143">
            <a:extLst>
              <a:ext uri="{FF2B5EF4-FFF2-40B4-BE49-F238E27FC236}">
                <a16:creationId xmlns:a16="http://schemas.microsoft.com/office/drawing/2014/main" id="{94B7C7A0-C69A-9F9A-F5E4-57B19B6C8FB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Rapidly get up to speed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on what candidates are most qualified for certain roles.</a:t>
            </a:r>
          </a:p>
        </p:txBody>
      </p:sp>
      <p:sp>
        <p:nvSpPr>
          <p:cNvPr id="145" name="Text Placeholder 144">
            <a:extLst>
              <a:ext uri="{FF2B5EF4-FFF2-40B4-BE49-F238E27FC236}">
                <a16:creationId xmlns:a16="http://schemas.microsoft.com/office/drawing/2014/main" id="{A851F7E9-CEB8-C066-9F59-2794DB48CDA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Compile data quickly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and generate individual review reports to support the process.</a:t>
            </a:r>
          </a:p>
        </p:txBody>
      </p:sp>
      <p:sp>
        <p:nvSpPr>
          <p:cNvPr id="146" name="Text Placeholder 145">
            <a:extLst>
              <a:ext uri="{FF2B5EF4-FFF2-40B4-BE49-F238E27FC236}">
                <a16:creationId xmlns:a16="http://schemas.microsoft.com/office/drawing/2014/main" id="{725D1B13-8A89-EDFD-D597-BF239FB6742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Streamline scheduling multiple candidates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 interviews by asking Outlook to identify and schedule interviews.</a:t>
            </a:r>
          </a:p>
        </p:txBody>
      </p:sp>
      <p:sp>
        <p:nvSpPr>
          <p:cNvPr id="147" name="Text Placeholder 146">
            <a:extLst>
              <a:ext uri="{FF2B5EF4-FFF2-40B4-BE49-F238E27FC236}">
                <a16:creationId xmlns:a16="http://schemas.microsoft.com/office/drawing/2014/main" id="{1EB73EEE-42A1-6093-CF7D-F2A2FB03111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Focus on overall employee satisfaction and onboarding experience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responding to feedback and refining onboarding and training.</a:t>
            </a:r>
          </a:p>
        </p:txBody>
      </p:sp>
      <p:sp>
        <p:nvSpPr>
          <p:cNvPr id="148" name="Text Placeholder 147">
            <a:extLst>
              <a:ext uri="{FF2B5EF4-FFF2-40B4-BE49-F238E27FC236}">
                <a16:creationId xmlns:a16="http://schemas.microsoft.com/office/drawing/2014/main" id="{6C9EB26E-606B-B092-CF2D-31B61F23436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Reduce time to prepare, search and summarize onboarding documents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leading to increased employee satisfaction and helping employees’ reach productivity quickly.</a:t>
            </a:r>
          </a:p>
        </p:txBody>
      </p:sp>
      <p:sp>
        <p:nvSpPr>
          <p:cNvPr id="149" name="Text Placeholder 148">
            <a:extLst>
              <a:ext uri="{FF2B5EF4-FFF2-40B4-BE49-F238E27FC236}">
                <a16:creationId xmlns:a16="http://schemas.microsoft.com/office/drawing/2014/main" id="{AB297D34-1FC9-4FD8-8A03-BE3F7FAD561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lnSpcReduction="10000"/>
          </a:bodyPr>
          <a:lstStyle/>
          <a:p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Keep training relevant to the audience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by using Copilot to mine historical documents to update with relevant training content. As internal systems change training can adapt to it more quickly.</a:t>
            </a:r>
          </a:p>
        </p:txBody>
      </p:sp>
      <p:sp>
        <p:nvSpPr>
          <p:cNvPr id="150" name="Text Placeholder 149">
            <a:extLst>
              <a:ext uri="{FF2B5EF4-FFF2-40B4-BE49-F238E27FC236}">
                <a16:creationId xmlns:a16="http://schemas.microsoft.com/office/drawing/2014/main" id="{ACFE43E8-BB95-6638-94BA-5CD42F4B808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Use Copilot in Word to generate reports for performance reviews.</a:t>
            </a:r>
          </a:p>
        </p:txBody>
      </p:sp>
      <p:sp>
        <p:nvSpPr>
          <p:cNvPr id="151" name="Text Placeholder 150">
            <a:extLst>
              <a:ext uri="{FF2B5EF4-FFF2-40B4-BE49-F238E27FC236}">
                <a16:creationId xmlns:a16="http://schemas.microsoft.com/office/drawing/2014/main" id="{B3C09AB9-AED7-E1E5-302D-C672E65906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/>
              </a:rPr>
              <a:t>Analyze employee survey data with Copilot in Excel and summarize key findings to refine delivery and relevance.</a:t>
            </a:r>
          </a:p>
        </p:txBody>
      </p:sp>
      <p:sp>
        <p:nvSpPr>
          <p:cNvPr id="152" name="Text Placeholder 151">
            <a:extLst>
              <a:ext uri="{FF2B5EF4-FFF2-40B4-BE49-F238E27FC236}">
                <a16:creationId xmlns:a16="http://schemas.microsoft.com/office/drawing/2014/main" id="{6527690C-0529-DD85-1211-6EE288ECD9C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Use Copilot in PowerPoint to generate learning paths according to individual roles, learning styles and career goals.</a:t>
            </a:r>
          </a:p>
        </p:txBody>
      </p:sp>
      <p:sp>
        <p:nvSpPr>
          <p:cNvPr id="199" name="Text Placeholder 198">
            <a:extLst>
              <a:ext uri="{FF2B5EF4-FFF2-40B4-BE49-F238E27FC236}">
                <a16:creationId xmlns:a16="http://schemas.microsoft.com/office/drawing/2014/main" id="{446022C5-1ED2-8026-8A6F-C5CA889A878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0430234" y="521099"/>
            <a:ext cx="1456966" cy="175614"/>
          </a:xfrm>
        </p:spPr>
        <p:txBody>
          <a:bodyPr/>
          <a:lstStyle/>
          <a:p>
            <a:r>
              <a:rPr lang="en-US"/>
              <a:t>Customize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8D29EB-9608-5B80-E250-46640E189535}"/>
              </a:ext>
            </a:extLst>
          </p:cNvPr>
          <p:cNvGrpSpPr/>
          <p:nvPr/>
        </p:nvGrpSpPr>
        <p:grpSpPr>
          <a:xfrm>
            <a:off x="4780744" y="1132756"/>
            <a:ext cx="1476000" cy="216000"/>
            <a:chOff x="4582885" y="862657"/>
            <a:chExt cx="1476000" cy="216000"/>
          </a:xfrm>
        </p:grpSpPr>
        <p:sp>
          <p:nvSpPr>
            <p:cNvPr id="31" name="Rectangle: Rounded Corners 6">
              <a:extLst>
                <a:ext uri="{FF2B5EF4-FFF2-40B4-BE49-F238E27FC236}">
                  <a16:creationId xmlns:a16="http://schemas.microsoft.com/office/drawing/2014/main" id="{57C8E7E1-A14B-E4C7-1770-E2C4A767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4582885" y="862657"/>
              <a:ext cx="1476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Improve </a:t>
              </a:r>
              <a:r>
                <a:rPr kumimoji="0" lang="en-US" sz="900" b="0" i="0" u="none" strike="noStrike" kern="1200" cap="none" spc="0" normalizeH="0" baseline="0" noProof="0" err="1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eNPS</a:t>
              </a: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endParaRPr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2B852AF1-D360-C625-BB49-D0B462275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629670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D2DFED4-94F8-D9DE-FA7C-4BD34FCB68DC}"/>
              </a:ext>
            </a:extLst>
          </p:cNvPr>
          <p:cNvGrpSpPr/>
          <p:nvPr/>
        </p:nvGrpSpPr>
        <p:grpSpPr>
          <a:xfrm>
            <a:off x="4276273" y="2761669"/>
            <a:ext cx="2351135" cy="360000"/>
            <a:chOff x="4276273" y="2761669"/>
            <a:chExt cx="2351135" cy="360000"/>
          </a:xfrm>
        </p:grpSpPr>
        <p:pic>
          <p:nvPicPr>
            <p:cNvPr id="189" name="Picture 188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CE3AA609-8F41-4D91-496D-D5D623EEDA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4276273" y="27616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E769B1DD-EC16-4048-F26C-DF73BF851D0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735224" y="285703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</p:txBody>
        </p: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462BE8FC-67F6-0373-A7E0-4CCA9A77221F}"/>
              </a:ext>
            </a:extLst>
          </p:cNvPr>
          <p:cNvGrpSpPr/>
          <p:nvPr/>
        </p:nvGrpSpPr>
        <p:grpSpPr>
          <a:xfrm>
            <a:off x="804187" y="2761669"/>
            <a:ext cx="2351135" cy="360000"/>
            <a:chOff x="588263" y="1217924"/>
            <a:chExt cx="2351135" cy="360000"/>
          </a:xfrm>
        </p:grpSpPr>
        <p:pic>
          <p:nvPicPr>
            <p:cNvPr id="192" name="Picture 191" descr="Zip Co logo SVG free download, id: 101874 - Brandlogos.net">
              <a:hlinkClick r:id="rId4"/>
              <a:extLst>
                <a:ext uri="{FF2B5EF4-FFF2-40B4-BE49-F238E27FC236}">
                  <a16:creationId xmlns:a16="http://schemas.microsoft.com/office/drawing/2014/main" id="{3BDA8A19-64DA-BD71-8B91-ACD93862D96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3" name="TextBox 192">
              <a:extLst>
                <a:ext uri="{FF2B5EF4-FFF2-40B4-BE49-F238E27FC236}">
                  <a16:creationId xmlns:a16="http://schemas.microsoft.com/office/drawing/2014/main" id="{887CF21A-1481-D968-A980-5348C4DD9E02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24403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A8033086-6CF4-773A-1636-49660C6A6D80}"/>
              </a:ext>
            </a:extLst>
          </p:cNvPr>
          <p:cNvGrpSpPr/>
          <p:nvPr/>
        </p:nvGrpSpPr>
        <p:grpSpPr>
          <a:xfrm>
            <a:off x="7739914" y="2761669"/>
            <a:ext cx="2351135" cy="360000"/>
            <a:chOff x="588263" y="2657420"/>
            <a:chExt cx="2351135" cy="360000"/>
          </a:xfrm>
        </p:grpSpPr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3E2A0F9A-AF03-E9A7-6BDB-407F07EBC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47CD40A-DCFD-5BB6-06FF-827CD76E9B2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1EB90981-7473-F9ED-AE2A-E6E646A7D6CF}"/>
              </a:ext>
            </a:extLst>
          </p:cNvPr>
          <p:cNvGrpSpPr/>
          <p:nvPr/>
        </p:nvGrpSpPr>
        <p:grpSpPr>
          <a:xfrm>
            <a:off x="804187" y="5158847"/>
            <a:ext cx="2351135" cy="360000"/>
            <a:chOff x="588263" y="2657420"/>
            <a:chExt cx="2351135" cy="360000"/>
          </a:xfrm>
        </p:grpSpPr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6AF9600C-8B4A-5D75-1112-DA1AFE3DA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835262A8-3929-9FD5-505D-3612F878F71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09A135AE-9784-D3F9-9396-B857DF4A34A0}"/>
              </a:ext>
            </a:extLst>
          </p:cNvPr>
          <p:cNvGrpSpPr/>
          <p:nvPr/>
        </p:nvGrpSpPr>
        <p:grpSpPr>
          <a:xfrm>
            <a:off x="4276273" y="5158847"/>
            <a:ext cx="2361959" cy="360000"/>
            <a:chOff x="577439" y="3137252"/>
            <a:chExt cx="2361959" cy="360000"/>
          </a:xfrm>
        </p:grpSpPr>
        <p:pic>
          <p:nvPicPr>
            <p:cNvPr id="202" name="Picture 201">
              <a:extLst>
                <a:ext uri="{FF2B5EF4-FFF2-40B4-BE49-F238E27FC236}">
                  <a16:creationId xmlns:a16="http://schemas.microsoft.com/office/drawing/2014/main" id="{2D45366A-24D2-CB76-0BB8-0C5DED55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7439" y="313725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EE4B9A39-31EE-397A-D02B-CA724F66114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23261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4AA458C0-3848-A7A5-0F40-750FB67AB99A}"/>
              </a:ext>
            </a:extLst>
          </p:cNvPr>
          <p:cNvGrpSpPr/>
          <p:nvPr/>
        </p:nvGrpSpPr>
        <p:grpSpPr>
          <a:xfrm>
            <a:off x="7739914" y="5158847"/>
            <a:ext cx="2351135" cy="360000"/>
            <a:chOff x="588263" y="2177588"/>
            <a:chExt cx="2351135" cy="360000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id="{7491402B-FF15-F994-7693-CB5F6CF24E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177588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1F73AB03-E5DF-9130-EA6D-75AB3F21E09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272950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PowerPoint</a:t>
              </a:r>
              <a:endParaRPr kumimoji="0" lang="en-US" sz="11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207" name="Text Placeholder 60">
            <a:extLst>
              <a:ext uri="{FF2B5EF4-FFF2-40B4-BE49-F238E27FC236}">
                <a16:creationId xmlns:a16="http://schemas.microsoft.com/office/drawing/2014/main" id="{389EA8A9-C82B-5934-131A-0C2AD99B874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1417128" y="357645"/>
            <a:ext cx="127000" cy="125999"/>
          </a:xfrm>
          <a:solidFill>
            <a:srgbClr val="0078D4"/>
          </a:solidFill>
        </p:spPr>
        <p:txBody>
          <a:bodyPr/>
          <a:lstStyle/>
          <a:p>
            <a:endParaRPr lang="en-US"/>
          </a:p>
        </p:txBody>
      </p:sp>
      <p:sp>
        <p:nvSpPr>
          <p:cNvPr id="208" name="Text Placeholder 61">
            <a:extLst>
              <a:ext uri="{FF2B5EF4-FFF2-40B4-BE49-F238E27FC236}">
                <a16:creationId xmlns:a16="http://schemas.microsoft.com/office/drawing/2014/main" id="{1BC7AC5F-F944-2F3D-95E3-760E8AF16388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11588664" y="357645"/>
            <a:ext cx="127000" cy="125999"/>
          </a:xfrm>
          <a:solidFill>
            <a:srgbClr val="0070C0"/>
          </a:solidFill>
        </p:spPr>
        <p:txBody>
          <a:bodyPr/>
          <a:lstStyle/>
          <a:p>
            <a:endParaRPr lang="en-US"/>
          </a:p>
        </p:txBody>
      </p:sp>
      <p:sp>
        <p:nvSpPr>
          <p:cNvPr id="209" name="Text Placeholder 62">
            <a:extLst>
              <a:ext uri="{FF2B5EF4-FFF2-40B4-BE49-F238E27FC236}">
                <a16:creationId xmlns:a16="http://schemas.microsoft.com/office/drawing/2014/main" id="{DFC5C08A-BACB-9A89-4DAD-03042B25FFBC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1760200" y="357645"/>
            <a:ext cx="127000" cy="125999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0E5529EB-D570-4DF9-CC7F-6086A1A008C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FEA63CB1-2D78-B295-A655-8729DDDBA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B3D89C-23FC-6C94-09B4-E9EC10E22FC9}"/>
              </a:ext>
            </a:extLst>
          </p:cNvPr>
          <p:cNvGrpSpPr/>
          <p:nvPr/>
        </p:nvGrpSpPr>
        <p:grpSpPr>
          <a:xfrm>
            <a:off x="1624328" y="1132756"/>
            <a:ext cx="1332000" cy="216000"/>
            <a:chOff x="1198144" y="862657"/>
            <a:chExt cx="1332000" cy="216000"/>
          </a:xfrm>
        </p:grpSpPr>
        <p:sp>
          <p:nvSpPr>
            <p:cNvPr id="13" name="Rectangle: Rounded Corners 6">
              <a:extLst>
                <a:ext uri="{FF2B5EF4-FFF2-40B4-BE49-F238E27FC236}">
                  <a16:creationId xmlns:a16="http://schemas.microsoft.com/office/drawing/2014/main" id="{010F8AB7-56E1-66B7-20AD-6456B58569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33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per hire</a:t>
              </a: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BBA74352-02A4-05C9-5DC1-A29B83DE2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0A1D848-A150-F84C-1E48-B4FB786DC998}"/>
              </a:ext>
            </a:extLst>
          </p:cNvPr>
          <p:cNvGrpSpPr/>
          <p:nvPr/>
        </p:nvGrpSpPr>
        <p:grpSpPr>
          <a:xfrm>
            <a:off x="3022536" y="1132756"/>
            <a:ext cx="1692000" cy="216000"/>
            <a:chOff x="2707850" y="862657"/>
            <a:chExt cx="1692000" cy="216000"/>
          </a:xfrm>
        </p:grpSpPr>
        <p:sp>
          <p:nvSpPr>
            <p:cNvPr id="16" name="Rectangle: Rounded Corners 6">
              <a:extLst>
                <a:ext uri="{FF2B5EF4-FFF2-40B4-BE49-F238E27FC236}">
                  <a16:creationId xmlns:a16="http://schemas.microsoft.com/office/drawing/2014/main" id="{46EAE5CB-141B-592E-6462-3E52EB3CE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692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Reduce onboarding time</a:t>
              </a:r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7A8A9CC9-BAA6-DEB1-1252-8331EC5CE4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C2993807-9F38-AA18-3E3C-41478576B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37E68F-AC85-6E8A-16A4-D26E253BAAC3}"/>
              </a:ext>
            </a:extLst>
          </p:cNvPr>
          <p:cNvGrpSpPr/>
          <p:nvPr/>
        </p:nvGrpSpPr>
        <p:grpSpPr>
          <a:xfrm>
            <a:off x="7523373" y="1127774"/>
            <a:ext cx="1260000" cy="216000"/>
            <a:chOff x="1194743" y="1140160"/>
            <a:chExt cx="1260000" cy="216000"/>
          </a:xfrm>
        </p:grpSpPr>
        <p:sp>
          <p:nvSpPr>
            <p:cNvPr id="20" name="Rectangle: Rounded Corners 6">
              <a:extLst>
                <a:ext uri="{FF2B5EF4-FFF2-40B4-BE49-F238E27FC236}">
                  <a16:creationId xmlns:a16="http://schemas.microsoft.com/office/drawing/2014/main" id="{0909E2F3-5188-73EA-43D7-A54285764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26000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FAD05836-317F-6952-1D47-29ED3EA3D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F88EEF6-4E9C-3679-20C1-46F844B0176F}"/>
              </a:ext>
            </a:extLst>
          </p:cNvPr>
          <p:cNvGrpSpPr/>
          <p:nvPr/>
        </p:nvGrpSpPr>
        <p:grpSpPr>
          <a:xfrm>
            <a:off x="8868697" y="1127774"/>
            <a:ext cx="1450784" cy="216000"/>
            <a:chOff x="1194743" y="1140160"/>
            <a:chExt cx="1450784" cy="216000"/>
          </a:xfrm>
        </p:grpSpPr>
        <p:sp>
          <p:nvSpPr>
            <p:cNvPr id="40" name="Rectangle: Rounded Corners 6">
              <a:extLst>
                <a:ext uri="{FF2B5EF4-FFF2-40B4-BE49-F238E27FC236}">
                  <a16:creationId xmlns:a16="http://schemas.microsoft.com/office/drawing/2014/main" id="{F4A05799-1F90-B19A-6435-B0AD01838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50784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41" name="Graphic 40">
              <a:extLst>
                <a:ext uri="{FF2B5EF4-FFF2-40B4-BE49-F238E27FC236}">
                  <a16:creationId xmlns:a16="http://schemas.microsoft.com/office/drawing/2014/main" id="{0C76A8DE-C9DE-3099-E83B-546795423C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sp>
        <p:nvSpPr>
          <p:cNvPr id="42" name="Graphic 2">
            <a:hlinkClick r:id="rId12"/>
            <a:extLst>
              <a:ext uri="{FF2B5EF4-FFF2-40B4-BE49-F238E27FC236}">
                <a16:creationId xmlns:a16="http://schemas.microsoft.com/office/drawing/2014/main" id="{1AC5F0B5-3AFA-C09B-3568-B9D29CA8AB2C}"/>
              </a:ext>
            </a:extLst>
          </p:cNvPr>
          <p:cNvSpPr/>
          <p:nvPr/>
        </p:nvSpPr>
        <p:spPr>
          <a:xfrm>
            <a:off x="4631948" y="409274"/>
            <a:ext cx="228200" cy="202844"/>
          </a:xfrm>
          <a:custGeom>
            <a:avLst/>
            <a:gdLst>
              <a:gd name="connsiteX0" fmla="*/ 41203 w 228200"/>
              <a:gd name="connsiteY0" fmla="*/ 0 h 202844"/>
              <a:gd name="connsiteX1" fmla="*/ 186997 w 228200"/>
              <a:gd name="connsiteY1" fmla="*/ 0 h 202844"/>
              <a:gd name="connsiteX2" fmla="*/ 228137 w 228200"/>
              <a:gd name="connsiteY2" fmla="*/ 38870 h 202844"/>
              <a:gd name="connsiteX3" fmla="*/ 228200 w 228200"/>
              <a:gd name="connsiteY3" fmla="*/ 41203 h 202844"/>
              <a:gd name="connsiteX4" fmla="*/ 228200 w 228200"/>
              <a:gd name="connsiteY4" fmla="*/ 161642 h 202844"/>
              <a:gd name="connsiteX5" fmla="*/ 189330 w 228200"/>
              <a:gd name="connsiteY5" fmla="*/ 202781 h 202844"/>
              <a:gd name="connsiteX6" fmla="*/ 186997 w 228200"/>
              <a:gd name="connsiteY6" fmla="*/ 202845 h 202844"/>
              <a:gd name="connsiteX7" fmla="*/ 41203 w 228200"/>
              <a:gd name="connsiteY7" fmla="*/ 202845 h 202844"/>
              <a:gd name="connsiteX8" fmla="*/ 63 w 228200"/>
              <a:gd name="connsiteY8" fmla="*/ 163975 h 202844"/>
              <a:gd name="connsiteX9" fmla="*/ 0 w 228200"/>
              <a:gd name="connsiteY9" fmla="*/ 161642 h 202844"/>
              <a:gd name="connsiteX10" fmla="*/ 0 w 228200"/>
              <a:gd name="connsiteY10" fmla="*/ 41203 h 202844"/>
              <a:gd name="connsiteX11" fmla="*/ 38870 w 228200"/>
              <a:gd name="connsiteY11" fmla="*/ 63 h 202844"/>
              <a:gd name="connsiteX12" fmla="*/ 41203 w 228200"/>
              <a:gd name="connsiteY12" fmla="*/ 0 h 202844"/>
              <a:gd name="connsiteX13" fmla="*/ 186997 w 228200"/>
              <a:gd name="connsiteY13" fmla="*/ 0 h 202844"/>
              <a:gd name="connsiteX14" fmla="*/ 41203 w 228200"/>
              <a:gd name="connsiteY14" fmla="*/ 0 h 202844"/>
              <a:gd name="connsiteX15" fmla="*/ 89416 w 228200"/>
              <a:gd name="connsiteY15" fmla="*/ 70805 h 202844"/>
              <a:gd name="connsiteX16" fmla="*/ 88745 w 228200"/>
              <a:gd name="connsiteY16" fmla="*/ 73658 h 202844"/>
              <a:gd name="connsiteX17" fmla="*/ 88745 w 228200"/>
              <a:gd name="connsiteY17" fmla="*/ 129212 h 202844"/>
              <a:gd name="connsiteX18" fmla="*/ 95083 w 228200"/>
              <a:gd name="connsiteY18" fmla="*/ 135551 h 202844"/>
              <a:gd name="connsiteX19" fmla="*/ 97923 w 228200"/>
              <a:gd name="connsiteY19" fmla="*/ 134879 h 202844"/>
              <a:gd name="connsiteX20" fmla="*/ 153477 w 228200"/>
              <a:gd name="connsiteY20" fmla="*/ 107115 h 202844"/>
              <a:gd name="connsiteX21" fmla="*/ 156324 w 228200"/>
              <a:gd name="connsiteY21" fmla="*/ 98614 h 202844"/>
              <a:gd name="connsiteX22" fmla="*/ 153477 w 228200"/>
              <a:gd name="connsiteY22" fmla="*/ 95768 h 202844"/>
              <a:gd name="connsiteX23" fmla="*/ 97923 w 228200"/>
              <a:gd name="connsiteY23" fmla="*/ 67991 h 202844"/>
              <a:gd name="connsiteX24" fmla="*/ 89416 w 228200"/>
              <a:gd name="connsiteY24" fmla="*/ 70818 h 202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28200" h="202844">
                <a:moveTo>
                  <a:pt x="41203" y="0"/>
                </a:moveTo>
                <a:lnTo>
                  <a:pt x="186997" y="0"/>
                </a:lnTo>
                <a:cubicBezTo>
                  <a:pt x="208848" y="-1"/>
                  <a:pt x="226900" y="17055"/>
                  <a:pt x="228137" y="38870"/>
                </a:cubicBezTo>
                <a:lnTo>
                  <a:pt x="228200" y="41203"/>
                </a:lnTo>
                <a:lnTo>
                  <a:pt x="228200" y="161642"/>
                </a:lnTo>
                <a:cubicBezTo>
                  <a:pt x="228202" y="183492"/>
                  <a:pt x="211146" y="201544"/>
                  <a:pt x="189330" y="202781"/>
                </a:cubicBezTo>
                <a:lnTo>
                  <a:pt x="186997" y="202845"/>
                </a:lnTo>
                <a:lnTo>
                  <a:pt x="41203" y="202845"/>
                </a:lnTo>
                <a:cubicBezTo>
                  <a:pt x="19352" y="202846"/>
                  <a:pt x="1300" y="185791"/>
                  <a:pt x="63" y="163975"/>
                </a:cubicBezTo>
                <a:lnTo>
                  <a:pt x="0" y="161642"/>
                </a:lnTo>
                <a:lnTo>
                  <a:pt x="0" y="41203"/>
                </a:lnTo>
                <a:cubicBezTo>
                  <a:pt x="-1" y="19352"/>
                  <a:pt x="17055" y="1300"/>
                  <a:pt x="38870" y="63"/>
                </a:cubicBezTo>
                <a:lnTo>
                  <a:pt x="41203" y="0"/>
                </a:lnTo>
                <a:lnTo>
                  <a:pt x="186997" y="0"/>
                </a:lnTo>
                <a:lnTo>
                  <a:pt x="41203" y="0"/>
                </a:lnTo>
                <a:close/>
                <a:moveTo>
                  <a:pt x="89416" y="70805"/>
                </a:moveTo>
                <a:cubicBezTo>
                  <a:pt x="88973" y="71691"/>
                  <a:pt x="88743" y="72668"/>
                  <a:pt x="88745" y="73658"/>
                </a:cubicBezTo>
                <a:lnTo>
                  <a:pt x="88745" y="129212"/>
                </a:lnTo>
                <a:cubicBezTo>
                  <a:pt x="88745" y="132712"/>
                  <a:pt x="91583" y="135551"/>
                  <a:pt x="95083" y="135551"/>
                </a:cubicBezTo>
                <a:cubicBezTo>
                  <a:pt x="96070" y="135551"/>
                  <a:pt x="97042" y="135320"/>
                  <a:pt x="97923" y="134879"/>
                </a:cubicBezTo>
                <a:lnTo>
                  <a:pt x="153477" y="107115"/>
                </a:lnTo>
                <a:cubicBezTo>
                  <a:pt x="156610" y="105553"/>
                  <a:pt x="157884" y="101747"/>
                  <a:pt x="156324" y="98614"/>
                </a:cubicBezTo>
                <a:cubicBezTo>
                  <a:pt x="155709" y="97381"/>
                  <a:pt x="154710" y="96383"/>
                  <a:pt x="153477" y="95768"/>
                </a:cubicBezTo>
                <a:lnTo>
                  <a:pt x="97923" y="67991"/>
                </a:lnTo>
                <a:cubicBezTo>
                  <a:pt x="94793" y="66423"/>
                  <a:pt x="90985" y="67689"/>
                  <a:pt x="89416" y="70818"/>
                </a:cubicBezTo>
                <a:close/>
              </a:path>
            </a:pathLst>
          </a:custGeom>
          <a:gradFill>
            <a:gsLst>
              <a:gs pos="73000">
                <a:srgbClr val="0078D4"/>
              </a:gs>
              <a:gs pos="12000">
                <a:srgbClr val="C03BC4"/>
              </a:gs>
            </a:gsLst>
            <a:path path="circle">
              <a:fillToRect l="100000" t="100000"/>
            </a:path>
          </a:gradFill>
          <a:ln w="12303" cap="flat">
            <a:noFill/>
            <a:prstDash val="solid"/>
            <a:miter/>
          </a:ln>
          <a:effectLst>
            <a:outerShdw blurRad="63500" dist="63500" dir="3000000" algn="tl" rotWithShape="0">
              <a:srgbClr val="454142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24" name="Text Placeholder 58">
            <a:extLst>
              <a:ext uri="{FF2B5EF4-FFF2-40B4-BE49-F238E27FC236}">
                <a16:creationId xmlns:a16="http://schemas.microsoft.com/office/drawing/2014/main" id="{7DC77728-C636-9CEF-61A8-6A099462EE22}"/>
              </a:ext>
            </a:extLst>
          </p:cNvPr>
          <p:cNvSpPr txBox="1">
            <a:spLocks/>
          </p:cNvSpPr>
          <p:nvPr/>
        </p:nvSpPr>
        <p:spPr>
          <a:xfrm>
            <a:off x="570453" y="6490609"/>
            <a:ext cx="9597418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Copilot at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13"/>
              </a:rPr>
              <a:t>copilot.microsoft.com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Copilot mobile app, or the Copilot app in Teams, and set toggle to “Work”.</a:t>
            </a:r>
          </a:p>
        </p:txBody>
      </p:sp>
    </p:spTree>
    <p:extLst>
      <p:ext uri="{BB962C8B-B14F-4D97-AF65-F5344CB8AC3E}">
        <p14:creationId xmlns:p14="http://schemas.microsoft.com/office/powerpoint/2010/main" val="16101061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Light 16x9</vt:lpstr>
      <vt:lpstr>HR | Managing internal job transitions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Managing internal job transitions</dc:title>
  <dc:creator>Chad Christian (Unify Consulting LLC)</dc:creator>
  <cp:lastModifiedBy>Chad Christian (Unify Consulting LLC)</cp:lastModifiedBy>
  <cp:revision>3</cp:revision>
  <dcterms:created xsi:type="dcterms:W3CDTF">2024-06-06T00:00:41Z</dcterms:created>
  <dcterms:modified xsi:type="dcterms:W3CDTF">2024-06-06T22:41:02Z</dcterms:modified>
</cp:coreProperties>
</file>