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4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hyperlink" Target="https://www.microsoft.com/en-us/videoplayer/embed/RW1lEd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Manage internal job transitions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</a:t>
            </a:r>
            <a:r>
              <a:rPr lang="en-US" noProof="0">
                <a:solidFill>
                  <a:schemeClr val="bg1"/>
                </a:solidFill>
              </a:rPr>
              <a:t>Quickly screen candidates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Prepare for performance reviews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Schedule interviews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Collect feedback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Create onboarding materials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Develop training material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6BFCD976-E3B9-6056-BFCC-4EFCC9FE899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surface the most qualified candidates, referencing relevant documents and pulling in employee information from the HR system with a Copilot Agent.</a:t>
            </a:r>
          </a:p>
        </p:txBody>
      </p:sp>
      <p:sp>
        <p:nvSpPr>
          <p:cNvPr id="142" name="Text Placeholder 141">
            <a:extLst>
              <a:ext uri="{FF2B5EF4-FFF2-40B4-BE49-F238E27FC236}">
                <a16:creationId xmlns:a16="http://schemas.microsoft.com/office/drawing/2014/main" id="{B8A4C6A5-49B7-C12E-8D27-6C486B06BD5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</a:t>
            </a:r>
            <a:r>
              <a:rPr lang="en-US" noProof="0">
                <a:solidFill>
                  <a:srgbClr val="1A1A1A"/>
                </a:solidFill>
                <a:latin typeface="Segoe UI"/>
                <a:ea typeface="+mn-ea"/>
              </a:rPr>
              <a:t>Copilot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to help schedule follow up interviews between candidates and hiring managers.</a:t>
            </a:r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9FE82854-96A0-528F-61A5-A5620E8C8DB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Word to create role-specific onboarding materials.</a:t>
            </a:r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94B7C7A0-C69A-9F9A-F5E4-57B19B6C8F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Rapidly get up to speed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on what candidates are most qualified for certain roles.</a:t>
            </a:r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A851F7E9-CEB8-C066-9F59-2794DB48CDA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Compile data quickly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generate individual review reports to support the process.</a:t>
            </a:r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725D1B13-8A89-EDFD-D597-BF239FB674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Streamline scheduling multiple candidates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interviews by asking Outlook to identify and schedule interviews.</a:t>
            </a:r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1EB73EEE-42A1-6093-CF7D-F2A2FB0311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Focus on overall employee satisfaction and onboarding experience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responding to feedback and refining onboarding and training.</a:t>
            </a:r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6C9EB26E-606B-B092-CF2D-31B61F23436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Reduce time to prepare, search, and summarize onboarding documents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leading to increased employee satisfaction and helping employees’ reach productivity quickly.</a:t>
            </a:r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AB297D34-1FC9-4FD8-8A03-BE3F7FAD56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fontScale="925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Keep training relevant to the audience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using Copilot to mine historical documents to update with relevant training content. As internal systems change training can adapt to it more quickly.</a:t>
            </a:r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ACFE43E8-BB95-6638-94BA-5CD42F4B80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Use Copilot in Word to generate reports for performance reviews.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B3C09AB9-AED7-E1E5-302D-C672E65906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Analyze employee survey data with Copilot in Excel and summarize key findings to refine delivery and relevance.</a:t>
            </a:r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6527690C-0529-DD85-1211-6EE288ECD9C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PowerPoint to generate learning paths according to individual roles, learning styles, and career goals.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4780744" y="1132756"/>
            <a:ext cx="1476000" cy="216000"/>
            <a:chOff x="4582885" y="862657"/>
            <a:chExt cx="147600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Improve </a:t>
              </a: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eNPS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3D2DFED4-94F8-D9DE-FA7C-4BD34FCB68DC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189" name="Picture 18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CE3AA609-8F41-4D91-496D-D5D623EEDAE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E769B1DD-EC16-4048-F26C-DF73BF851D0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A8033086-6CF4-773A-1636-49660C6A6D80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3E2A0F9A-AF03-E9A7-6BDB-407F07EBC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947CD40A-DCFD-5BB6-06FF-827CD76E9B2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EB90981-7473-F9ED-AE2A-E6E646A7D6CF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657420"/>
            <a:chExt cx="2351135" cy="360000"/>
          </a:xfrm>
        </p:grpSpPr>
        <p:pic>
          <p:nvPicPr>
            <p:cNvPr id="198" name="Picture 197">
              <a:extLst>
                <a:ext uri="{FF2B5EF4-FFF2-40B4-BE49-F238E27FC236}">
                  <a16:creationId xmlns:a16="http://schemas.microsoft.com/office/drawing/2014/main" id="{6AF9600C-8B4A-5D75-1112-DA1AFE3DA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835262A8-3929-9FD5-505D-3612F878F71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09A135AE-9784-D3F9-9396-B857DF4A34A0}"/>
              </a:ext>
            </a:extLst>
          </p:cNvPr>
          <p:cNvGrpSpPr/>
          <p:nvPr/>
        </p:nvGrpSpPr>
        <p:grpSpPr>
          <a:xfrm>
            <a:off x="4276273" y="5158847"/>
            <a:ext cx="2361959" cy="360000"/>
            <a:chOff x="577439" y="3137252"/>
            <a:chExt cx="2361959" cy="360000"/>
          </a:xfrm>
        </p:grpSpPr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2D45366A-24D2-CB76-0BB8-0C5DED55A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EE4B9A39-31EE-397A-D02B-CA724F66114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AA458C0-3848-A7A5-0F40-750FB67AB99A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177588"/>
            <a:chExt cx="2351135" cy="360000"/>
          </a:xfrm>
        </p:grpSpPr>
        <p:pic>
          <p:nvPicPr>
            <p:cNvPr id="205" name="Picture 204">
              <a:extLst>
                <a:ext uri="{FF2B5EF4-FFF2-40B4-BE49-F238E27FC236}">
                  <a16:creationId xmlns:a16="http://schemas.microsoft.com/office/drawing/2014/main" id="{7491402B-FF15-F994-7693-CB5F6CF24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1F73AB03-E5DF-9130-EA6D-75AB3F21E09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07" name="Text Placeholder 60">
            <a:extLst>
              <a:ext uri="{FF2B5EF4-FFF2-40B4-BE49-F238E27FC236}">
                <a16:creationId xmlns:a16="http://schemas.microsoft.com/office/drawing/2014/main" id="{389EA8A9-C82B-5934-131A-0C2AD99B874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08" name="Text Placeholder 61">
            <a:extLst>
              <a:ext uri="{FF2B5EF4-FFF2-40B4-BE49-F238E27FC236}">
                <a16:creationId xmlns:a16="http://schemas.microsoft.com/office/drawing/2014/main" id="{1BC7AC5F-F944-2F3D-95E3-760E8AF1638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09" name="Text Placeholder 62">
            <a:extLst>
              <a:ext uri="{FF2B5EF4-FFF2-40B4-BE49-F238E27FC236}">
                <a16:creationId xmlns:a16="http://schemas.microsoft.com/office/drawing/2014/main" id="{DFC5C08A-BACB-9A89-4DAD-03042B25FFB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0E5529EB-D570-4DF9-CC7F-6086A1A008C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FEA63CB1-2D78-B295-A655-8729DDDBA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2B3D89C-23FC-6C94-09B4-E9EC10E22FC9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010F8AB7-56E1-66B7-20AD-6456B5856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hire</a:t>
              </a: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BBA74352-02A4-05C9-5DC1-A29B83DE2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0A1D848-A150-F84C-1E48-B4FB786DC998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46EAE5CB-141B-592E-6462-3E52EB3CE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onboarding time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7A8A9CC9-BAA6-DEB1-1252-8331EC5CE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8" name="Rectangle: Rounded Corners 6">
            <a:extLst>
              <a:ext uri="{FF2B5EF4-FFF2-40B4-BE49-F238E27FC236}">
                <a16:creationId xmlns:a16="http://schemas.microsoft.com/office/drawing/2014/main" id="{C2993807-9F38-AA18-3E3C-41478576B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637E68F-AC85-6E8A-16A4-D26E253BAAC3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0909E2F3-5188-73EA-43D7-A54285764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FAD05836-317F-6952-1D47-29ED3EA3D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F88EEF6-4E9C-3679-20C1-46F844B0176F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F4A05799-1F90-B19A-6435-B0AD0183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0C76A8DE-C9DE-3099-E83B-546795423C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2" name="Graphic 2">
            <a:hlinkClick r:id="rId12"/>
            <a:extLst>
              <a:ext uri="{FF2B5EF4-FFF2-40B4-BE49-F238E27FC236}">
                <a16:creationId xmlns:a16="http://schemas.microsoft.com/office/drawing/2014/main" id="{1AC5F0B5-3AFA-C09B-3568-B9D29CA8AB2C}"/>
              </a:ext>
            </a:extLst>
          </p:cNvPr>
          <p:cNvSpPr/>
          <p:nvPr/>
        </p:nvSpPr>
        <p:spPr>
          <a:xfrm>
            <a:off x="4631948" y="409274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A3FA7B-EA0A-5B5A-0CA8-6254776B2801}"/>
              </a:ext>
            </a:extLst>
          </p:cNvPr>
          <p:cNvGrpSpPr/>
          <p:nvPr/>
        </p:nvGrpSpPr>
        <p:grpSpPr>
          <a:xfrm>
            <a:off x="762175" y="2722704"/>
            <a:ext cx="2350571" cy="365760"/>
            <a:chOff x="762175" y="2722704"/>
            <a:chExt cx="2350571" cy="36576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340F620-046D-67AD-3704-9E4A40E49EB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</p:txBody>
        </p:sp>
        <p:pic>
          <p:nvPicPr>
            <p:cNvPr id="2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8B432F92-1F72-A3D9-BDC8-5CEFD527959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106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307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Manage internal job transitions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