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64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HR | </a:t>
            </a:r>
            <a:r>
              <a:rPr lang="en-US" noProof="0"/>
              <a:t>Improve organizational health metrics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Identify data 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Communicate to managers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Analyze data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Meet with key stakeholders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Develop action plan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Generate the proposal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  <a:endParaRPr lang="en-US" sz="900" i="1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DE598EE-5406-B032-5748-83EC5542E8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710960"/>
          </a:xfrm>
        </p:spPr>
        <p:txBody>
          <a:bodyPr>
            <a:normAutofit/>
          </a:bodyPr>
          <a:lstStyle/>
          <a:p>
            <a:r>
              <a:rPr lang="en-US" noProof="0"/>
              <a:t>Identify multiple data sources which can provide insights into manager capability, employee relations, and organizational health. Use Copilot to access HR system data using a Copilot Agent.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AB802569-ADA3-1B68-8AAE-B63E7FBAB5D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US" noProof="0">
                <a:solidFill>
                  <a:srgbClr val="000000"/>
                </a:solidFill>
                <a:ea typeface="+mn-ea"/>
                <a:cs typeface="Segoe UI"/>
              </a:rPr>
              <a:t>Analyze data, summarize findings, provide insights, and create organizational health reports.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4ABE5356-1729-3C2F-5A5A-EA1ACA4CB87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/>
              </a:rPr>
              <a:t>Leverage insights and Copilot suggestions in Word to draft a detailed, actionable implementation plan to improve organizational health.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4E342DC9-C01B-4EC9-686F-4458ADB5DFD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Action: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Use Copilot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to rapidly locate </a:t>
            </a:r>
            <a:r>
              <a:rPr lang="en-US" sz="900" kern="0" noProof="0">
                <a:solidFill>
                  <a:srgbClr val="1A1A1A"/>
                </a:solidFill>
              </a:rPr>
              <a:t>relevant data which 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indicates and impacts organization health.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EEE24096-FD11-4D2F-1FDB-D8AFA6545C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Draft with Copilot: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 Create an email to a group of managers that provides detail and timelines regarding organizational health action plans.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C3DEA186-1EF8-1430-4EBD-D7E9279A6CB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Highlight org health scores yellow </a:t>
            </a:r>
            <a:r>
              <a:rPr lang="en-US" sz="900" noProof="0">
                <a:latin typeface="Segoe UI"/>
              </a:rPr>
              <a:t>where YoY % change exceeded -20%. </a:t>
            </a:r>
            <a:endParaRPr lang="en-US" sz="900" spc="0" noProof="0">
              <a:solidFill>
                <a:schemeClr val="tx1"/>
              </a:solidFill>
              <a:latin typeface="Segoe UI"/>
            </a:endParaRP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8D78048-D8BA-C12E-525A-5A77C249D5A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lnSpcReduction="10000"/>
          </a:bodyPr>
          <a:lstStyle/>
          <a:p>
            <a:r>
              <a:rPr lang="en-US" sz="900" noProof="0">
                <a:solidFill>
                  <a:schemeClr val="tx1"/>
                </a:solidFill>
                <a:latin typeface="Segoe UI"/>
              </a:rPr>
              <a:t>Action: Use Copilot during the meeting to </a:t>
            </a:r>
            <a:r>
              <a:rPr lang="en-US" sz="900" b="1" noProof="0">
                <a:solidFill>
                  <a:schemeClr val="tx1"/>
                </a:solidFill>
                <a:latin typeface="Segoe UI"/>
              </a:rPr>
              <a:t>“list main ideas we discussed” and then review the AI notes “Follow-up tasks” </a:t>
            </a:r>
            <a:r>
              <a:rPr lang="en-US" sz="900" noProof="0">
                <a:solidFill>
                  <a:schemeClr val="tx1"/>
                </a:solidFill>
                <a:latin typeface="Segoe UI"/>
              </a:rPr>
              <a:t>after the meeting to finalize the plan.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37B0CF83-E39C-6E91-F0EA-441E0E2453B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noProof="0">
                <a:latin typeface="Segoe UI"/>
              </a:rPr>
              <a:t>I am a human resources consultant. </a:t>
            </a:r>
            <a:r>
              <a:rPr lang="en-US" sz="900" b="1" noProof="0">
                <a:latin typeface="Segoe UI"/>
              </a:rPr>
              <a:t>Create an action plan </a:t>
            </a:r>
            <a:r>
              <a:rPr lang="en-US" sz="900" noProof="0">
                <a:latin typeface="Segoe UI"/>
              </a:rPr>
              <a:t>based on the organizational health report and insights. Include tasks and timelines.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7A2067F3-CEC6-440F-1BAD-0B15174A743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>
            <a:normAutofit lnSpcReduction="10000"/>
          </a:bodyPr>
          <a:lstStyle/>
          <a:p>
            <a:r>
              <a:rPr lang="en-US" noProof="0">
                <a:latin typeface="Segoe UI"/>
              </a:rPr>
              <a:t>Example prompt: </a:t>
            </a:r>
            <a:r>
              <a:rPr lang="en-US" sz="900" b="1" noProof="0">
                <a:latin typeface="Segoe UI"/>
              </a:rPr>
              <a:t>Create a presentation from file</a:t>
            </a:r>
            <a:r>
              <a:rPr lang="en-US" sz="900" noProof="0">
                <a:latin typeface="Segoe UI"/>
              </a:rPr>
              <a:t> [plan.docx] for HR leaders that clearly articulates h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ow the plan will enable organizational health goals.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AF39345C-B287-E62B-D176-80C6EDB3ABE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Communicate plan and actions to organization managers and monitor engagement.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75AF7EEA-32D5-921A-AEC6-5978EA1C544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kern="0" noProof="0">
                <a:solidFill>
                  <a:srgbClr val="1A1A1A"/>
                </a:solidFill>
                <a:cs typeface="Segoe UI"/>
              </a:rPr>
              <a:t>Lead the meeting </a:t>
            </a: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/>
              </a:rPr>
              <a:t>to present the plan, leveraging Copilot</a:t>
            </a:r>
            <a:r>
              <a:rPr lang="en-US" kern="0" noProof="0">
                <a:solidFill>
                  <a:srgbClr val="1A1A1A"/>
                </a:solidFill>
                <a:cs typeface="Segoe UI"/>
              </a:rPr>
              <a:t> in Teams to suggest topics and take notes.</a:t>
            </a: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cs typeface="Segoe UI"/>
            </a:endParaRPr>
          </a:p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cs typeface="Segoe UI" pitchFamily="34" charset="0"/>
            </a:endParaRP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BD1C935A-CFDC-82D6-9D69-D267DCAEC8F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/>
              </a:rPr>
              <a:t>Generate </a:t>
            </a:r>
            <a:r>
              <a:rPr lang="en-US" kern="0" noProof="0">
                <a:solidFill>
                  <a:srgbClr val="1A1A1A"/>
                </a:solidFill>
                <a:cs typeface="Segoe UI"/>
              </a:rPr>
              <a:t>a </a:t>
            </a:r>
            <a:r>
              <a:rPr kumimoji="0" lang="en-US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/>
              </a:rPr>
              <a:t>presentation detailing the </a:t>
            </a: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/>
              </a:rPr>
              <a:t>plan which includes images and tables.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Improve </a:t>
              </a:r>
              <a:r>
                <a:rPr kumimoji="0" lang="en-US" sz="900" b="0" i="0" u="none" strike="noStrike" kern="1200" cap="none" spc="0" normalizeH="0" baseline="0" noProof="0" err="1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eNPS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turnover rate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EDE4A209-A402-0104-2E71-51E85404459D}"/>
              </a:ext>
            </a:extLst>
          </p:cNvPr>
          <p:cNvGrpSpPr/>
          <p:nvPr/>
        </p:nvGrpSpPr>
        <p:grpSpPr>
          <a:xfrm>
            <a:off x="4276273" y="2761669"/>
            <a:ext cx="2361959" cy="360000"/>
            <a:chOff x="577439" y="3137252"/>
            <a:chExt cx="2361959" cy="360000"/>
          </a:xfrm>
        </p:grpSpPr>
        <p:pic>
          <p:nvPicPr>
            <p:cNvPr id="160" name="Picture 159">
              <a:extLst>
                <a:ext uri="{FF2B5EF4-FFF2-40B4-BE49-F238E27FC236}">
                  <a16:creationId xmlns:a16="http://schemas.microsoft.com/office/drawing/2014/main" id="{D4F99508-D3C9-DDD3-C5CA-E9580DE7FE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BFB0F27D-F469-6D3F-59BC-F53804727D3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6E034104-A923-B91C-9902-D13A198A77E6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2657420"/>
            <a:chExt cx="2351135" cy="360000"/>
          </a:xfrm>
        </p:grpSpPr>
        <p:pic>
          <p:nvPicPr>
            <p:cNvPr id="163" name="Picture 162">
              <a:extLst>
                <a:ext uri="{FF2B5EF4-FFF2-40B4-BE49-F238E27FC236}">
                  <a16:creationId xmlns:a16="http://schemas.microsoft.com/office/drawing/2014/main" id="{60CEFD9F-560D-A61D-9DD1-E95BFA4309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974AC334-49A7-1AEE-6ADC-48765F2937A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E7E95F4F-7B22-1747-844F-70DA89DB2795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1697756"/>
            <a:chExt cx="2351135" cy="360000"/>
          </a:xfrm>
        </p:grpSpPr>
        <p:pic>
          <p:nvPicPr>
            <p:cNvPr id="166" name="Picture 165">
              <a:extLst>
                <a:ext uri="{FF2B5EF4-FFF2-40B4-BE49-F238E27FC236}">
                  <a16:creationId xmlns:a16="http://schemas.microsoft.com/office/drawing/2014/main" id="{06A834FF-7A88-9A87-4D90-E5B48AE302E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A4AA058C-78F1-A12B-BEA6-79529654C37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966AF1F5-194D-D8F4-10AD-55EF50466274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3617084"/>
            <a:chExt cx="2351135" cy="360000"/>
          </a:xfrm>
        </p:grpSpPr>
        <p:pic>
          <p:nvPicPr>
            <p:cNvPr id="169" name="Picture 168">
              <a:extLst>
                <a:ext uri="{FF2B5EF4-FFF2-40B4-BE49-F238E27FC236}">
                  <a16:creationId xmlns:a16="http://schemas.microsoft.com/office/drawing/2014/main" id="{B3E61700-E4D8-8A28-A3DF-875CA99E208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A9EB9CC0-7E38-6774-03E7-5FF31C4CFC9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66432B46-EBE3-8EFD-BF29-65E5D72376DF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2177588"/>
            <a:chExt cx="2351135" cy="360000"/>
          </a:xfrm>
        </p:grpSpPr>
        <p:pic>
          <p:nvPicPr>
            <p:cNvPr id="172" name="Picture 171">
              <a:extLst>
                <a:ext uri="{FF2B5EF4-FFF2-40B4-BE49-F238E27FC236}">
                  <a16:creationId xmlns:a16="http://schemas.microsoft.com/office/drawing/2014/main" id="{E02CF3C6-CE82-4EA8-9E38-DCD20B0F48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0CA6CB04-33DC-9B4F-07C7-BD23045F596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74" name="Text Placeholder 60">
            <a:extLst>
              <a:ext uri="{FF2B5EF4-FFF2-40B4-BE49-F238E27FC236}">
                <a16:creationId xmlns:a16="http://schemas.microsoft.com/office/drawing/2014/main" id="{934E8E31-8425-8412-7BEE-EFB6420C677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75" name="Text Placeholder 61">
            <a:extLst>
              <a:ext uri="{FF2B5EF4-FFF2-40B4-BE49-F238E27FC236}">
                <a16:creationId xmlns:a16="http://schemas.microsoft.com/office/drawing/2014/main" id="{10A3474E-2532-DA6F-9329-889F2818EE0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76" name="Text Placeholder 62">
            <a:extLst>
              <a:ext uri="{FF2B5EF4-FFF2-40B4-BE49-F238E27FC236}">
                <a16:creationId xmlns:a16="http://schemas.microsoft.com/office/drawing/2014/main" id="{4797F3F0-8705-A171-59F8-02D0EBAAE25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2" name="Picture 1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8A05CCC2-4A0E-5F53-238F-D8F179211B14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FB268261-EF58-D841-8ECD-E4B6E1C0DA6E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3" name="Rectangle: Rounded Corners 6">
              <a:extLst>
                <a:ext uri="{FF2B5EF4-FFF2-40B4-BE49-F238E27FC236}">
                  <a16:creationId xmlns:a16="http://schemas.microsoft.com/office/drawing/2014/main" id="{A026774F-145F-A804-C27B-4BF75A636C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8C1ACC77-ADB1-CEF1-5958-A15CDFD68F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529BD18-7D99-5474-21EC-6C981CA6FD07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15012BF8-BEFE-2DF6-44B9-47FF865489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8C6A561D-6BC0-5F46-E378-E1F1A210FA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101532B-6774-D781-7462-F787316CC96F}"/>
              </a:ext>
            </a:extLst>
          </p:cNvPr>
          <p:cNvGrpSpPr/>
          <p:nvPr/>
        </p:nvGrpSpPr>
        <p:grpSpPr>
          <a:xfrm>
            <a:off x="804187" y="2830419"/>
            <a:ext cx="2304937" cy="477398"/>
            <a:chOff x="767112" y="2825909"/>
            <a:chExt cx="2304937" cy="477398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FBE902C-EE18-1B90-73D6-2CDEDC50808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79865" y="2857031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HR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02CB3616-B562-6DBD-78D1-A2A5672258C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7001827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333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HR | Improve organizational health metrics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