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37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02599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589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81689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124014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111771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07531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305877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7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AC773-217D-B93C-625F-27C5502E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672138" cy="263149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HR | </a:t>
            </a:r>
            <a:r>
              <a:rPr lang="en-US" dirty="0"/>
              <a:t>Improve onboarding and development processes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1A0EEB0-13C6-9E47-33D1-B11FE54259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0453" y="6490609"/>
            <a:ext cx="9597418" cy="215444"/>
          </a:xfrm>
        </p:spPr>
        <p:txBody>
          <a:bodyPr/>
          <a:lstStyle/>
          <a:p>
            <a:r>
              <a:rPr lang="en-US" sz="700" baseline="30000"/>
              <a:t>1</a:t>
            </a:r>
            <a:r>
              <a:rPr lang="en-US" sz="700"/>
              <a:t>Access Copilot at </a:t>
            </a:r>
            <a:r>
              <a:rPr lang="en-US" sz="700" err="1"/>
              <a:t>Copilot.Microsoft.com</a:t>
            </a:r>
            <a:r>
              <a:rPr lang="en-US" sz="700"/>
              <a:t> or from the Windows taskbar or Edge browser and set toggle to “Web”.</a:t>
            </a:r>
            <a:endParaRPr lang="en-US" sz="700" baseline="30000"/>
          </a:p>
          <a:p>
            <a:r>
              <a:rPr lang="en-US" sz="700" baseline="30000"/>
              <a:t>2</a:t>
            </a:r>
            <a:r>
              <a:rPr lang="en-US" sz="700"/>
              <a:t>Access Copilot at </a:t>
            </a:r>
            <a:r>
              <a:rPr lang="en-US" sz="700" err="1"/>
              <a:t>Copilot.Microsoft.com</a:t>
            </a:r>
            <a:r>
              <a:rPr lang="en-US" sz="700"/>
              <a:t>, from the Windows taskbar or Edge browser, or in the Copilot app in Teams, and set toggle to “Work”.</a:t>
            </a:r>
            <a:endParaRPr lang="en-US" sz="700" baseline="300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6E64E6-DACB-9E61-4FB5-2DF9550866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/>
              <a:t>1. Crowdsource onboarding resources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62AF6B-8392-19D6-4008-8B9EDDD439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/>
              <a:t>6. </a:t>
            </a:r>
            <a:r>
              <a:rPr lang="en-US" b="0"/>
              <a:t>Build learning material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43261E-C01B-AAF7-FB79-BCB449EDE0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/>
              <a:t>2. Identify network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07F03A-7B5E-43DB-6297-704D97B841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/>
              <a:t>5. Create onboarding plan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B7B1D6-90AA-812D-38AC-4FC308D825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/>
              <a:t>3. Simplify policies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9A6375-D732-AEEC-8F08-CB20AB56EF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/>
              <a:t>4. Summarize key discussion points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EDAE3963-FD7F-2268-3318-D9DB0DF17D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Gather input from team members about resources that have proven most valuable in onboarding. Summarize input based on top votes collected.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BBBB5AA7-A403-FD6E-E0BC-A33C3CD4431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a typeface="+mn-ea"/>
                <a:cs typeface="Segoe UI"/>
              </a:rPr>
              <a:t>Find individuals who can support your new hire’s work and offer complementary skills to help them connect more effectively and quickly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438AEF2B-22D2-7562-4F9A-D8456C61F3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900">
                <a:solidFill>
                  <a:srgbClr val="000000"/>
                </a:solidFill>
                <a:ea typeface="+mn-lt"/>
                <a:cs typeface="+mn-lt"/>
              </a:rPr>
              <a:t>Summarize policies and understand how they’ve changed over time to build context for the new employee.</a:t>
            </a:r>
            <a:endParaRPr lang="en-US" sz="900">
              <a:solidFill>
                <a:srgbClr val="000000"/>
              </a:solidFill>
              <a:cs typeface="Segoe UI"/>
            </a:endParaRP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4F4AAE8F-D54A-6993-4BAB-D2EAA65B06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900" b="1">
                <a:latin typeface="Segoe UI"/>
              </a:rPr>
              <a:t>Draft an onboarding plan and checklist </a:t>
            </a:r>
            <a:r>
              <a:rPr lang="en-US" sz="900">
                <a:latin typeface="Segoe UI"/>
              </a:rPr>
              <a:t>for a new human resources support advisor.</a:t>
            </a:r>
            <a:endParaRPr lang="en-US" sz="900" b="1">
              <a:latin typeface="Segoe UI"/>
            </a:endParaRP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DF556614-8228-400D-C8C7-1CD927BE5B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900" b="1">
                <a:latin typeface="Segoe UI"/>
              </a:rPr>
              <a:t>“Create a presentation from” [</a:t>
            </a:r>
            <a:r>
              <a:rPr lang="en-US" sz="900">
                <a:latin typeface="Segoe UI"/>
              </a:rPr>
              <a:t>onboardingplan.docx] for new hires to the human resources support advisor team.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08B21F19-D546-4F0F-5C2E-B03DD0C42D9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lang="en-US" sz="900" b="1" kern="0">
                <a:solidFill>
                  <a:srgbClr val="1A1A1A"/>
                </a:solidFill>
              </a:rPr>
              <a:t>Identify 10 company employees in the [department name] organization </a:t>
            </a:r>
            <a:r>
              <a:rPr lang="en-US" sz="900" kern="0">
                <a:solidFill>
                  <a:srgbClr val="1A1A1A"/>
                </a:solidFill>
              </a:rPr>
              <a:t>who would be knowledgeable experts to help new [job role] onboard quickly and efficiently.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C5D90898-CADA-8F51-7840-C837C013851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900">
                <a:latin typeface="Segoe UI"/>
              </a:rPr>
              <a:t>I am a human resources support advisor. </a:t>
            </a:r>
            <a:r>
              <a:rPr lang="en-US" sz="900" b="1">
                <a:latin typeface="Segoe UI"/>
              </a:rPr>
              <a:t>Create an onboarding plan for a new team member </a:t>
            </a:r>
            <a:r>
              <a:rPr lang="en-US" sz="900">
                <a:latin typeface="Segoe UI"/>
              </a:rPr>
              <a:t>including timelines.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71540525-1573-6135-597D-EEBD14364B8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r>
              <a:rPr lang="en-US" sz="900" b="1">
                <a:solidFill>
                  <a:schemeClr val="tx1"/>
                </a:solidFill>
                <a:latin typeface="Segoe UI"/>
              </a:rPr>
              <a:t>“Summarize this doc” </a:t>
            </a:r>
            <a:r>
              <a:rPr lang="en-US" sz="900">
                <a:solidFill>
                  <a:schemeClr val="tx1"/>
                </a:solidFill>
                <a:latin typeface="Segoe UI"/>
              </a:rPr>
              <a:t>into 10 key topics and terms with descriptions and a summary of how the policy has changed over time. Translate into another language to facilitate understanding.</a:t>
            </a:r>
            <a:endParaRPr lang="en-US" sz="900" b="1">
              <a:solidFill>
                <a:schemeClr val="tx1"/>
              </a:solidFill>
              <a:latin typeface="Segoe UI"/>
            </a:endParaRP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FC132940-3B44-6C82-0664-1721D8A05A7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sz="900" b="1">
                <a:solidFill>
                  <a:schemeClr val="tx1"/>
                </a:solidFill>
                <a:latin typeface="Segoe UI"/>
              </a:rPr>
              <a:t>“List the main ideas we discussed” </a:t>
            </a:r>
            <a:r>
              <a:rPr lang="en-US" sz="900">
                <a:solidFill>
                  <a:schemeClr val="tx1"/>
                </a:solidFill>
                <a:latin typeface="Segoe UI"/>
              </a:rPr>
              <a:t>to develop stronger understanding of content, terms, and topics. 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CE3D9302-EEB2-A2E9-20B4-802946A9BDC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Ask Copilot to generate learning paths according to individual roles, learning styles and career goals.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5B9BE2B2-6DEC-6C52-1075-45D1B7E69F3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z="900">
                <a:solidFill>
                  <a:srgbClr val="000000"/>
                </a:solidFill>
                <a:ea typeface="+mn-ea"/>
                <a:cs typeface="Segoe UI"/>
              </a:rPr>
              <a:t>Create onboarding plan specific to service line that references most recent materials, summaries, and </a:t>
            </a:r>
            <a:r>
              <a:rPr lang="en-US">
                <a:solidFill>
                  <a:srgbClr val="000000"/>
                </a:solidFill>
                <a:ea typeface="+mn-ea"/>
                <a:cs typeface="Segoe UI"/>
              </a:rPr>
              <a:t>subject matter experts to accelerate new hire’s learning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7CDDE6B0-1A24-1DF6-41F4-DBFD3748229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Pull notes from different conversations, Chats, emails, and more into a summary that highlights key themes, simplifying volumes of information </a:t>
            </a:r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6"/>
            <a:ext cx="1767872" cy="219456"/>
            <a:chOff x="1198144" y="862657"/>
            <a:chExt cx="1767872" cy="219456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767872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Reduce onboarding time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0674712-3E00-F07B-794D-D889A20DC72F}"/>
              </a:ext>
            </a:extLst>
          </p:cNvPr>
          <p:cNvGrpSpPr/>
          <p:nvPr/>
        </p:nvGrpSpPr>
        <p:grpSpPr>
          <a:xfrm>
            <a:off x="804187" y="2761669"/>
            <a:ext cx="2368026" cy="360000"/>
            <a:chOff x="3277688" y="2657420"/>
            <a:chExt cx="2368026" cy="360000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ADCAA0C6-9EAC-C9EF-BC99-CB7F82BFAE2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77688" y="2657420"/>
              <a:ext cx="360000" cy="360000"/>
              <a:chOff x="2746466" y="3838485"/>
              <a:chExt cx="396000" cy="396000"/>
            </a:xfrm>
          </p:grpSpPr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304427EA-71BE-8E5F-E5C0-4621DB59212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46466" y="3838485"/>
                <a:ext cx="396000" cy="396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156" name="Graphic 155">
                <a:extLst>
                  <a:ext uri="{FF2B5EF4-FFF2-40B4-BE49-F238E27FC236}">
                    <a16:creationId xmlns:a16="http://schemas.microsoft.com/office/drawing/2014/main" id="{7D895803-CD82-A94D-A3AA-C5B95D244A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838176" y="3904068"/>
                <a:ext cx="229999" cy="229999"/>
              </a:xfrm>
              <a:prstGeom prst="rect">
                <a:avLst/>
              </a:prstGeom>
              <a:effectLst/>
            </p:spPr>
          </p:pic>
        </p:grp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81C1F7F1-99C6-9169-13BF-1A756B9B4CD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Loop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68829E5-7D09-9678-1D08-A3E52B22438E}"/>
              </a:ext>
            </a:extLst>
          </p:cNvPr>
          <p:cNvGrpSpPr/>
          <p:nvPr/>
        </p:nvGrpSpPr>
        <p:grpSpPr>
          <a:xfrm>
            <a:off x="4276273" y="2761669"/>
            <a:ext cx="2351135" cy="360000"/>
            <a:chOff x="588263" y="3617084"/>
            <a:chExt cx="2351135" cy="360000"/>
          </a:xfrm>
        </p:grpSpPr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7CFE8CDF-C100-DB68-284F-A46D0B60F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AF0F84F3-66CA-4B69-4410-19FA2E91A30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BD0F7673-6557-65EA-0496-4332D82581C7}"/>
              </a:ext>
            </a:extLst>
          </p:cNvPr>
          <p:cNvGrpSpPr/>
          <p:nvPr/>
        </p:nvGrpSpPr>
        <p:grpSpPr>
          <a:xfrm>
            <a:off x="7739914" y="2761669"/>
            <a:ext cx="2351135" cy="360000"/>
            <a:chOff x="588263" y="2657420"/>
            <a:chExt cx="2351135" cy="360000"/>
          </a:xfrm>
        </p:grpSpPr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D12A1F94-1B47-7B73-B3AF-FDBE09AF0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89377277-9F65-E081-73EB-E5F68217428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47DC71A5-72AD-6B7E-494B-32A2A9ECEF20}"/>
              </a:ext>
            </a:extLst>
          </p:cNvPr>
          <p:cNvGrpSpPr/>
          <p:nvPr/>
        </p:nvGrpSpPr>
        <p:grpSpPr>
          <a:xfrm>
            <a:off x="804187" y="5158847"/>
            <a:ext cx="2351135" cy="360000"/>
            <a:chOff x="588263" y="2177588"/>
            <a:chExt cx="2351135" cy="360000"/>
          </a:xfrm>
        </p:grpSpPr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BB0D869D-68A5-2053-0BA2-F7A7A7371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3F702992-04FF-F214-CA4A-39EEB377672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D2A995D-0D5A-5272-E170-D35E3F701D91}"/>
              </a:ext>
            </a:extLst>
          </p:cNvPr>
          <p:cNvGrpSpPr/>
          <p:nvPr/>
        </p:nvGrpSpPr>
        <p:grpSpPr>
          <a:xfrm>
            <a:off x="4276273" y="5158847"/>
            <a:ext cx="2351135" cy="360000"/>
            <a:chOff x="588263" y="2657420"/>
            <a:chExt cx="2351135" cy="360000"/>
          </a:xfrm>
        </p:grpSpPr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4878898F-15D4-552B-C355-CC8E0C187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6A5B3D50-3536-8119-8E09-D4278DC928B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DD9704B1-381B-6266-0781-3A687427E56E}"/>
              </a:ext>
            </a:extLst>
          </p:cNvPr>
          <p:cNvGrpSpPr/>
          <p:nvPr/>
        </p:nvGrpSpPr>
        <p:grpSpPr>
          <a:xfrm>
            <a:off x="7739914" y="5158847"/>
            <a:ext cx="2351135" cy="360000"/>
            <a:chOff x="588263" y="3617084"/>
            <a:chExt cx="2351135" cy="360000"/>
          </a:xfrm>
        </p:grpSpPr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EF122A8D-2FF1-2F2E-79A4-2D3C48934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7C087394-C20E-8567-2022-4F4D318B8D0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3" name="Picture 2" descr="A group of women standing together&#10;&#10;Description automatically generated">
            <a:extLst>
              <a:ext uri="{FF2B5EF4-FFF2-40B4-BE49-F238E27FC236}">
                <a16:creationId xmlns:a16="http://schemas.microsoft.com/office/drawing/2014/main" id="{74D00AF7-6331-9283-A461-4487295A01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9481" y="3937299"/>
            <a:ext cx="1872519" cy="292070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CD2D79D-CDFE-4522-8886-053249B49E6D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12" name="Rectangle: Rounded Corners 6">
              <a:extLst>
                <a:ext uri="{FF2B5EF4-FFF2-40B4-BE49-F238E27FC236}">
                  <a16:creationId xmlns:a16="http://schemas.microsoft.com/office/drawing/2014/main" id="{9CA168C1-7E4F-3AA8-E556-3D8893857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2DF0881-E1C4-3507-A2F6-DFDA2CC5C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B7E262A-4BAF-E052-9B28-11F66D4A8A3C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15" name="Rectangle: Rounded Corners 6">
              <a:extLst>
                <a:ext uri="{FF2B5EF4-FFF2-40B4-BE49-F238E27FC236}">
                  <a16:creationId xmlns:a16="http://schemas.microsoft.com/office/drawing/2014/main" id="{E83BBD9D-7DAA-67C5-535E-787F5D425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180319B4-8DF1-2273-F86F-564425A09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21" name="Text Placeholder 185">
            <a:extLst>
              <a:ext uri="{FF2B5EF4-FFF2-40B4-BE49-F238E27FC236}">
                <a16:creationId xmlns:a16="http://schemas.microsoft.com/office/drawing/2014/main" id="{40F543CC-24DF-4039-4018-F6671D275F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Copilot for Microsoft 365</a:t>
            </a:r>
            <a:endParaRPr lang="en-US" noProof="0"/>
          </a:p>
        </p:txBody>
      </p:sp>
      <p:sp>
        <p:nvSpPr>
          <p:cNvPr id="22" name="Text Placeholder 198">
            <a:extLst>
              <a:ext uri="{FF2B5EF4-FFF2-40B4-BE49-F238E27FC236}">
                <a16:creationId xmlns:a16="http://schemas.microsoft.com/office/drawing/2014/main" id="{FEB7409D-09F1-4CD1-6E59-42F87F2859E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/>
              <a:t>Get started</a:t>
            </a:r>
          </a:p>
        </p:txBody>
      </p:sp>
      <p:sp>
        <p:nvSpPr>
          <p:cNvPr id="40" name="Text Placeholder 60">
            <a:extLst>
              <a:ext uri="{FF2B5EF4-FFF2-40B4-BE49-F238E27FC236}">
                <a16:creationId xmlns:a16="http://schemas.microsoft.com/office/drawing/2014/main" id="{CD9DE54F-3638-1E6B-04F0-FB7C1F222B5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41" name="Text Placeholder 61">
            <a:extLst>
              <a:ext uri="{FF2B5EF4-FFF2-40B4-BE49-F238E27FC236}">
                <a16:creationId xmlns:a16="http://schemas.microsoft.com/office/drawing/2014/main" id="{9D6D0BF2-C3B8-7469-6449-47403F21F02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42" name="Text Placeholder 62">
            <a:extLst>
              <a:ext uri="{FF2B5EF4-FFF2-40B4-BE49-F238E27FC236}">
                <a16:creationId xmlns:a16="http://schemas.microsoft.com/office/drawing/2014/main" id="{39488B70-9939-33B6-B5D3-76B1D7E572D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5075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DB58BFB-830D-4DD8-AE9E-FE0167B439FD}"/>
</file>

<file path=customXml/itemProps2.xml><?xml version="1.0" encoding="utf-8"?>
<ds:datastoreItem xmlns:ds="http://schemas.openxmlformats.org/officeDocument/2006/customXml" ds:itemID="{8DE35043-8721-4100-872C-A7B20B785F79}"/>
</file>

<file path=customXml/itemProps3.xml><?xml version="1.0" encoding="utf-8"?>
<ds:datastoreItem xmlns:ds="http://schemas.openxmlformats.org/officeDocument/2006/customXml" ds:itemID="{D3AC8B15-8AC8-4CB7-A700-7F4C9045AF1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Segoe UI</vt:lpstr>
      <vt:lpstr>Segoe UI Semibold</vt:lpstr>
      <vt:lpstr>Wingdings</vt:lpstr>
      <vt:lpstr>Light 16x9</vt:lpstr>
      <vt:lpstr>HR | Improve onboarding and development processes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Chad Christian</dc:creator>
  <cp:lastModifiedBy>Chad Christian</cp:lastModifiedBy>
  <cp:revision>1</cp:revision>
  <dcterms:created xsi:type="dcterms:W3CDTF">2024-05-31T15:03:33Z</dcterms:created>
  <dcterms:modified xsi:type="dcterms:W3CDTF">2024-05-31T15:04:18Z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