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32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svg"/><Relationship Id="rId7" Type="http://schemas.openxmlformats.org/officeDocument/2006/relationships/image" Target="../media/image12.png"/><Relationship Id="rId12" Type="http://schemas.openxmlformats.org/officeDocument/2006/relationships/image" Target="../media/image1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11" Type="http://schemas.openxmlformats.org/officeDocument/2006/relationships/hyperlink" Target="https://support.microsoft.com/en-us/topic/overview-of-microsoft-365-chat-preview-5b00a52d-7296-48ee-b938-b95b7209f737" TargetMode="External"/><Relationship Id="rId5" Type="http://schemas.openxmlformats.org/officeDocument/2006/relationships/image" Target="../media/image10.svg"/><Relationship Id="rId10" Type="http://schemas.openxmlformats.org/officeDocument/2006/relationships/image" Target="../media/image15.sv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51AC773-217D-B93C-625F-27C5502E4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350"/>
            <a:ext cx="5672138" cy="526298"/>
          </a:xfrm>
        </p:spPr>
        <p:txBody>
          <a:bodyPr/>
          <a:lstStyle/>
          <a:p>
            <a:r>
              <a:rPr lang="en-US" noProof="0">
                <a:solidFill>
                  <a:srgbClr val="0078D4"/>
                </a:solidFill>
              </a:rPr>
              <a:t>HR | </a:t>
            </a:r>
            <a:r>
              <a:rPr lang="en-US" noProof="0"/>
              <a:t>Improve onboarding and development processes (Microsoft 365 Copilot)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66E64E6-DACB-9E61-4FB5-2DF95508666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</p:spPr>
        <p:txBody>
          <a:bodyPr/>
          <a:lstStyle/>
          <a:p>
            <a:r>
              <a:rPr lang="en-US" noProof="0"/>
              <a:t>1. Crowdsource onboarding resources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A62AF6B-8392-19D6-4008-8B9EDDD439E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</p:spPr>
        <p:txBody>
          <a:bodyPr/>
          <a:lstStyle/>
          <a:p>
            <a:r>
              <a:rPr lang="en-US" noProof="0"/>
              <a:t>6. </a:t>
            </a:r>
            <a:r>
              <a:rPr lang="en-US" b="0" noProof="0"/>
              <a:t>Build learning material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B43261E-C01B-AAF7-FB79-BCB449EDE01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</p:spPr>
        <p:txBody>
          <a:bodyPr/>
          <a:lstStyle/>
          <a:p>
            <a:r>
              <a:rPr lang="en-US" noProof="0"/>
              <a:t>2. Identify network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D07F03A-7B5E-43DB-6297-704D97B841E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</p:spPr>
        <p:txBody>
          <a:bodyPr/>
          <a:lstStyle/>
          <a:p>
            <a:r>
              <a:rPr lang="en-US" noProof="0">
                <a:latin typeface="Segoe UI Semibold"/>
                <a:cs typeface="Segoe UI Semibold"/>
              </a:rPr>
              <a:t>5. Create onboarding plan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DB7B1D6-90AA-812D-38AC-4FC308D8258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</p:spPr>
        <p:txBody>
          <a:bodyPr/>
          <a:lstStyle/>
          <a:p>
            <a:r>
              <a:rPr lang="en-US" noProof="0"/>
              <a:t>3. Simplify policies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59A6375-D732-AEEC-8F08-CB20AB56EF1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</p:spPr>
        <p:txBody>
          <a:bodyPr/>
          <a:lstStyle/>
          <a:p>
            <a:r>
              <a:rPr lang="en-US" noProof="0"/>
              <a:t>4. Summarize key discussion points</a:t>
            </a:r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EDAE3963-FD7F-2268-3318-D9DB0DF17DA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noProof="0">
                <a:solidFill>
                  <a:srgbClr val="000000"/>
                </a:solidFill>
                <a:ea typeface="+mn-lt"/>
                <a:cs typeface="+mn-lt"/>
              </a:rPr>
              <a:t>Gather input from team members about resources that have proven most valuable in onboarding. Summarize input based on top votes collected.</a:t>
            </a:r>
          </a:p>
        </p:txBody>
      </p:sp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BBBB5AA7-A403-FD6E-E0BC-A33C3CD44315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noProof="0">
                <a:solidFill>
                  <a:srgbClr val="000000"/>
                </a:solidFill>
                <a:ea typeface="+mn-ea"/>
                <a:cs typeface="Segoe UI"/>
              </a:rPr>
              <a:t>Use Copilot</a:t>
            </a:r>
            <a:r>
              <a:rPr lang="en-US" noProof="0">
                <a:solidFill>
                  <a:srgbClr val="000000"/>
                </a:solidFill>
                <a:cs typeface="Segoe UI"/>
              </a:rPr>
              <a:t> to find</a:t>
            </a:r>
            <a:r>
              <a:rPr lang="en-US" noProof="0">
                <a:solidFill>
                  <a:srgbClr val="000000"/>
                </a:solidFill>
                <a:ea typeface="+mn-ea"/>
                <a:cs typeface="Segoe UI"/>
              </a:rPr>
              <a:t> individuals who can support your new hire’s work and offer complementary skills to help them connect more effectively and quickly</a:t>
            </a:r>
          </a:p>
        </p:txBody>
      </p:sp>
      <p:sp>
        <p:nvSpPr>
          <p:cNvPr id="54" name="Text Placeholder 53">
            <a:extLst>
              <a:ext uri="{FF2B5EF4-FFF2-40B4-BE49-F238E27FC236}">
                <a16:creationId xmlns:a16="http://schemas.microsoft.com/office/drawing/2014/main" id="{438AEF2B-22D2-7562-4F9A-D8456C61F398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sz="900" noProof="0">
                <a:solidFill>
                  <a:srgbClr val="000000"/>
                </a:solidFill>
                <a:ea typeface="+mn-lt"/>
                <a:cs typeface="+mn-lt"/>
              </a:rPr>
              <a:t>Summarize policy documents build context for the new employee.</a:t>
            </a:r>
            <a:endParaRPr lang="en-US" sz="900" noProof="0">
              <a:solidFill>
                <a:srgbClr val="000000"/>
              </a:solidFill>
              <a:cs typeface="Segoe UI"/>
            </a:endParaRPr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4F4AAE8F-D54A-6993-4BAB-D2EAA65B063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noProof="0">
                <a:latin typeface="Segoe UI"/>
              </a:rPr>
              <a:t>Example prompt: </a:t>
            </a:r>
            <a:r>
              <a:rPr lang="en-US" sz="900" b="1" noProof="0">
                <a:latin typeface="Segoe UI"/>
              </a:rPr>
              <a:t>Draft an onboarding plan and checklist </a:t>
            </a:r>
            <a:r>
              <a:rPr lang="en-US" sz="900" noProof="0">
                <a:latin typeface="Segoe UI"/>
              </a:rPr>
              <a:t>for a new human resources support advisor.</a:t>
            </a:r>
            <a:endParaRPr lang="en-US" sz="900" b="1" noProof="0">
              <a:latin typeface="Segoe UI"/>
            </a:endParaRPr>
          </a:p>
        </p:txBody>
      </p:sp>
      <p:sp>
        <p:nvSpPr>
          <p:cNvPr id="56" name="Text Placeholder 55">
            <a:extLst>
              <a:ext uri="{FF2B5EF4-FFF2-40B4-BE49-F238E27FC236}">
                <a16:creationId xmlns:a16="http://schemas.microsoft.com/office/drawing/2014/main" id="{DF556614-8228-400D-C8C7-1CD927BE5BC3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noProof="0">
                <a:latin typeface="Segoe UI"/>
              </a:rPr>
              <a:t>Example prompt: </a:t>
            </a:r>
            <a:r>
              <a:rPr lang="en-US" sz="900" b="1" noProof="0">
                <a:latin typeface="Segoe UI"/>
              </a:rPr>
              <a:t>“Create a presentation from” </a:t>
            </a:r>
            <a:r>
              <a:rPr lang="en-US" sz="900" noProof="0">
                <a:latin typeface="Segoe UI"/>
              </a:rPr>
              <a:t>[onboardingplan.docx] for new hires to the human resources support advisor team.</a:t>
            </a:r>
          </a:p>
        </p:txBody>
      </p:sp>
      <p:sp>
        <p:nvSpPr>
          <p:cNvPr id="57" name="Text Placeholder 56">
            <a:extLst>
              <a:ext uri="{FF2B5EF4-FFF2-40B4-BE49-F238E27FC236}">
                <a16:creationId xmlns:a16="http://schemas.microsoft.com/office/drawing/2014/main" id="{08B21F19-D546-4F0F-5C2E-B03DD0C42D97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752982"/>
          </a:xfrm>
        </p:spPr>
        <p:txBody>
          <a:bodyPr>
            <a:normAutofit/>
          </a:bodyPr>
          <a:lstStyle/>
          <a:p>
            <a:r>
              <a:rPr lang="en-US" noProof="0">
                <a:latin typeface="Segoe UI"/>
              </a:rPr>
              <a:t>Example prompt: </a:t>
            </a:r>
            <a:r>
              <a:rPr lang="en-US" sz="900" b="1" kern="0" noProof="0">
                <a:solidFill>
                  <a:srgbClr val="1A1A1A"/>
                </a:solidFill>
              </a:rPr>
              <a:t>Identify 10 employees in the [department name] organization </a:t>
            </a:r>
            <a:r>
              <a:rPr lang="en-US" sz="900" kern="0" noProof="0">
                <a:solidFill>
                  <a:srgbClr val="1A1A1A"/>
                </a:solidFill>
              </a:rPr>
              <a:t>who would be knowledgeable experts to help new [job role] onboard quickly and efficiently.</a:t>
            </a:r>
          </a:p>
        </p:txBody>
      </p:sp>
      <p:sp>
        <p:nvSpPr>
          <p:cNvPr id="58" name="Text Placeholder 57">
            <a:extLst>
              <a:ext uri="{FF2B5EF4-FFF2-40B4-BE49-F238E27FC236}">
                <a16:creationId xmlns:a16="http://schemas.microsoft.com/office/drawing/2014/main" id="{C5D90898-CADA-8F51-7840-C837C0138514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noProof="0">
                <a:latin typeface="Segoe UI"/>
              </a:rPr>
              <a:t>Example prompt: </a:t>
            </a:r>
            <a:r>
              <a:rPr lang="en-US" sz="900" noProof="0">
                <a:latin typeface="Segoe UI"/>
              </a:rPr>
              <a:t>I am a human resources support advisor. </a:t>
            </a:r>
            <a:r>
              <a:rPr lang="en-US" sz="900" b="1" noProof="0">
                <a:latin typeface="Segoe UI"/>
              </a:rPr>
              <a:t>Create an onboarding plan for a new team member </a:t>
            </a:r>
            <a:r>
              <a:rPr lang="en-US" sz="900" noProof="0">
                <a:latin typeface="Segoe UI"/>
              </a:rPr>
              <a:t>including timelines.</a:t>
            </a:r>
          </a:p>
        </p:txBody>
      </p:sp>
      <p:sp>
        <p:nvSpPr>
          <p:cNvPr id="59" name="Text Placeholder 58">
            <a:extLst>
              <a:ext uri="{FF2B5EF4-FFF2-40B4-BE49-F238E27FC236}">
                <a16:creationId xmlns:a16="http://schemas.microsoft.com/office/drawing/2014/main" id="{71540525-1573-6135-597D-EEBD14364B8F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748597"/>
          </a:xfrm>
        </p:spPr>
        <p:txBody>
          <a:bodyPr>
            <a:normAutofit/>
          </a:bodyPr>
          <a:lstStyle/>
          <a:p>
            <a:r>
              <a:rPr lang="en-US" noProof="0">
                <a:latin typeface="Segoe UI"/>
              </a:rPr>
              <a:t>Example prompt: </a:t>
            </a:r>
            <a:r>
              <a:rPr lang="en-US" sz="900" b="1" noProof="0">
                <a:solidFill>
                  <a:schemeClr val="tx1"/>
                </a:solidFill>
                <a:latin typeface="Segoe UI"/>
              </a:rPr>
              <a:t>“Summarize this doc” </a:t>
            </a:r>
            <a:r>
              <a:rPr lang="en-US" sz="900" noProof="0">
                <a:solidFill>
                  <a:schemeClr val="tx1"/>
                </a:solidFill>
                <a:latin typeface="Segoe UI"/>
              </a:rPr>
              <a:t>into 10 key topics and terms with descriptions. Translate into another language to facilitate understanding.</a:t>
            </a:r>
            <a:endParaRPr lang="en-US" sz="900" b="1" noProof="0">
              <a:solidFill>
                <a:schemeClr val="tx1"/>
              </a:solidFill>
              <a:latin typeface="Segoe UI"/>
            </a:endParaRPr>
          </a:p>
        </p:txBody>
      </p:sp>
      <p:sp>
        <p:nvSpPr>
          <p:cNvPr id="60" name="Text Placeholder 59">
            <a:extLst>
              <a:ext uri="{FF2B5EF4-FFF2-40B4-BE49-F238E27FC236}">
                <a16:creationId xmlns:a16="http://schemas.microsoft.com/office/drawing/2014/main" id="{FC132940-3B44-6C82-0664-1721D8A05A74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en-US" noProof="0">
                <a:latin typeface="Segoe UI"/>
              </a:rPr>
              <a:t>Example prompt: </a:t>
            </a:r>
            <a:r>
              <a:rPr lang="en-US" sz="900" b="1" noProof="0">
                <a:solidFill>
                  <a:schemeClr val="tx1"/>
                </a:solidFill>
                <a:latin typeface="Segoe UI"/>
              </a:rPr>
              <a:t>“List the main ideas we discussed” </a:t>
            </a:r>
            <a:r>
              <a:rPr lang="en-US" sz="900" noProof="0">
                <a:solidFill>
                  <a:schemeClr val="tx1"/>
                </a:solidFill>
                <a:latin typeface="Segoe UI"/>
              </a:rPr>
              <a:t>to develop stronger understanding of content, terms, and topics. </a:t>
            </a:r>
          </a:p>
        </p:txBody>
      </p:sp>
      <p:sp>
        <p:nvSpPr>
          <p:cNvPr id="61" name="Text Placeholder 60">
            <a:extLst>
              <a:ext uri="{FF2B5EF4-FFF2-40B4-BE49-F238E27FC236}">
                <a16:creationId xmlns:a16="http://schemas.microsoft.com/office/drawing/2014/main" id="{CE3D9302-EEB2-A2E9-20B4-802946A9BDC7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en-US" noProof="0">
                <a:solidFill>
                  <a:srgbClr val="000000"/>
                </a:solidFill>
                <a:ea typeface="+mn-lt"/>
                <a:cs typeface="+mn-lt"/>
              </a:rPr>
              <a:t>Ask Copilot in PowerPoint to generate learning paths according to individual roles, learning styles, and career goals.</a:t>
            </a:r>
          </a:p>
        </p:txBody>
      </p:sp>
      <p:sp>
        <p:nvSpPr>
          <p:cNvPr id="62" name="Text Placeholder 61">
            <a:extLst>
              <a:ext uri="{FF2B5EF4-FFF2-40B4-BE49-F238E27FC236}">
                <a16:creationId xmlns:a16="http://schemas.microsoft.com/office/drawing/2014/main" id="{5B9BE2B2-6DEC-6C52-1075-45D1B7E69F3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>
            <a:normAutofit/>
          </a:bodyPr>
          <a:lstStyle/>
          <a:p>
            <a:r>
              <a:rPr lang="en-US" sz="900" noProof="0">
                <a:solidFill>
                  <a:srgbClr val="000000"/>
                </a:solidFill>
                <a:ea typeface="+mn-ea"/>
                <a:cs typeface="Segoe UI"/>
              </a:rPr>
              <a:t>Create an onboarding plan specific to each role </a:t>
            </a:r>
            <a:r>
              <a:rPr lang="en-US" noProof="0">
                <a:solidFill>
                  <a:srgbClr val="000000"/>
                </a:solidFill>
                <a:ea typeface="+mn-ea"/>
                <a:cs typeface="Segoe UI"/>
              </a:rPr>
              <a:t>to accelerate new hire learning. </a:t>
            </a:r>
          </a:p>
        </p:txBody>
      </p:sp>
      <p:sp>
        <p:nvSpPr>
          <p:cNvPr id="63" name="Text Placeholder 62">
            <a:extLst>
              <a:ext uri="{FF2B5EF4-FFF2-40B4-BE49-F238E27FC236}">
                <a16:creationId xmlns:a16="http://schemas.microsoft.com/office/drawing/2014/main" id="{7CDDE6B0-1A24-1DF6-41F4-DBFD37482298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lang="en-US" noProof="0">
                <a:solidFill>
                  <a:srgbClr val="000000"/>
                </a:solidFill>
                <a:ea typeface="+mn-lt"/>
                <a:cs typeface="+mn-lt"/>
              </a:rPr>
              <a:t>Ask Copilot to locate notes from different conversations, chats, and emails into a summary that highlights key themes, simplifying volumes of information </a:t>
            </a:r>
          </a:p>
        </p:txBody>
      </p:sp>
      <p:sp>
        <p:nvSpPr>
          <p:cNvPr id="23" name="Rectangle: Rounded Corners 6">
            <a:extLst>
              <a:ext uri="{FF2B5EF4-FFF2-40B4-BE49-F238E27FC236}">
                <a16:creationId xmlns:a16="http://schemas.microsoft.com/office/drawing/2014/main" id="{A458E396-A7F6-1ADE-59AB-7E0AA9803D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7BCAC897-7517-CCB5-20A5-FB0894A7422B}"/>
              </a:ext>
            </a:extLst>
          </p:cNvPr>
          <p:cNvGrpSpPr/>
          <p:nvPr/>
        </p:nvGrpSpPr>
        <p:grpSpPr>
          <a:xfrm>
            <a:off x="1624328" y="1132756"/>
            <a:ext cx="1767872" cy="219456"/>
            <a:chOff x="1198144" y="862657"/>
            <a:chExt cx="1767872" cy="219456"/>
          </a:xfrm>
        </p:grpSpPr>
        <p:sp>
          <p:nvSpPr>
            <p:cNvPr id="25" name="Rectangle: Rounded Corners 6">
              <a:extLst>
                <a:ext uri="{FF2B5EF4-FFF2-40B4-BE49-F238E27FC236}">
                  <a16:creationId xmlns:a16="http://schemas.microsoft.com/office/drawing/2014/main" id="{2B1FC6D2-6444-8EB7-BE50-D0E23E87A5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767872" cy="219456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Reduce onboarding time</a:t>
              </a:r>
            </a:p>
          </p:txBody>
        </p:sp>
        <p:pic>
          <p:nvPicPr>
            <p:cNvPr id="26" name="Graphic 25">
              <a:extLst>
                <a:ext uri="{FF2B5EF4-FFF2-40B4-BE49-F238E27FC236}">
                  <a16:creationId xmlns:a16="http://schemas.microsoft.com/office/drawing/2014/main" id="{B9438946-96F6-DACE-645F-4EFB7656378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33" name="Rectangle: Rounded Corners 6">
            <a:extLst>
              <a:ext uri="{FF2B5EF4-FFF2-40B4-BE49-F238E27FC236}">
                <a16:creationId xmlns:a16="http://schemas.microsoft.com/office/drawing/2014/main" id="{14EAFD5F-92E5-E426-FBD4-3CFE3A7BA5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152" name="Group 151">
            <a:extLst>
              <a:ext uri="{FF2B5EF4-FFF2-40B4-BE49-F238E27FC236}">
                <a16:creationId xmlns:a16="http://schemas.microsoft.com/office/drawing/2014/main" id="{20674712-3E00-F07B-794D-D889A20DC72F}"/>
              </a:ext>
            </a:extLst>
          </p:cNvPr>
          <p:cNvGrpSpPr/>
          <p:nvPr/>
        </p:nvGrpSpPr>
        <p:grpSpPr>
          <a:xfrm>
            <a:off x="804187" y="2761669"/>
            <a:ext cx="2368026" cy="360000"/>
            <a:chOff x="3277688" y="2657420"/>
            <a:chExt cx="2368026" cy="360000"/>
          </a:xfrm>
        </p:grpSpPr>
        <p:grpSp>
          <p:nvGrpSpPr>
            <p:cNvPr id="153" name="Group 152">
              <a:extLst>
                <a:ext uri="{FF2B5EF4-FFF2-40B4-BE49-F238E27FC236}">
                  <a16:creationId xmlns:a16="http://schemas.microsoft.com/office/drawing/2014/main" id="{ADCAA0C6-9EAC-C9EF-BC99-CB7F82BFAE27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3277688" y="2657420"/>
              <a:ext cx="360000" cy="360000"/>
              <a:chOff x="2746466" y="3838485"/>
              <a:chExt cx="396000" cy="396000"/>
            </a:xfrm>
          </p:grpSpPr>
          <p:sp>
            <p:nvSpPr>
              <p:cNvPr id="155" name="Oval 154">
                <a:extLst>
                  <a:ext uri="{FF2B5EF4-FFF2-40B4-BE49-F238E27FC236}">
                    <a16:creationId xmlns:a16="http://schemas.microsoft.com/office/drawing/2014/main" id="{304427EA-71BE-8E5F-E5C0-4621DB592127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746466" y="3838485"/>
                <a:ext cx="396000" cy="396000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 defTabSz="932472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100" noProof="0">
                  <a:solidFill>
                    <a:srgbClr val="FFFFFF"/>
                  </a:solidFill>
                  <a:ea typeface="Segoe UI" pitchFamily="34" charset="0"/>
                  <a:cs typeface="Segoe UI" pitchFamily="34" charset="0"/>
                </a:endParaRPr>
              </a:p>
            </p:txBody>
          </p:sp>
          <p:pic>
            <p:nvPicPr>
              <p:cNvPr id="156" name="Graphic 155">
                <a:extLst>
                  <a:ext uri="{FF2B5EF4-FFF2-40B4-BE49-F238E27FC236}">
                    <a16:creationId xmlns:a16="http://schemas.microsoft.com/office/drawing/2014/main" id="{7D895803-CD82-A94D-A3AA-C5B95D244A0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2838176" y="3904068"/>
                <a:ext cx="229999" cy="229999"/>
              </a:xfrm>
              <a:prstGeom prst="rect">
                <a:avLst/>
              </a:prstGeom>
              <a:effectLst/>
            </p:spPr>
          </p:pic>
        </p:grpSp>
        <p:sp>
          <p:nvSpPr>
            <p:cNvPr id="154" name="TextBox 153">
              <a:extLst>
                <a:ext uri="{FF2B5EF4-FFF2-40B4-BE49-F238E27FC236}">
                  <a16:creationId xmlns:a16="http://schemas.microsoft.com/office/drawing/2014/main" id="{81C1F7F1-99C6-9169-13BF-1A756B9B4CD7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3753530" y="2752782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Loop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sp>
        <p:nvSpPr>
          <p:cNvPr id="159" name="TextBox 158">
            <a:extLst>
              <a:ext uri="{FF2B5EF4-FFF2-40B4-BE49-F238E27FC236}">
                <a16:creationId xmlns:a16="http://schemas.microsoft.com/office/drawing/2014/main" id="{AF0F84F3-66CA-4B69-4410-19FA2E91A306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4735224" y="2857031"/>
            <a:ext cx="1892184" cy="1692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l" defTabSz="9143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rPr>
              <a:t>Copilot Chat</a:t>
            </a:r>
            <a:r>
              <a:rPr kumimoji="0" lang="en-US" sz="1100" b="0" i="0" u="none" strike="noStrike" kern="0" cap="none" spc="0" normalizeH="0" baseline="30000" noProof="0" dirty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cs typeface="Segoe UI" pitchFamily="34" charset="0"/>
              </a:rPr>
              <a:t>2</a:t>
            </a:r>
            <a:endParaRPr kumimoji="0" lang="en-US" sz="1100" b="0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emibold"/>
              <a:ea typeface="+mn-ea"/>
              <a:cs typeface="+mn-cs"/>
            </a:endParaRPr>
          </a:p>
        </p:txBody>
      </p:sp>
      <p:grpSp>
        <p:nvGrpSpPr>
          <p:cNvPr id="160" name="Group 159">
            <a:extLst>
              <a:ext uri="{FF2B5EF4-FFF2-40B4-BE49-F238E27FC236}">
                <a16:creationId xmlns:a16="http://schemas.microsoft.com/office/drawing/2014/main" id="{BD0F7673-6557-65EA-0496-4332D82581C7}"/>
              </a:ext>
            </a:extLst>
          </p:cNvPr>
          <p:cNvGrpSpPr/>
          <p:nvPr/>
        </p:nvGrpSpPr>
        <p:grpSpPr>
          <a:xfrm>
            <a:off x="7739914" y="2761669"/>
            <a:ext cx="2351135" cy="360000"/>
            <a:chOff x="588263" y="2657420"/>
            <a:chExt cx="2351135" cy="360000"/>
          </a:xfrm>
        </p:grpSpPr>
        <p:pic>
          <p:nvPicPr>
            <p:cNvPr id="161" name="Picture 160">
              <a:extLst>
                <a:ext uri="{FF2B5EF4-FFF2-40B4-BE49-F238E27FC236}">
                  <a16:creationId xmlns:a16="http://schemas.microsoft.com/office/drawing/2014/main" id="{D12A1F94-1B47-7B73-B3AF-FDBE09AF063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657420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62" name="TextBox 161">
              <a:extLst>
                <a:ext uri="{FF2B5EF4-FFF2-40B4-BE49-F238E27FC236}">
                  <a16:creationId xmlns:a16="http://schemas.microsoft.com/office/drawing/2014/main" id="{89377277-9F65-E081-73EB-E5F68217428F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752782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Word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63" name="Group 162">
            <a:extLst>
              <a:ext uri="{FF2B5EF4-FFF2-40B4-BE49-F238E27FC236}">
                <a16:creationId xmlns:a16="http://schemas.microsoft.com/office/drawing/2014/main" id="{47DC71A5-72AD-6B7E-494B-32A2A9ECEF20}"/>
              </a:ext>
            </a:extLst>
          </p:cNvPr>
          <p:cNvGrpSpPr/>
          <p:nvPr/>
        </p:nvGrpSpPr>
        <p:grpSpPr>
          <a:xfrm>
            <a:off x="804187" y="5158847"/>
            <a:ext cx="2351135" cy="360000"/>
            <a:chOff x="588263" y="2177588"/>
            <a:chExt cx="2351135" cy="360000"/>
          </a:xfrm>
        </p:grpSpPr>
        <p:pic>
          <p:nvPicPr>
            <p:cNvPr id="164" name="Picture 163">
              <a:extLst>
                <a:ext uri="{FF2B5EF4-FFF2-40B4-BE49-F238E27FC236}">
                  <a16:creationId xmlns:a16="http://schemas.microsoft.com/office/drawing/2014/main" id="{BB0D869D-68A5-2053-0BA2-F7A7A737190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177588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65" name="TextBox 164">
              <a:extLst>
                <a:ext uri="{FF2B5EF4-FFF2-40B4-BE49-F238E27FC236}">
                  <a16:creationId xmlns:a16="http://schemas.microsoft.com/office/drawing/2014/main" id="{3F702992-04FF-F214-CA4A-39EEB3776726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272950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PowerPoint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66" name="Group 165">
            <a:extLst>
              <a:ext uri="{FF2B5EF4-FFF2-40B4-BE49-F238E27FC236}">
                <a16:creationId xmlns:a16="http://schemas.microsoft.com/office/drawing/2014/main" id="{3D2A995D-0D5A-5272-E170-D35E3F701D91}"/>
              </a:ext>
            </a:extLst>
          </p:cNvPr>
          <p:cNvGrpSpPr/>
          <p:nvPr/>
        </p:nvGrpSpPr>
        <p:grpSpPr>
          <a:xfrm>
            <a:off x="4276273" y="5158847"/>
            <a:ext cx="2351135" cy="360000"/>
            <a:chOff x="588263" y="2657420"/>
            <a:chExt cx="2351135" cy="360000"/>
          </a:xfrm>
        </p:grpSpPr>
        <p:pic>
          <p:nvPicPr>
            <p:cNvPr id="167" name="Picture 166">
              <a:extLst>
                <a:ext uri="{FF2B5EF4-FFF2-40B4-BE49-F238E27FC236}">
                  <a16:creationId xmlns:a16="http://schemas.microsoft.com/office/drawing/2014/main" id="{4878898F-15D4-552B-C355-CC8E0C1872D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657420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68" name="TextBox 167">
              <a:extLst>
                <a:ext uri="{FF2B5EF4-FFF2-40B4-BE49-F238E27FC236}">
                  <a16:creationId xmlns:a16="http://schemas.microsoft.com/office/drawing/2014/main" id="{6A5B3D50-3536-8119-8E09-D4278DC928B3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752782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Word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sp>
        <p:nvSpPr>
          <p:cNvPr id="171" name="TextBox 170">
            <a:extLst>
              <a:ext uri="{FF2B5EF4-FFF2-40B4-BE49-F238E27FC236}">
                <a16:creationId xmlns:a16="http://schemas.microsoft.com/office/drawing/2014/main" id="{7C087394-C20E-8567-2022-4F4D318B8D0D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8198865" y="5254209"/>
            <a:ext cx="1892184" cy="1692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l" defTabSz="9143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rPr>
              <a:t>Copilot Chat</a:t>
            </a:r>
            <a:r>
              <a:rPr kumimoji="0" lang="en-US" sz="1100" b="0" i="0" u="none" strike="noStrike" kern="0" cap="none" spc="0" normalizeH="0" baseline="30000" noProof="0" dirty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cs typeface="Segoe UI" pitchFamily="34" charset="0"/>
              </a:rPr>
              <a:t>2</a:t>
            </a:r>
            <a:endParaRPr kumimoji="0" lang="en-US" sz="1100" b="0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emibold"/>
              <a:ea typeface="+mn-ea"/>
              <a:cs typeface="+mn-cs"/>
            </a:endParaRPr>
          </a:p>
        </p:txBody>
      </p:sp>
      <p:pic>
        <p:nvPicPr>
          <p:cNvPr id="3" name="Picture 2" descr="A group of women standing together&#10;&#10;Description automatically generated">
            <a:extLst>
              <a:ext uri="{FF2B5EF4-FFF2-40B4-BE49-F238E27FC236}">
                <a16:creationId xmlns:a16="http://schemas.microsoft.com/office/drawing/2014/main" id="{74D00AF7-6331-9283-A461-4487295A0131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319481" y="3937299"/>
            <a:ext cx="1872519" cy="2920702"/>
          </a:xfrm>
          <a:prstGeom prst="rect">
            <a:avLst/>
          </a:prstGeom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8CD2D79D-CDFE-4522-8886-053249B49E6D}"/>
              </a:ext>
            </a:extLst>
          </p:cNvPr>
          <p:cNvGrpSpPr/>
          <p:nvPr/>
        </p:nvGrpSpPr>
        <p:grpSpPr>
          <a:xfrm>
            <a:off x="7523373" y="1127774"/>
            <a:ext cx="1260000" cy="216000"/>
            <a:chOff x="1194743" y="1140160"/>
            <a:chExt cx="1260000" cy="216000"/>
          </a:xfrm>
        </p:grpSpPr>
        <p:sp>
          <p:nvSpPr>
            <p:cNvPr id="12" name="Rectangle: Rounded Corners 6">
              <a:extLst>
                <a:ext uri="{FF2B5EF4-FFF2-40B4-BE49-F238E27FC236}">
                  <a16:creationId xmlns:a16="http://schemas.microsoft.com/office/drawing/2014/main" id="{9CA168C1-7E4F-3AA8-E556-3D88938579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/>
                  <a:cs typeface="Segoe UI Semibold"/>
                </a:rPr>
                <a:t>Cost savings</a:t>
              </a:r>
              <a:endParaRPr lang="en-US" sz="900" b="0" i="0" u="none" strike="noStrike" kern="1200" cap="none" spc="0" normalizeH="0" baseline="0" noProof="0">
                <a:ln>
                  <a:noFill/>
                </a:ln>
                <a:solidFill>
                  <a:srgbClr val="8661C5"/>
                </a:solidFill>
                <a:effectLst/>
                <a:uLnTx/>
                <a:uFillTx/>
                <a:latin typeface="Segoe UI Semibold"/>
                <a:cs typeface="Segoe UI Semibold"/>
              </a:endParaRPr>
            </a:p>
          </p:txBody>
        </p:sp>
        <p:pic>
          <p:nvPicPr>
            <p:cNvPr id="13" name="Graphic 12">
              <a:extLst>
                <a:ext uri="{FF2B5EF4-FFF2-40B4-BE49-F238E27FC236}">
                  <a16:creationId xmlns:a16="http://schemas.microsoft.com/office/drawing/2014/main" id="{32DF0881-E1C4-3507-A2F6-DFDA2CC5C3ED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B7E262A-4BAF-E052-9B28-11F66D4A8A3C}"/>
              </a:ext>
            </a:extLst>
          </p:cNvPr>
          <p:cNvGrpSpPr/>
          <p:nvPr/>
        </p:nvGrpSpPr>
        <p:grpSpPr>
          <a:xfrm>
            <a:off x="8868697" y="1127774"/>
            <a:ext cx="1450784" cy="216000"/>
            <a:chOff x="1194743" y="1140160"/>
            <a:chExt cx="1450784" cy="216000"/>
          </a:xfrm>
        </p:grpSpPr>
        <p:sp>
          <p:nvSpPr>
            <p:cNvPr id="15" name="Rectangle: Rounded Corners 6">
              <a:extLst>
                <a:ext uri="{FF2B5EF4-FFF2-40B4-BE49-F238E27FC236}">
                  <a16:creationId xmlns:a16="http://schemas.microsoft.com/office/drawing/2014/main" id="{E83BBD9D-7DAA-67C5-535E-787F5D425A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450784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>
                  <a:solidFill>
                    <a:srgbClr val="8661C5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Employee experience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8661C5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16" name="Graphic 15">
              <a:extLst>
                <a:ext uri="{FF2B5EF4-FFF2-40B4-BE49-F238E27FC236}">
                  <a16:creationId xmlns:a16="http://schemas.microsoft.com/office/drawing/2014/main" id="{180319B4-8DF1-2273-F86F-564425A098FF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sp>
        <p:nvSpPr>
          <p:cNvPr id="21" name="Text Placeholder 185">
            <a:extLst>
              <a:ext uri="{FF2B5EF4-FFF2-40B4-BE49-F238E27FC236}">
                <a16:creationId xmlns:a16="http://schemas.microsoft.com/office/drawing/2014/main" id="{40F543CC-24DF-4039-4018-F6671D275FB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519107" y="521099"/>
            <a:ext cx="3599821" cy="169277"/>
          </a:xfrm>
        </p:spPr>
        <p:txBody>
          <a:bodyPr/>
          <a:lstStyle/>
          <a:p>
            <a:r>
              <a:rPr lang="en-US" noProof="0"/>
              <a:t>Microsoft 365 Copilot</a:t>
            </a:r>
          </a:p>
        </p:txBody>
      </p:sp>
      <p:sp>
        <p:nvSpPr>
          <p:cNvPr id="22" name="Text Placeholder 198">
            <a:extLst>
              <a:ext uri="{FF2B5EF4-FFF2-40B4-BE49-F238E27FC236}">
                <a16:creationId xmlns:a16="http://schemas.microsoft.com/office/drawing/2014/main" id="{FEB7409D-09F1-4CD1-6E59-42F87F2859E2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10430234" y="521099"/>
            <a:ext cx="1456966" cy="175614"/>
          </a:xfrm>
        </p:spPr>
        <p:txBody>
          <a:bodyPr/>
          <a:lstStyle/>
          <a:p>
            <a:r>
              <a:rPr lang="en-US" noProof="0"/>
              <a:t>Buy</a:t>
            </a:r>
          </a:p>
        </p:txBody>
      </p:sp>
      <p:sp>
        <p:nvSpPr>
          <p:cNvPr id="40" name="Text Placeholder 60">
            <a:extLst>
              <a:ext uri="{FF2B5EF4-FFF2-40B4-BE49-F238E27FC236}">
                <a16:creationId xmlns:a16="http://schemas.microsoft.com/office/drawing/2014/main" id="{CD9DE54F-3638-1E6B-04F0-FB7C1F222B57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11417128" y="357645"/>
            <a:ext cx="127000" cy="125999"/>
          </a:xfrm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41" name="Text Placeholder 61">
            <a:extLst>
              <a:ext uri="{FF2B5EF4-FFF2-40B4-BE49-F238E27FC236}">
                <a16:creationId xmlns:a16="http://schemas.microsoft.com/office/drawing/2014/main" id="{9D6D0BF2-C3B8-7469-6449-47403F21F025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11588664" y="357645"/>
            <a:ext cx="127000" cy="125999"/>
          </a:xfrm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42" name="Text Placeholder 62">
            <a:extLst>
              <a:ext uri="{FF2B5EF4-FFF2-40B4-BE49-F238E27FC236}">
                <a16:creationId xmlns:a16="http://schemas.microsoft.com/office/drawing/2014/main" id="{39488B70-9939-33B6-B5D3-76B1D7E572D0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11760200" y="357645"/>
            <a:ext cx="127000" cy="125999"/>
          </a:xfrm>
        </p:spPr>
        <p:txBody>
          <a:bodyPr/>
          <a:lstStyle/>
          <a:p>
            <a:endParaRPr lang="en-US" noProof="0"/>
          </a:p>
        </p:txBody>
      </p:sp>
      <p:pic>
        <p:nvPicPr>
          <p:cNvPr id="5" name="Picture 4" descr="Zip Co logo SVG free download, id: 101874 - Brandlogos.net">
            <a:hlinkClick r:id="rId11"/>
            <a:extLst>
              <a:ext uri="{FF2B5EF4-FFF2-40B4-BE49-F238E27FC236}">
                <a16:creationId xmlns:a16="http://schemas.microsoft.com/office/drawing/2014/main" id="{2E3B6C73-CD0D-19EC-AFA4-883ACA37097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43278" t="-53646" r="-43278" b="-53646"/>
          <a:stretch/>
        </p:blipFill>
        <p:spPr bwMode="auto">
          <a:xfrm>
            <a:off x="4284719" y="2757284"/>
            <a:ext cx="360000" cy="360000"/>
          </a:xfrm>
          <a:prstGeom prst="ellipse">
            <a:avLst/>
          </a:prstGeom>
          <a:solidFill>
            <a:srgbClr val="FFFFFF"/>
          </a:solidFill>
        </p:spPr>
      </p:pic>
      <p:pic>
        <p:nvPicPr>
          <p:cNvPr id="28" name="Picture 27" descr="Zip Co logo SVG free download, id: 101874 - Brandlogos.net">
            <a:hlinkClick r:id="rId11"/>
            <a:extLst>
              <a:ext uri="{FF2B5EF4-FFF2-40B4-BE49-F238E27FC236}">
                <a16:creationId xmlns:a16="http://schemas.microsoft.com/office/drawing/2014/main" id="{ABA2F23C-4709-8DB4-81EC-A0A0D2BC3D0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43278" t="-53646" r="-43278" b="-53646"/>
          <a:stretch/>
        </p:blipFill>
        <p:spPr bwMode="auto">
          <a:xfrm>
            <a:off x="7750624" y="5153387"/>
            <a:ext cx="360000" cy="360000"/>
          </a:xfrm>
          <a:prstGeom prst="ellipse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1403880527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331</Words>
  <Application>Microsoft Office PowerPoint</Application>
  <PresentationFormat>Widescreen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HR | Improve onboarding and development processes (Microsoft 365 Copilot)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2025-02-11T21:51:25Z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