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4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Deliver insights to managers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Identify key metrics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Adjust and iterate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Gather data insights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Align and track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Identify best practices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Communicate opportunities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53DC7119-4D2A-E86E-AD36-6A3930FFD5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Identify key metrics which can provide insights into manager capabilities and opportunities. </a:t>
            </a:r>
            <a:r>
              <a:rPr lang="en-US" noProof="0"/>
              <a:t>Use Copilot to access HR system data using a Copilot Agent.</a:t>
            </a:r>
            <a:endParaRPr lang="en-US" sz="900" noProof="0">
              <a:solidFill>
                <a:srgbClr val="000000"/>
              </a:solidFill>
              <a:ea typeface="+mn-ea"/>
              <a:cs typeface="Segoe UI"/>
            </a:endParaRP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9FB94EBA-0E63-4CE0-4F20-DDDE06448C1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Analyze data/metrics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, summarize findings, provide insights </a:t>
            </a:r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and create potential manager opportunities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.</a:t>
            </a:r>
            <a:endParaRPr lang="en-US" sz="900" noProof="0">
              <a:solidFill>
                <a:srgbClr val="000000"/>
              </a:solidFill>
              <a:ea typeface="+mn-ea"/>
              <a:cs typeface="Segoe UI"/>
            </a:endParaRP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1EA02375-4579-FE3D-7DD6-0ED20BA640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Based on the data/insights, have Copilot locate best practices for managers to follow to improve upon the key metrics.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B000E50B-A0C2-73F5-F3BB-8B3505CFC11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Action: Use Copilot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to rapidly locate </a:t>
            </a:r>
            <a:r>
              <a:rPr lang="en-US" sz="900" kern="0" noProof="0">
                <a:solidFill>
                  <a:srgbClr val="1A1A1A"/>
                </a:solidFill>
              </a:rPr>
              <a:t>relevant manager metrics (employee survey, attrition, training consumption) which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impact team health.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FE717E1-AEAB-1709-BDB4-37127504ECB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Brainstorm activities to empower and improve effectiveness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of people managers in an organization. Invite colleagues to iterate on ideas.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A90AD2C-8F23-7886-3FEF-46AA6C74A4B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Highlight manager team training scores yellow </a:t>
            </a:r>
            <a:r>
              <a:rPr lang="en-US" sz="900" noProof="0">
                <a:latin typeface="Segoe UI"/>
              </a:rPr>
              <a:t>where values are less than 100%.</a:t>
            </a:r>
            <a:endParaRPr lang="en-US" sz="900" spc="0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6D690D04-7EA0-3AB8-0BE2-77024AA598D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sz="900" noProof="0">
                <a:solidFill>
                  <a:schemeClr val="tx1"/>
                </a:solidFill>
                <a:latin typeface="Segoe UI"/>
              </a:rPr>
              <a:t>Action: Use Copilot during the meeting to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main ideas we discussed” and then review the AI notes “Follow-up tasks”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after the meeting to finalize the plan and track.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8AF2919F-C9BB-7749-EF6A-049ED8D70D7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noProof="0">
                <a:latin typeface="Segoe UI"/>
              </a:rPr>
              <a:t>I am a human resources consultant. </a:t>
            </a:r>
            <a:r>
              <a:rPr lang="en-US" sz="900" b="1" noProof="0">
                <a:latin typeface="Segoe UI"/>
              </a:rPr>
              <a:t>Create a planning document </a:t>
            </a:r>
            <a:r>
              <a:rPr lang="en-US" sz="900" noProof="0">
                <a:latin typeface="Segoe UI"/>
              </a:rPr>
              <a:t>based on the manager report and best in class manager practices.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D7391325-56D0-1598-D364-EDB71A15205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23373" y="5582151"/>
            <a:ext cx="2808000" cy="845153"/>
          </a:xfrm>
        </p:spPr>
        <p:txBody>
          <a:bodyPr>
            <a:norm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latin typeface="Segoe UI"/>
              </a:rPr>
              <a:t>Draft with Copilot: an email to managers </a:t>
            </a:r>
            <a:r>
              <a:rPr lang="en-US" sz="900" noProof="0">
                <a:latin typeface="Segoe UI"/>
              </a:rPr>
              <a:t>sharing opportunities based on best practices and their manager insights. Tone = Direct and Length = Medium</a:t>
            </a:r>
            <a:endParaRPr lang="en-US" sz="900" spc="0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5A6F0B4E-1DBD-C214-0B2C-3F604F4847F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Based on the impact of the actions, adjust approach and continue to iterate using Copilot in Loop.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71CBCC10-823D-3CC0-956E-354015D1FAA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Conduct a meeting to present the opportunities, aligns and track the actions items, referencing insights and notes from Copilot in Teams.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4194C417-7DF6-8697-45F5-9981CF37188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Draft and send email to managers sharing the data insights and best practices with them for consideration.</a:t>
            </a: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 pitchFamily="34" charset="0"/>
            </a:endParaRP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99842CE0-1BB1-42E1-A1D3-8FDEC677A09A}"/>
              </a:ext>
            </a:extLst>
          </p:cNvPr>
          <p:cNvGrpSpPr/>
          <p:nvPr/>
        </p:nvGrpSpPr>
        <p:grpSpPr>
          <a:xfrm>
            <a:off x="4276273" y="2761669"/>
            <a:ext cx="2361959" cy="360000"/>
            <a:chOff x="577439" y="3137252"/>
            <a:chExt cx="2361959" cy="360000"/>
          </a:xfrm>
        </p:grpSpPr>
        <p:pic>
          <p:nvPicPr>
            <p:cNvPr id="165" name="Picture 164">
              <a:extLst>
                <a:ext uri="{FF2B5EF4-FFF2-40B4-BE49-F238E27FC236}">
                  <a16:creationId xmlns:a16="http://schemas.microsoft.com/office/drawing/2014/main" id="{7F028826-B7F9-B6F9-1C11-4D6666617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97F358C5-7AA4-5266-4646-7F49ABEA84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B8905BA6-238C-8452-37A1-B3B1EF830C04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168" name="Picture 16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5EE017D5-8379-7243-BDC9-0A796ED2544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B02BCBFF-ECA8-CCFC-4F1B-B4B2C02F66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163979D-1149-15E9-3075-A2AF256190B2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1697756"/>
            <a:chExt cx="2351135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E766228F-72A3-C37A-0990-0021DCF6E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ED86BD80-A28B-9A02-733D-668AEC6EDE5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F5234D28-BF6E-C37A-304A-A7DCF8B22019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174" name="Picture 173">
              <a:extLst>
                <a:ext uri="{FF2B5EF4-FFF2-40B4-BE49-F238E27FC236}">
                  <a16:creationId xmlns:a16="http://schemas.microsoft.com/office/drawing/2014/main" id="{0942AF73-4686-8E4D-9C9B-13CFD834D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F2A65318-83E5-E71E-4405-CD749724A37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80AC5D43-4B74-7309-3EE9-47BA92338D37}"/>
              </a:ext>
            </a:extLst>
          </p:cNvPr>
          <p:cNvGrpSpPr/>
          <p:nvPr/>
        </p:nvGrpSpPr>
        <p:grpSpPr>
          <a:xfrm>
            <a:off x="804187" y="5158847"/>
            <a:ext cx="2368026" cy="360000"/>
            <a:chOff x="3277688" y="2657420"/>
            <a:chExt cx="2368026" cy="360000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1986D84A-CAC2-95A0-AEE0-585653E7F88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C8C17614-45AD-027C-B6D6-5985BBA5144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80" name="Graphic 179">
                <a:extLst>
                  <a:ext uri="{FF2B5EF4-FFF2-40B4-BE49-F238E27FC236}">
                    <a16:creationId xmlns:a16="http://schemas.microsoft.com/office/drawing/2014/main" id="{08AFA88C-D0C2-0713-F87C-1695A85432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A40F3460-1479-10CD-FD80-074CC7BAD0B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81" name="Text Placeholder 60">
            <a:extLst>
              <a:ext uri="{FF2B5EF4-FFF2-40B4-BE49-F238E27FC236}">
                <a16:creationId xmlns:a16="http://schemas.microsoft.com/office/drawing/2014/main" id="{44479D0B-1C58-A85E-C1D4-725EE045F66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2" name="Text Placeholder 61">
            <a:extLst>
              <a:ext uri="{FF2B5EF4-FFF2-40B4-BE49-F238E27FC236}">
                <a16:creationId xmlns:a16="http://schemas.microsoft.com/office/drawing/2014/main" id="{D2E0623E-C462-6AD3-8704-A0B430B5093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 vert="horz" wrap="square" lIns="0" tIns="0" rIns="0" bIns="0" rtlCol="0">
            <a:noAutofit/>
          </a:bodyPr>
          <a:lstStyle/>
          <a:p>
            <a:endParaRPr lang="en-US" noProof="0"/>
          </a:p>
        </p:txBody>
      </p:sp>
      <p:sp>
        <p:nvSpPr>
          <p:cNvPr id="183" name="Text Placeholder 62">
            <a:extLst>
              <a:ext uri="{FF2B5EF4-FFF2-40B4-BE49-F238E27FC236}">
                <a16:creationId xmlns:a16="http://schemas.microsoft.com/office/drawing/2014/main" id="{C7D76492-A915-AA45-D4A4-CF92768587B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4F4E833C-5222-A2FE-E44A-F7B83985BD1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sp>
        <p:nvSpPr>
          <p:cNvPr id="17" name="Rectangle: Rounded Corners 6">
            <a:extLst>
              <a:ext uri="{FF2B5EF4-FFF2-40B4-BE49-F238E27FC236}">
                <a16:creationId xmlns:a16="http://schemas.microsoft.com/office/drawing/2014/main" id="{D49EAD2A-4452-3F69-0953-BBFD44E053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766523B-890F-5222-D983-F91E0A27AD69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02547D78-E246-120D-4748-EEE760081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Improve </a:t>
              </a: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eNPS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C59A9B25-4662-2C35-A131-E83C43725D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5EE719C-0D4A-ECDE-1B00-D9161A6C178C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7FF21B45-68E1-460D-DF37-8C05B5F4E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turnover rate</a:t>
              </a: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CD839ACC-44CF-C0F3-92F0-E6A86360E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41" name="Rectangle: Rounded Corners 6">
            <a:extLst>
              <a:ext uri="{FF2B5EF4-FFF2-40B4-BE49-F238E27FC236}">
                <a16:creationId xmlns:a16="http://schemas.microsoft.com/office/drawing/2014/main" id="{B5FA9FC0-3A4F-840C-2B4E-96BA3BFA6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F78A149-739E-75E7-1190-B912DEB30064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6A3D7274-F019-C414-6128-DFE59707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882CF536-4668-214E-7CB4-024FC1A87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C18F7BB-7FC1-5F1F-3731-80A70703508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6" name="Rectangle: Rounded Corners 6">
              <a:extLst>
                <a:ext uri="{FF2B5EF4-FFF2-40B4-BE49-F238E27FC236}">
                  <a16:creationId xmlns:a16="http://schemas.microsoft.com/office/drawing/2014/main" id="{AF5C3857-4AC7-3209-8CD0-42EE6ABB5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36D2E363-642E-6F80-5B37-938D08C43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756A5C3-46B6-A472-20CC-45D127BBE237}"/>
              </a:ext>
            </a:extLst>
          </p:cNvPr>
          <p:cNvGrpSpPr/>
          <p:nvPr/>
        </p:nvGrpSpPr>
        <p:grpSpPr>
          <a:xfrm>
            <a:off x="804187" y="2830419"/>
            <a:ext cx="2304937" cy="477398"/>
            <a:chOff x="767112" y="2825909"/>
            <a:chExt cx="2304937" cy="47739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456548-BA27-2890-0220-46E3E4D4A14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79865" y="2857031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B493947-8E22-9C85-173F-2AE7DF42F2D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45735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Deliver insights to managers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