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14748364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svg"/><Relationship Id="rId3" Type="http://schemas.openxmlformats.org/officeDocument/2006/relationships/hyperlink" Target="https://support.microsoft.com/en-us/topic/overview-of-microsoft-365-chat-preview-5b00a52d-7296-48ee-b938-b95b7209f737" TargetMode="External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HR | </a:t>
            </a:r>
            <a:r>
              <a:rPr lang="en-US" noProof="0"/>
              <a:t>Deliver insights to managers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6E64E6-DACB-9E61-4FB5-2DF9550866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Identify key metrics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62AF6B-8392-19D6-4008-8B9EDDD439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Adjust and iterate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43261E-C01B-AAF7-FB79-BCB449EDE0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Gather data insights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07F03A-7B5E-43DB-6297-704D97B841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Align and track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B7B1D6-90AA-812D-38AC-4FC308D825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Identify best practices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9A6375-D732-AEEC-8F08-CB20AB56EF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4. Communicate opportunities</a:t>
            </a:r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B5C2D03-DCAF-3A2F-F520-91089D02E4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 and Copilot Studio</a:t>
            </a:r>
            <a:endParaRPr lang="en-US" sz="900" i="1" noProof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53DC7119-4D2A-E86E-AD36-6A3930FFD55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z="900" noProof="0">
                <a:solidFill>
                  <a:srgbClr val="000000"/>
                </a:solidFill>
                <a:ea typeface="+mn-ea"/>
                <a:cs typeface="Segoe UI"/>
              </a:rPr>
              <a:t>Identify key metrics which can provide insights into manager capabilities and opportunities. </a:t>
            </a:r>
            <a:r>
              <a:rPr lang="en-US" noProof="0"/>
              <a:t>Use Copilot to access HR system data using a Copilot Agent.</a:t>
            </a:r>
            <a:endParaRPr lang="en-US" sz="900" noProof="0">
              <a:solidFill>
                <a:srgbClr val="000000"/>
              </a:solidFill>
              <a:ea typeface="+mn-ea"/>
              <a:cs typeface="Segoe UI"/>
            </a:endParaRP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9FB94EBA-0E63-4CE0-4F20-DDDE06448C1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z="900" noProof="0">
                <a:solidFill>
                  <a:srgbClr val="000000"/>
                </a:solidFill>
                <a:ea typeface="+mn-ea"/>
                <a:cs typeface="Segoe UI"/>
              </a:rPr>
              <a:t>Analyze data/metrics</a:t>
            </a:r>
            <a:r>
              <a:rPr lang="en-US" noProof="0">
                <a:solidFill>
                  <a:srgbClr val="000000"/>
                </a:solidFill>
                <a:ea typeface="+mn-ea"/>
                <a:cs typeface="Segoe UI"/>
              </a:rPr>
              <a:t>, summarize findings, provide insights </a:t>
            </a:r>
            <a:r>
              <a:rPr lang="en-US" sz="900" noProof="0">
                <a:solidFill>
                  <a:srgbClr val="000000"/>
                </a:solidFill>
                <a:ea typeface="+mn-ea"/>
                <a:cs typeface="Segoe UI"/>
              </a:rPr>
              <a:t>and create potential manager opportunities</a:t>
            </a:r>
            <a:r>
              <a:rPr lang="en-US" noProof="0">
                <a:solidFill>
                  <a:srgbClr val="000000"/>
                </a:solidFill>
                <a:ea typeface="+mn-ea"/>
                <a:cs typeface="Segoe UI"/>
              </a:rPr>
              <a:t>.</a:t>
            </a:r>
            <a:endParaRPr lang="en-US" sz="900" noProof="0">
              <a:solidFill>
                <a:srgbClr val="000000"/>
              </a:solidFill>
              <a:ea typeface="+mn-ea"/>
              <a:cs typeface="Segoe UI"/>
            </a:endParaRP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1EA02375-4579-FE3D-7DD6-0ED20BA6401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 vert="horz" wrap="square" lIns="90000" tIns="36000" rIns="90000" bIns="36000" rtlCol="0" anchor="t">
            <a:normAutofit/>
          </a:bodyPr>
          <a:lstStyle/>
          <a:p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/>
              </a:rPr>
              <a:t>Based on the data/insights, have Copilot locate best practices for managers to follow to improve upon the key metrics.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B000E50B-A0C2-73F5-F3BB-8B3505CFC11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Action: Use Copilot </a:t>
            </a:r>
            <a:r>
              <a:rPr lang="en-US" sz="900" b="1" kern="0" noProof="0">
                <a:solidFill>
                  <a:srgbClr val="1A1A1A"/>
                </a:solidFill>
                <a:latin typeface="Segoe UI"/>
              </a:rPr>
              <a:t>to rapidly locate </a:t>
            </a:r>
            <a:r>
              <a:rPr lang="en-US" sz="900" kern="0" noProof="0">
                <a:solidFill>
                  <a:srgbClr val="1A1A1A"/>
                </a:solidFill>
              </a:rPr>
              <a:t>relevant manager metrics (employee survey, attrition, training consumption) which </a:t>
            </a: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impact team health.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5FE717E1-AEAB-1709-BDB4-37127504ECB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 lnSpcReduction="10000"/>
          </a:bodyPr>
          <a:lstStyle/>
          <a:p>
            <a:r>
              <a:rPr lang="en-US" sz="900" i="0" noProof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Example prompt: </a:t>
            </a:r>
            <a:r>
              <a:rPr lang="en-US" sz="900" b="1" spc="0" noProof="0">
                <a:solidFill>
                  <a:schemeClr val="tx1"/>
                </a:solidFill>
                <a:latin typeface="Segoe UI"/>
              </a:rPr>
              <a:t>Brainstorm activities to empower and improve effectiveness </a:t>
            </a:r>
            <a:r>
              <a:rPr lang="en-US" sz="900" spc="0" noProof="0">
                <a:solidFill>
                  <a:schemeClr val="tx1"/>
                </a:solidFill>
                <a:latin typeface="Segoe UI"/>
              </a:rPr>
              <a:t>of people managers in an organization. Invite colleagues to iterate on ideas.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7A90AD2C-8F23-7886-3FEF-46AA6C74A4B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/>
          </a:bodyPr>
          <a:lstStyle/>
          <a:p>
            <a:r>
              <a:rPr lang="en-US" sz="900" i="0" noProof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Example prompt: </a:t>
            </a:r>
            <a:r>
              <a:rPr lang="en-US" sz="900" b="1" spc="0" noProof="0">
                <a:solidFill>
                  <a:schemeClr val="tx1"/>
                </a:solidFill>
                <a:latin typeface="Segoe UI"/>
              </a:rPr>
              <a:t>Highlight manager team training scores yellow </a:t>
            </a:r>
            <a:r>
              <a:rPr lang="en-US" sz="900" noProof="0">
                <a:latin typeface="Segoe UI"/>
              </a:rPr>
              <a:t>where values are less than 100%.</a:t>
            </a:r>
            <a:endParaRPr lang="en-US" sz="900" spc="0" noProof="0">
              <a:solidFill>
                <a:schemeClr val="tx1"/>
              </a:solidFill>
              <a:latin typeface="Segoe UI"/>
            </a:endParaRP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6D690D04-7EA0-3AB8-0BE2-77024AA598D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lnSpcReduction="10000"/>
          </a:bodyPr>
          <a:lstStyle/>
          <a:p>
            <a:r>
              <a:rPr lang="en-US" sz="900" noProof="0">
                <a:solidFill>
                  <a:schemeClr val="tx1"/>
                </a:solidFill>
                <a:latin typeface="Segoe UI"/>
              </a:rPr>
              <a:t>Action: Use Copilot during the meeting to </a:t>
            </a:r>
            <a:r>
              <a:rPr lang="en-US" sz="900" b="1" noProof="0">
                <a:solidFill>
                  <a:schemeClr val="tx1"/>
                </a:solidFill>
                <a:latin typeface="Segoe UI"/>
              </a:rPr>
              <a:t>“list main ideas we discussed” and then review the AI notes “Follow-up tasks” </a:t>
            </a:r>
            <a:r>
              <a:rPr lang="en-US" sz="900" noProof="0">
                <a:solidFill>
                  <a:schemeClr val="tx1"/>
                </a:solidFill>
                <a:latin typeface="Segoe UI"/>
              </a:rPr>
              <a:t>after the meeting to finalize the plan and track.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8AF2919F-C9BB-7749-EF6A-049ED8D70D7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>
            <a:normAutofit lnSpcReduction="10000"/>
          </a:bodyPr>
          <a:lstStyle/>
          <a:p>
            <a:r>
              <a:rPr lang="en-US" sz="900" i="0" noProof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Example prompt: </a:t>
            </a:r>
            <a:r>
              <a:rPr lang="en-US" sz="900" noProof="0">
                <a:latin typeface="Segoe UI"/>
              </a:rPr>
              <a:t>I am a human resources consultant. </a:t>
            </a:r>
            <a:r>
              <a:rPr lang="en-US" sz="900" b="1" noProof="0">
                <a:latin typeface="Segoe UI"/>
              </a:rPr>
              <a:t>Create a planning document </a:t>
            </a:r>
            <a:r>
              <a:rPr lang="en-US" sz="900" noProof="0">
                <a:latin typeface="Segoe UI"/>
              </a:rPr>
              <a:t>based on the manager report and best in class manager practices.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D7391325-56D0-1598-D364-EDB71A15205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23373" y="5582151"/>
            <a:ext cx="2808000" cy="845153"/>
          </a:xfrm>
        </p:spPr>
        <p:txBody>
          <a:bodyPr>
            <a:normAutofit/>
          </a:bodyPr>
          <a:lstStyle/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i="0" noProof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Example prompt: </a:t>
            </a:r>
            <a:r>
              <a:rPr lang="en-US" sz="900" b="1" noProof="0">
                <a:latin typeface="Segoe UI"/>
              </a:rPr>
              <a:t>Draft with Copilot: an email to managers </a:t>
            </a:r>
            <a:r>
              <a:rPr lang="en-US" sz="900" noProof="0">
                <a:latin typeface="Segoe UI"/>
              </a:rPr>
              <a:t>sharing opportunities based on best practices and their manager insights. Tone = Direct and Length = Medium</a:t>
            </a:r>
            <a:endParaRPr lang="en-US" sz="900" spc="0" noProof="0">
              <a:solidFill>
                <a:schemeClr val="tx1"/>
              </a:solidFill>
              <a:latin typeface="Segoe UI"/>
            </a:endParaRP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5A6F0B4E-1DBD-C214-0B2C-3F604F4847F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Based on the impact of the actions, adjust approach and continue to iterate using Copilot in Loop.</a:t>
            </a: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71CBCC10-823D-3CC0-956E-354015D1FAA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Conduct a meeting to present the opportunities, aligns and track the actions items, referencing insights and notes from Copilot in Teams.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4194C417-7DF6-8697-45F5-9981CF37188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Draft and send email to managers sharing the data insights and best practices with them for consideration.</a:t>
            </a:r>
            <a:endParaRPr kumimoji="0" lang="en-US" b="0" i="0" u="none" strike="noStrike" kern="0" cap="none" spc="0" normalizeH="0" baseline="0" noProof="0">
              <a:ln>
                <a:noFill/>
              </a:ln>
              <a:solidFill>
                <a:srgbClr val="1A1A1A"/>
              </a:solidFill>
              <a:effectLst/>
              <a:uLnTx/>
              <a:uFillTx/>
              <a:cs typeface="Segoe UI" pitchFamily="34" charset="0"/>
            </a:endParaRPr>
          </a:p>
        </p:txBody>
      </p:sp>
      <p:sp>
        <p:nvSpPr>
          <p:cNvPr id="199" name="Text Placeholder 198">
            <a:extLst>
              <a:ext uri="{FF2B5EF4-FFF2-40B4-BE49-F238E27FC236}">
                <a16:creationId xmlns:a16="http://schemas.microsoft.com/office/drawing/2014/main" id="{446022C5-1ED2-8026-8A6F-C5CA889A878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/>
              <a:t>Extend</a:t>
            </a:r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99842CE0-1BB1-42E1-A1D3-8FDEC677A09A}"/>
              </a:ext>
            </a:extLst>
          </p:cNvPr>
          <p:cNvGrpSpPr/>
          <p:nvPr/>
        </p:nvGrpSpPr>
        <p:grpSpPr>
          <a:xfrm>
            <a:off x="4276273" y="2761669"/>
            <a:ext cx="2361959" cy="360000"/>
            <a:chOff x="577439" y="3137252"/>
            <a:chExt cx="2361959" cy="360000"/>
          </a:xfrm>
        </p:grpSpPr>
        <p:pic>
          <p:nvPicPr>
            <p:cNvPr id="165" name="Picture 164">
              <a:extLst>
                <a:ext uri="{FF2B5EF4-FFF2-40B4-BE49-F238E27FC236}">
                  <a16:creationId xmlns:a16="http://schemas.microsoft.com/office/drawing/2014/main" id="{7F028826-B7F9-B6F9-1C11-4D66666179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97F358C5-7AA4-5266-4646-7F49ABEA84E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B8905BA6-238C-8452-37A1-B3B1EF830C04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588263" y="1217924"/>
            <a:chExt cx="2351135" cy="360000"/>
          </a:xfrm>
        </p:grpSpPr>
        <p:pic>
          <p:nvPicPr>
            <p:cNvPr id="168" name="Picture 167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5EE017D5-8379-7243-BDC9-0A796ED2544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B02BCBFF-ECA8-CCFC-4F1B-B4B2C02F66E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2163979D-1149-15E9-3075-A2AF256190B2}"/>
              </a:ext>
            </a:extLst>
          </p:cNvPr>
          <p:cNvGrpSpPr/>
          <p:nvPr/>
        </p:nvGrpSpPr>
        <p:grpSpPr>
          <a:xfrm>
            <a:off x="7739914" y="5158847"/>
            <a:ext cx="2351135" cy="360000"/>
            <a:chOff x="588263" y="1697756"/>
            <a:chExt cx="2351135" cy="360000"/>
          </a:xfrm>
        </p:grpSpPr>
        <p:pic>
          <p:nvPicPr>
            <p:cNvPr id="171" name="Picture 170">
              <a:extLst>
                <a:ext uri="{FF2B5EF4-FFF2-40B4-BE49-F238E27FC236}">
                  <a16:creationId xmlns:a16="http://schemas.microsoft.com/office/drawing/2014/main" id="{E766228F-72A3-C37A-0990-0021DCF6E7F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ED86BD80-A28B-9A02-733D-668AEC6EDE5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F5234D28-BF6E-C37A-304A-A7DCF8B22019}"/>
              </a:ext>
            </a:extLst>
          </p:cNvPr>
          <p:cNvGrpSpPr/>
          <p:nvPr/>
        </p:nvGrpSpPr>
        <p:grpSpPr>
          <a:xfrm>
            <a:off x="4276273" y="5158847"/>
            <a:ext cx="2351135" cy="360000"/>
            <a:chOff x="588263" y="3617084"/>
            <a:chExt cx="2351135" cy="360000"/>
          </a:xfrm>
        </p:grpSpPr>
        <p:pic>
          <p:nvPicPr>
            <p:cNvPr id="174" name="Picture 173">
              <a:extLst>
                <a:ext uri="{FF2B5EF4-FFF2-40B4-BE49-F238E27FC236}">
                  <a16:creationId xmlns:a16="http://schemas.microsoft.com/office/drawing/2014/main" id="{0942AF73-4686-8E4D-9C9B-13CFD834DC6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F2A65318-83E5-E71E-4405-CD749724A37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80AC5D43-4B74-7309-3EE9-47BA92338D37}"/>
              </a:ext>
            </a:extLst>
          </p:cNvPr>
          <p:cNvGrpSpPr/>
          <p:nvPr/>
        </p:nvGrpSpPr>
        <p:grpSpPr>
          <a:xfrm>
            <a:off x="804187" y="5158847"/>
            <a:ext cx="2368026" cy="360000"/>
            <a:chOff x="3277688" y="2657420"/>
            <a:chExt cx="2368026" cy="360000"/>
          </a:xfrm>
        </p:grpSpPr>
        <p:grpSp>
          <p:nvGrpSpPr>
            <p:cNvPr id="177" name="Group 176">
              <a:extLst>
                <a:ext uri="{FF2B5EF4-FFF2-40B4-BE49-F238E27FC236}">
                  <a16:creationId xmlns:a16="http://schemas.microsoft.com/office/drawing/2014/main" id="{1986D84A-CAC2-95A0-AEE0-585653E7F88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277688" y="2657420"/>
              <a:ext cx="360000" cy="360000"/>
              <a:chOff x="2746466" y="3838485"/>
              <a:chExt cx="396000" cy="396000"/>
            </a:xfrm>
          </p:grpSpPr>
          <p:sp>
            <p:nvSpPr>
              <p:cNvPr id="179" name="Oval 178">
                <a:extLst>
                  <a:ext uri="{FF2B5EF4-FFF2-40B4-BE49-F238E27FC236}">
                    <a16:creationId xmlns:a16="http://schemas.microsoft.com/office/drawing/2014/main" id="{C8C17614-45AD-027C-B6D6-5985BBA5144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6466" y="3838485"/>
                <a:ext cx="396000" cy="396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100" noProof="0">
                  <a:solidFill>
                    <a:srgbClr val="FFFFFF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  <p:pic>
            <p:nvPicPr>
              <p:cNvPr id="180" name="Graphic 179">
                <a:extLst>
                  <a:ext uri="{FF2B5EF4-FFF2-40B4-BE49-F238E27FC236}">
                    <a16:creationId xmlns:a16="http://schemas.microsoft.com/office/drawing/2014/main" id="{08AFA88C-D0C2-0713-F87C-1695A85432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2838176" y="3904068"/>
                <a:ext cx="229999" cy="229999"/>
              </a:xfrm>
              <a:prstGeom prst="rect">
                <a:avLst/>
              </a:prstGeom>
              <a:effectLst/>
            </p:spPr>
          </p:pic>
        </p:grp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A40F3460-1479-10CD-FD80-074CC7BAD0B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Loop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181" name="Text Placeholder 60">
            <a:extLst>
              <a:ext uri="{FF2B5EF4-FFF2-40B4-BE49-F238E27FC236}">
                <a16:creationId xmlns:a16="http://schemas.microsoft.com/office/drawing/2014/main" id="{44479D0B-1C58-A85E-C1D4-725EE045F668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82" name="Text Placeholder 61">
            <a:extLst>
              <a:ext uri="{FF2B5EF4-FFF2-40B4-BE49-F238E27FC236}">
                <a16:creationId xmlns:a16="http://schemas.microsoft.com/office/drawing/2014/main" id="{D2E0623E-C462-6AD3-8704-A0B430B50937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8D4"/>
          </a:solidFill>
        </p:spPr>
        <p:txBody>
          <a:bodyPr vert="horz" wrap="square" lIns="0" tIns="0" rIns="0" bIns="0" rtlCol="0">
            <a:noAutofit/>
          </a:bodyPr>
          <a:lstStyle/>
          <a:p>
            <a:endParaRPr lang="en-US" noProof="0"/>
          </a:p>
        </p:txBody>
      </p:sp>
      <p:sp>
        <p:nvSpPr>
          <p:cNvPr id="183" name="Text Placeholder 62">
            <a:extLst>
              <a:ext uri="{FF2B5EF4-FFF2-40B4-BE49-F238E27FC236}">
                <a16:creationId xmlns:a16="http://schemas.microsoft.com/office/drawing/2014/main" id="{C7D76492-A915-AA45-D4A4-CF92768587B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pic>
        <p:nvPicPr>
          <p:cNvPr id="2" name="Picture 1" descr="A group of women standing together&#10;&#10;Description automatically generated">
            <a:extLst>
              <a:ext uri="{FF2B5EF4-FFF2-40B4-BE49-F238E27FC236}">
                <a16:creationId xmlns:a16="http://schemas.microsoft.com/office/drawing/2014/main" id="{4F4E833C-5222-A2FE-E44A-F7B83985BD1C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9481" y="3937299"/>
            <a:ext cx="1872519" cy="2920702"/>
          </a:xfrm>
          <a:prstGeom prst="rect">
            <a:avLst/>
          </a:prstGeom>
        </p:spPr>
      </p:pic>
      <p:sp>
        <p:nvSpPr>
          <p:cNvPr id="17" name="Rectangle: Rounded Corners 6">
            <a:extLst>
              <a:ext uri="{FF2B5EF4-FFF2-40B4-BE49-F238E27FC236}">
                <a16:creationId xmlns:a16="http://schemas.microsoft.com/office/drawing/2014/main" id="{D49EAD2A-4452-3F69-0953-BBFD44E053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766523B-890F-5222-D983-F91E0A27AD69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19" name="Rectangle: Rounded Corners 6">
              <a:extLst>
                <a:ext uri="{FF2B5EF4-FFF2-40B4-BE49-F238E27FC236}">
                  <a16:creationId xmlns:a16="http://schemas.microsoft.com/office/drawing/2014/main" id="{02547D78-E246-120D-4748-EEE7600812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Improve </a:t>
              </a:r>
              <a:r>
                <a:rPr kumimoji="0" lang="en-US" sz="900" b="0" i="0" u="none" strike="noStrike" kern="1200" cap="none" spc="0" normalizeH="0" baseline="0" noProof="0" err="1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eNPS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cs typeface="Segoe UI Semibold"/>
              </a:endParaRPr>
            </a:p>
          </p:txBody>
        </p:sp>
        <p:pic>
          <p:nvPicPr>
            <p:cNvPr id="20" name="Graphic 19">
              <a:extLst>
                <a:ext uri="{FF2B5EF4-FFF2-40B4-BE49-F238E27FC236}">
                  <a16:creationId xmlns:a16="http://schemas.microsoft.com/office/drawing/2014/main" id="{C59A9B25-4662-2C35-A131-E83C43725D4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5EE719C-0D4A-ECDE-1B00-D9161A6C178C}"/>
              </a:ext>
            </a:extLst>
          </p:cNvPr>
          <p:cNvGrpSpPr/>
          <p:nvPr/>
        </p:nvGrpSpPr>
        <p:grpSpPr>
          <a:xfrm>
            <a:off x="3022536" y="1132756"/>
            <a:ext cx="1692000" cy="216000"/>
            <a:chOff x="2707850" y="862657"/>
            <a:chExt cx="1692000" cy="216000"/>
          </a:xfrm>
        </p:grpSpPr>
        <p:sp>
          <p:nvSpPr>
            <p:cNvPr id="22" name="Rectangle: Rounded Corners 6">
              <a:extLst>
                <a:ext uri="{FF2B5EF4-FFF2-40B4-BE49-F238E27FC236}">
                  <a16:creationId xmlns:a16="http://schemas.microsoft.com/office/drawing/2014/main" id="{7FF21B45-68E1-460D-DF37-8C05B5F4E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69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Employee turnover rate</a:t>
              </a:r>
            </a:p>
          </p:txBody>
        </p:sp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CD839ACC-44CF-C0F3-92F0-E6A86360EB6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41" name="Rectangle: Rounded Corners 6">
            <a:extLst>
              <a:ext uri="{FF2B5EF4-FFF2-40B4-BE49-F238E27FC236}">
                <a16:creationId xmlns:a16="http://schemas.microsoft.com/office/drawing/2014/main" id="{B5FA9FC0-3A4F-840C-2B4E-96BA3BFA6B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F78A149-739E-75E7-1190-B912DEB30064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43" name="Rectangle: Rounded Corners 6">
              <a:extLst>
                <a:ext uri="{FF2B5EF4-FFF2-40B4-BE49-F238E27FC236}">
                  <a16:creationId xmlns:a16="http://schemas.microsoft.com/office/drawing/2014/main" id="{6A3D7274-F019-C414-6128-DFE59707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Cost savings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/>
                <a:cs typeface="Segoe UI Semibold"/>
              </a:endParaRPr>
            </a:p>
          </p:txBody>
        </p:sp>
        <p:pic>
          <p:nvPicPr>
            <p:cNvPr id="44" name="Graphic 43">
              <a:extLst>
                <a:ext uri="{FF2B5EF4-FFF2-40B4-BE49-F238E27FC236}">
                  <a16:creationId xmlns:a16="http://schemas.microsoft.com/office/drawing/2014/main" id="{882CF536-4668-214E-7CB4-024FC1A8758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C18F7BB-7FC1-5F1F-3731-80A707035081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46" name="Rectangle: Rounded Corners 6">
              <a:extLst>
                <a:ext uri="{FF2B5EF4-FFF2-40B4-BE49-F238E27FC236}">
                  <a16:creationId xmlns:a16="http://schemas.microsoft.com/office/drawing/2014/main" id="{AF5C3857-4AC7-3209-8CD0-42EE6ABB5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47" name="Graphic 46">
              <a:extLst>
                <a:ext uri="{FF2B5EF4-FFF2-40B4-BE49-F238E27FC236}">
                  <a16:creationId xmlns:a16="http://schemas.microsoft.com/office/drawing/2014/main" id="{36D2E363-642E-6F80-5B37-938D08C434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756A5C3-46B6-A472-20CC-45D127BBE237}"/>
              </a:ext>
            </a:extLst>
          </p:cNvPr>
          <p:cNvGrpSpPr/>
          <p:nvPr/>
        </p:nvGrpSpPr>
        <p:grpSpPr>
          <a:xfrm>
            <a:off x="804187" y="2830419"/>
            <a:ext cx="2304937" cy="477398"/>
            <a:chOff x="767112" y="2825909"/>
            <a:chExt cx="2304937" cy="47739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4456548-BA27-2890-0220-46E3E4D4A14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79865" y="2857031"/>
              <a:ext cx="189218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+Connection to HR system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13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DB493947-8E22-9C85-173F-2AE7DF42F2D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6457357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355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HR | Deliver insights to managers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2025-02-11T21:53:07Z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