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6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sv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11" Type="http://schemas.openxmlformats.org/officeDocument/2006/relationships/image" Target="../media/image15.sv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hyperlink" Target="https://support.microsoft.com/en-us/topic/overview-of-microsoft-365-chat-preview-5b00a52d-7296-48ee-b938-b95b7209f737" TargetMode="External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1AC773-217D-B93C-625F-27C5502E4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5672138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  <a:cs typeface="Segoe UI"/>
              </a:rPr>
              <a:t>HR | </a:t>
            </a:r>
            <a:r>
              <a:rPr lang="en-US" noProof="0">
                <a:cs typeface="Segoe UI"/>
              </a:rPr>
              <a:t>Candidate search </a:t>
            </a:r>
            <a:endParaRPr lang="en-US" noProof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66E64E6-DACB-9E61-4FB5-2DF95508666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Conduct market research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A62AF6B-8392-19D6-4008-8B9EDDD439E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/>
              <a:t>6. Finalize candidate slate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B43261E-C01B-AAF7-FB79-BCB449EDE0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Create job description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D07F03A-7B5E-43DB-6297-704D97B841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Communicate potential candidates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DB7B1D6-90AA-812D-38AC-4FC308D825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Identify potential candidates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59A6375-D732-AEEC-8F08-CB20AB56EF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Create candidate slate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981DE240-23FE-88B8-ACE9-47FD3497BE3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sz="900" noProof="0">
                <a:solidFill>
                  <a:srgbClr val="1A1A1A"/>
                </a:solidFill>
                <a:ea typeface="Segoe UI" pitchFamily="34" charset="0"/>
                <a:cs typeface="Segoe UI" pitchFamily="34" charset="0"/>
              </a:rPr>
              <a:t>Use Copilot to research the latest industry trends and data regarding competitive job descriptions.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E77C0DA9-14F8-42BD-87ED-DA35DACB815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sz="900" noProof="0">
                <a:solidFill>
                  <a:srgbClr val="1A1A1A"/>
                </a:solidFill>
                <a:ea typeface="Segoe UI" pitchFamily="34" charset="0"/>
                <a:cs typeface="Segoe UI" pitchFamily="34" charset="0"/>
              </a:rPr>
              <a:t>Ask Copilot to create a job description which leverages the market research gathered.</a:t>
            </a:r>
            <a:endParaRPr lang="en-US" noProof="0"/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07084076-083A-951E-20F7-C377A7DEFB9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sz="900" noProof="0">
                <a:solidFill>
                  <a:srgbClr val="000000"/>
                </a:solidFill>
                <a:ea typeface="+mn-ea"/>
                <a:cs typeface="Segoe UI"/>
              </a:rPr>
              <a:t>Indicate keywords from your job description to surface potential candidates. </a:t>
            </a:r>
            <a:r>
              <a:rPr lang="en-US" noProof="0"/>
              <a:t>Use Copilot to access HR system data using a Copilot Agent.</a:t>
            </a:r>
            <a:endParaRPr lang="en-US" sz="900" noProof="0">
              <a:solidFill>
                <a:srgbClr val="000000"/>
              </a:solidFill>
              <a:ea typeface="+mn-ea"/>
              <a:cs typeface="Segoe UI"/>
            </a:endParaRP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B1C24346-01DB-CD4B-0834-1B7FC171415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 fontScale="92500"/>
          </a:bodyPr>
          <a:lstStyle/>
          <a:p>
            <a:pPr algn="l"/>
            <a:r>
              <a:rPr lang="en-US" sz="900" i="0" noProof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Example prompt: </a:t>
            </a:r>
            <a:r>
              <a:rPr lang="en-US" sz="900" b="1" i="0" noProof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Generate a table of key skills and experience required for software engineers </a:t>
            </a:r>
            <a:r>
              <a:rPr lang="en-US" sz="900" b="0" i="0" noProof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at a large enterprise technology company based on market trends and leading technology companies.</a:t>
            </a: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77E1CAE0-D9B3-7656-01B2-B2FC96CD6F0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>
            <a:normAutofit lnSpcReduction="10000"/>
          </a:bodyPr>
          <a:lstStyle/>
          <a:p>
            <a:r>
              <a:rPr lang="en-US" sz="900" noProof="0">
                <a:solidFill>
                  <a:schemeClr val="tx1"/>
                </a:solidFill>
                <a:latin typeface="Segoe UI"/>
              </a:rPr>
              <a:t>Actions: </a:t>
            </a:r>
            <a:r>
              <a:rPr lang="en-US" sz="900" b="1" noProof="0">
                <a:solidFill>
                  <a:schemeClr val="tx1"/>
                </a:solidFill>
                <a:latin typeface="Segoe UI"/>
              </a:rPr>
              <a:t>“Recap the meeting” </a:t>
            </a:r>
            <a:r>
              <a:rPr lang="en-US" sz="900" noProof="0">
                <a:solidFill>
                  <a:schemeClr val="tx1"/>
                </a:solidFill>
                <a:latin typeface="Segoe UI"/>
              </a:rPr>
              <a:t>to review key topics and </a:t>
            </a:r>
            <a:r>
              <a:rPr lang="en-US" sz="900" b="1" noProof="0">
                <a:solidFill>
                  <a:schemeClr val="tx1"/>
                </a:solidFill>
                <a:latin typeface="Segoe UI"/>
              </a:rPr>
              <a:t>“List action items</a:t>
            </a:r>
            <a:r>
              <a:rPr lang="en-US" sz="900" noProof="0">
                <a:solidFill>
                  <a:schemeClr val="tx1"/>
                </a:solidFill>
                <a:latin typeface="Segoe UI"/>
              </a:rPr>
              <a:t>”. Paste actions in the meeting chat </a:t>
            </a:r>
            <a:r>
              <a:rPr lang="en-US" sz="900" noProof="0">
                <a:latin typeface="Segoe UI"/>
              </a:rPr>
              <a:t>and tag owners to </a:t>
            </a:r>
            <a:r>
              <a:rPr lang="en-US" sz="900" noProof="0">
                <a:solidFill>
                  <a:schemeClr val="tx1"/>
                </a:solidFill>
                <a:latin typeface="Segoe UI"/>
              </a:rPr>
              <a:t>confirm or update the candidate slate.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D6ABB3CC-D4A3-D11C-9B51-8964D58073A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>
            <a:normAutofit lnSpcReduction="10000"/>
          </a:bodyPr>
          <a:lstStyle/>
          <a:p>
            <a:r>
              <a:rPr lang="en-US" sz="900" i="0" noProof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Example prompt: </a:t>
            </a:r>
            <a:r>
              <a:rPr lang="en-US" sz="900" b="1" kern="0" noProof="0">
                <a:solidFill>
                  <a:srgbClr val="1A1A1A"/>
                </a:solidFill>
                <a:latin typeface="Segoe UI"/>
              </a:rPr>
              <a:t>Generate a software engineer job description </a:t>
            </a: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that includes skills, qualifications, and responsibilities. Reference jobs at large, enterprise tech companies.​‌</a:t>
            </a: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DF2F986E-56BD-8972-711D-93EC4A8B514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>
            <a:normAutofit fontScale="92500"/>
          </a:bodyPr>
          <a:lstStyle/>
          <a:p>
            <a:r>
              <a:rPr lang="en-US" sz="900" i="0" noProof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Example prompt: </a:t>
            </a:r>
            <a:r>
              <a:rPr lang="en-US" sz="900" b="1" noProof="0">
                <a:latin typeface="Segoe UI"/>
              </a:rPr>
              <a:t>“Draft with Copilot” </a:t>
            </a:r>
            <a:r>
              <a:rPr lang="en-US" sz="900" noProof="0">
                <a:latin typeface="Segoe UI"/>
              </a:rPr>
              <a:t>an email to the hiring manager that summarizes the candidates and the key insights for hiring consideration. (Include the table from the Word document.)</a:t>
            </a:r>
            <a:endParaRPr lang="en-US" sz="900" spc="0" noProof="0">
              <a:solidFill>
                <a:schemeClr val="tx1"/>
              </a:solidFill>
              <a:latin typeface="Segoe UI"/>
            </a:endParaRPr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7E602F4E-A164-1A71-CF81-538B7DB3D6B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sz="900" i="0" noProof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Benefit: </a:t>
            </a:r>
            <a:r>
              <a:rPr lang="en-US" sz="900" b="1" kern="0" noProof="0">
                <a:solidFill>
                  <a:srgbClr val="1A1A1A"/>
                </a:solidFill>
                <a:latin typeface="Segoe UI"/>
              </a:rPr>
              <a:t>Rapidly identify possible candidates </a:t>
            </a:r>
            <a:r>
              <a:rPr lang="en-US" sz="900" kern="0" noProof="0">
                <a:solidFill>
                  <a:srgbClr val="1A1A1A"/>
                </a:solidFill>
                <a:latin typeface="Segoe UI"/>
              </a:rPr>
              <a:t>which meet role job requirements reducing time spent from </a:t>
            </a:r>
            <a:r>
              <a:rPr lang="en-US" sz="900" noProof="0">
                <a:solidFill>
                  <a:srgbClr val="000000"/>
                </a:solidFill>
                <a:ea typeface="+mn-ea"/>
                <a:cs typeface="Segoe UI"/>
              </a:rPr>
              <a:t>hours to minutes. </a:t>
            </a:r>
            <a:endParaRPr lang="en-US" sz="900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8EC2574D-86B5-C98F-3DFE-324AAA55C5C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sz="900" i="0" noProof="0">
                <a:solidFill>
                  <a:srgbClr val="242424"/>
                </a:solidFill>
                <a:effectLst/>
                <a:latin typeface="Segoe UI" panose="020B0502040204020203" pitchFamily="34" charset="0"/>
              </a:rPr>
              <a:t>Example prompt: </a:t>
            </a:r>
            <a:r>
              <a:rPr lang="en-US" sz="900" b="1" noProof="0">
                <a:latin typeface="Segoe UI"/>
              </a:rPr>
              <a:t>Summarize these candidates in a table format </a:t>
            </a:r>
            <a:r>
              <a:rPr lang="en-US" sz="900" noProof="0">
                <a:latin typeface="Segoe UI"/>
              </a:rPr>
              <a:t>with a pros column and a cons column.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713C78BE-638A-4F8D-BFDB-9FFF52F7F4F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sz="900" noProof="0">
                <a:solidFill>
                  <a:srgbClr val="000000"/>
                </a:solidFill>
                <a:ea typeface="+mn-lt"/>
                <a:cs typeface="+mn-lt"/>
              </a:rPr>
              <a:t>Engage with hiring manager to gain feedback on candidate slate and align on next steps.</a:t>
            </a:r>
            <a:endParaRPr lang="en-US" sz="900" noProof="0">
              <a:solidFill>
                <a:srgbClr val="000000"/>
              </a:solidFill>
              <a:cs typeface="Segoe UI"/>
            </a:endParaRPr>
          </a:p>
        </p:txBody>
      </p:sp>
      <p:sp>
        <p:nvSpPr>
          <p:cNvPr id="62" name="Text Placeholder 61">
            <a:extLst>
              <a:ext uri="{FF2B5EF4-FFF2-40B4-BE49-F238E27FC236}">
                <a16:creationId xmlns:a16="http://schemas.microsoft.com/office/drawing/2014/main" id="{E314636F-4775-C1EB-CBEE-ABB4F0AD4351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kumimoji="0" lang="en-US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Draft and send email to hiring manager sharing potential candidates and insights with them for consideration.</a:t>
            </a:r>
            <a:endParaRPr kumimoji="0" lang="en-US" b="0" i="0" u="none" strike="noStrike" kern="0" cap="none" spc="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cs typeface="Segoe UI" pitchFamily="34" charset="0"/>
            </a:endParaRPr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0855DA64-2407-5B5C-309D-1FF49A976FB5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kumimoji="0" lang="en-US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cs typeface="Segoe UI" pitchFamily="34" charset="0"/>
              </a:rPr>
              <a:t>Draft a detailed view of potential candidates and insights so a hiring manager can easily evaluate candidates.</a:t>
            </a:r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BCAC897-7517-CCB5-20A5-FB0894A7422B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25" name="Rectangle: Rounded Corners 6">
              <a:extLst>
                <a:ext uri="{FF2B5EF4-FFF2-40B4-BE49-F238E27FC236}">
                  <a16:creationId xmlns:a16="http://schemas.microsoft.com/office/drawing/2014/main" id="{2B1FC6D2-6444-8EB7-BE50-D0E23E87A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per hire</a:t>
              </a:r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B9438946-96F6-DACE-645F-4EFB76563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158" name="Group 157">
            <a:extLst>
              <a:ext uri="{FF2B5EF4-FFF2-40B4-BE49-F238E27FC236}">
                <a16:creationId xmlns:a16="http://schemas.microsoft.com/office/drawing/2014/main" id="{0740873D-7FE9-11BD-9BCE-8CE0CF3A93AA}"/>
              </a:ext>
            </a:extLst>
          </p:cNvPr>
          <p:cNvGrpSpPr/>
          <p:nvPr/>
        </p:nvGrpSpPr>
        <p:grpSpPr>
          <a:xfrm>
            <a:off x="804187" y="2761669"/>
            <a:ext cx="2351135" cy="360000"/>
            <a:chOff x="588263" y="1217924"/>
            <a:chExt cx="2351135" cy="360000"/>
          </a:xfrm>
        </p:grpSpPr>
        <p:pic>
          <p:nvPicPr>
            <p:cNvPr id="159" name="Picture 158" descr="Zip Co logo SVG free download, id: 101874 - Brandlogos.net">
              <a:hlinkClick r:id="rId4"/>
              <a:extLst>
                <a:ext uri="{FF2B5EF4-FFF2-40B4-BE49-F238E27FC236}">
                  <a16:creationId xmlns:a16="http://schemas.microsoft.com/office/drawing/2014/main" id="{2F3C1AB7-C147-38A9-B50C-A9B7A422587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60" name="TextBox 159">
              <a:extLst>
                <a:ext uri="{FF2B5EF4-FFF2-40B4-BE49-F238E27FC236}">
                  <a16:creationId xmlns:a16="http://schemas.microsoft.com/office/drawing/2014/main" id="{E1B8F0EA-E417-8303-52C3-75D550EA774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baseline="300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61" name="Group 160">
            <a:extLst>
              <a:ext uri="{FF2B5EF4-FFF2-40B4-BE49-F238E27FC236}">
                <a16:creationId xmlns:a16="http://schemas.microsoft.com/office/drawing/2014/main" id="{A52D77FB-7B39-341E-05C3-4A092CD8CF35}"/>
              </a:ext>
            </a:extLst>
          </p:cNvPr>
          <p:cNvGrpSpPr/>
          <p:nvPr/>
        </p:nvGrpSpPr>
        <p:grpSpPr>
          <a:xfrm>
            <a:off x="4276273" y="2761669"/>
            <a:ext cx="2351135" cy="360000"/>
            <a:chOff x="588263" y="1217924"/>
            <a:chExt cx="2351135" cy="360000"/>
          </a:xfrm>
        </p:grpSpPr>
        <p:pic>
          <p:nvPicPr>
            <p:cNvPr id="162" name="Picture 161" descr="Zip Co logo SVG free download, id: 101874 - Brandlogos.net">
              <a:hlinkClick r:id="rId4"/>
              <a:extLst>
                <a:ext uri="{FF2B5EF4-FFF2-40B4-BE49-F238E27FC236}">
                  <a16:creationId xmlns:a16="http://schemas.microsoft.com/office/drawing/2014/main" id="{3836CBEF-45BD-2C07-F850-BBC3E51D343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4DE3C47F-BF57-801D-F82A-BE07158F525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baseline="300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67" name="Group 166">
            <a:extLst>
              <a:ext uri="{FF2B5EF4-FFF2-40B4-BE49-F238E27FC236}">
                <a16:creationId xmlns:a16="http://schemas.microsoft.com/office/drawing/2014/main" id="{92167C9A-41C1-AFC9-D735-2D2F18E8F74B}"/>
              </a:ext>
            </a:extLst>
          </p:cNvPr>
          <p:cNvGrpSpPr/>
          <p:nvPr/>
        </p:nvGrpSpPr>
        <p:grpSpPr>
          <a:xfrm>
            <a:off x="4276273" y="5158847"/>
            <a:ext cx="2351135" cy="360000"/>
            <a:chOff x="588263" y="1697756"/>
            <a:chExt cx="2351135" cy="360000"/>
          </a:xfrm>
        </p:grpSpPr>
        <p:pic>
          <p:nvPicPr>
            <p:cNvPr id="168" name="Picture 167">
              <a:extLst>
                <a:ext uri="{FF2B5EF4-FFF2-40B4-BE49-F238E27FC236}">
                  <a16:creationId xmlns:a16="http://schemas.microsoft.com/office/drawing/2014/main" id="{71353408-9EE6-745E-E96E-4C05C40A400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69" name="TextBox 168">
              <a:extLst>
                <a:ext uri="{FF2B5EF4-FFF2-40B4-BE49-F238E27FC236}">
                  <a16:creationId xmlns:a16="http://schemas.microsoft.com/office/drawing/2014/main" id="{64F1C017-0544-D23C-948E-E5EE0D6828F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70" name="Group 169">
            <a:extLst>
              <a:ext uri="{FF2B5EF4-FFF2-40B4-BE49-F238E27FC236}">
                <a16:creationId xmlns:a16="http://schemas.microsoft.com/office/drawing/2014/main" id="{20F879BE-255F-86E2-AA15-16E2FCF2E6FA}"/>
              </a:ext>
            </a:extLst>
          </p:cNvPr>
          <p:cNvGrpSpPr/>
          <p:nvPr/>
        </p:nvGrpSpPr>
        <p:grpSpPr>
          <a:xfrm>
            <a:off x="7739914" y="5158847"/>
            <a:ext cx="2351135" cy="360000"/>
            <a:chOff x="588263" y="2657420"/>
            <a:chExt cx="2351135" cy="360000"/>
          </a:xfrm>
        </p:grpSpPr>
        <p:pic>
          <p:nvPicPr>
            <p:cNvPr id="171" name="Picture 170">
              <a:extLst>
                <a:ext uri="{FF2B5EF4-FFF2-40B4-BE49-F238E27FC236}">
                  <a16:creationId xmlns:a16="http://schemas.microsoft.com/office/drawing/2014/main" id="{C445A825-8EA8-5FDC-2484-B2CFD21A630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2" name="TextBox 171">
              <a:extLst>
                <a:ext uri="{FF2B5EF4-FFF2-40B4-BE49-F238E27FC236}">
                  <a16:creationId xmlns:a16="http://schemas.microsoft.com/office/drawing/2014/main" id="{DFE5B84E-11CD-E2A7-80CC-C7C52C76B6F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73" name="Group 172">
            <a:extLst>
              <a:ext uri="{FF2B5EF4-FFF2-40B4-BE49-F238E27FC236}">
                <a16:creationId xmlns:a16="http://schemas.microsoft.com/office/drawing/2014/main" id="{3A621012-4E15-413D-9FB9-3BD3B543A230}"/>
              </a:ext>
            </a:extLst>
          </p:cNvPr>
          <p:cNvGrpSpPr/>
          <p:nvPr/>
        </p:nvGrpSpPr>
        <p:grpSpPr>
          <a:xfrm>
            <a:off x="804187" y="5158847"/>
            <a:ext cx="2351135" cy="360000"/>
            <a:chOff x="588263" y="3617084"/>
            <a:chExt cx="2351135" cy="360000"/>
          </a:xfrm>
        </p:grpSpPr>
        <p:pic>
          <p:nvPicPr>
            <p:cNvPr id="174" name="Picture 173">
              <a:extLst>
                <a:ext uri="{FF2B5EF4-FFF2-40B4-BE49-F238E27FC236}">
                  <a16:creationId xmlns:a16="http://schemas.microsoft.com/office/drawing/2014/main" id="{9A5EDEBE-7010-FED5-5EE4-DAB830D3784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5" name="TextBox 174">
              <a:extLst>
                <a:ext uri="{FF2B5EF4-FFF2-40B4-BE49-F238E27FC236}">
                  <a16:creationId xmlns:a16="http://schemas.microsoft.com/office/drawing/2014/main" id="{626F04E2-4EC1-994C-3178-8FFC2E4403D3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3" name="Picture 2" descr="A group of women standing together&#10;&#10;Description automatically generated">
            <a:extLst>
              <a:ext uri="{FF2B5EF4-FFF2-40B4-BE49-F238E27FC236}">
                <a16:creationId xmlns:a16="http://schemas.microsoft.com/office/drawing/2014/main" id="{40FA16C7-A8FD-3F06-BA88-E4455357F97A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319481" y="3937299"/>
            <a:ext cx="1872519" cy="2920702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967F26E3-7C40-5CA7-C352-7F235195A4C5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12" name="Rectangle: Rounded Corners 6">
              <a:extLst>
                <a:ext uri="{FF2B5EF4-FFF2-40B4-BE49-F238E27FC236}">
                  <a16:creationId xmlns:a16="http://schemas.microsoft.com/office/drawing/2014/main" id="{4D79D652-3E76-38EB-6841-46E046AD0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/>
                  <a:cs typeface="Segoe UI Semibold"/>
                </a:rPr>
                <a:t>Cost savings</a:t>
              </a:r>
              <a:endParaRPr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/>
                <a:cs typeface="Segoe UI Semibold"/>
              </a:endParaRPr>
            </a:p>
          </p:txBody>
        </p:sp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9C3B99DF-BF90-E1D2-AF23-2FD3879B3D4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B6FF543-73EC-344C-3809-846F937CB1EE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15" name="Rectangle: Rounded Corners 6">
              <a:extLst>
                <a:ext uri="{FF2B5EF4-FFF2-40B4-BE49-F238E27FC236}">
                  <a16:creationId xmlns:a16="http://schemas.microsoft.com/office/drawing/2014/main" id="{CC1F1401-2F4C-6E68-634D-A1A96D1B5C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16" name="Graphic 15">
              <a:extLst>
                <a:ext uri="{FF2B5EF4-FFF2-40B4-BE49-F238E27FC236}">
                  <a16:creationId xmlns:a16="http://schemas.microsoft.com/office/drawing/2014/main" id="{B4410C84-3CB5-9FC4-21F7-58D2FE7643E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sp>
        <p:nvSpPr>
          <p:cNvPr id="21" name="Text Placeholder 185">
            <a:extLst>
              <a:ext uri="{FF2B5EF4-FFF2-40B4-BE49-F238E27FC236}">
                <a16:creationId xmlns:a16="http://schemas.microsoft.com/office/drawing/2014/main" id="{71BAB3C6-7F8E-BC4D-5C85-D038BD7416F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68050" y="527436"/>
            <a:ext cx="3599821" cy="169277"/>
          </a:xfrm>
        </p:spPr>
        <p:txBody>
          <a:bodyPr/>
          <a:lstStyle/>
          <a:p>
            <a:r>
              <a:rPr lang="en-US" noProof="0"/>
              <a:t>Microsoft 365 Copilot and Copilot Studio</a:t>
            </a:r>
            <a:endParaRPr lang="en-US" sz="900" i="1" noProof="0"/>
          </a:p>
        </p:txBody>
      </p:sp>
      <p:sp>
        <p:nvSpPr>
          <p:cNvPr id="22" name="Text Placeholder 198">
            <a:extLst>
              <a:ext uri="{FF2B5EF4-FFF2-40B4-BE49-F238E27FC236}">
                <a16:creationId xmlns:a16="http://schemas.microsoft.com/office/drawing/2014/main" id="{1C3F5EE8-8BC7-04DC-8373-98F20BCD170A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noProof="0"/>
              <a:t>Extend</a:t>
            </a:r>
          </a:p>
        </p:txBody>
      </p:sp>
      <p:sp>
        <p:nvSpPr>
          <p:cNvPr id="40" name="Text Placeholder 60">
            <a:extLst>
              <a:ext uri="{FF2B5EF4-FFF2-40B4-BE49-F238E27FC236}">
                <a16:creationId xmlns:a16="http://schemas.microsoft.com/office/drawing/2014/main" id="{882F8D8C-3926-2450-5963-470875568187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1417128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1" name="Text Placeholder 61">
            <a:extLst>
              <a:ext uri="{FF2B5EF4-FFF2-40B4-BE49-F238E27FC236}">
                <a16:creationId xmlns:a16="http://schemas.microsoft.com/office/drawing/2014/main" id="{D9226A33-B058-68C0-9A8C-8917B8731CE6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1588664" y="357645"/>
            <a:ext cx="127000" cy="125999"/>
          </a:xfrm>
          <a:solidFill>
            <a:srgbClr val="0078D4"/>
          </a:solidFill>
        </p:spPr>
        <p:txBody>
          <a:bodyPr vert="horz" wrap="square" lIns="0" tIns="0" rIns="0" bIns="0" rtlCol="0">
            <a:noAutofit/>
          </a:bodyPr>
          <a:lstStyle/>
          <a:p>
            <a:endParaRPr lang="en-US" noProof="0"/>
          </a:p>
        </p:txBody>
      </p:sp>
      <p:sp>
        <p:nvSpPr>
          <p:cNvPr id="42" name="Text Placeholder 62">
            <a:extLst>
              <a:ext uri="{FF2B5EF4-FFF2-40B4-BE49-F238E27FC236}">
                <a16:creationId xmlns:a16="http://schemas.microsoft.com/office/drawing/2014/main" id="{2FE141B1-3F32-4672-AFFB-42347430BB71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1760200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84D2B49-7EB9-BA22-0693-5335E25F33C4}"/>
              </a:ext>
            </a:extLst>
          </p:cNvPr>
          <p:cNvGrpSpPr/>
          <p:nvPr/>
        </p:nvGrpSpPr>
        <p:grpSpPr>
          <a:xfrm>
            <a:off x="7763012" y="2754605"/>
            <a:ext cx="2304937" cy="477398"/>
            <a:chOff x="767112" y="2825909"/>
            <a:chExt cx="2304937" cy="477398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42348FE-14EE-E300-2FF0-3CEBD68DA53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79865" y="2857031"/>
              <a:ext cx="1892184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+Connection to HR system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27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580E8BB9-9C0F-3383-FE07-79D5547A514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7515604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341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HR | Candidate search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2025-02-11T21:52:18Z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