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55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6039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339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63108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66059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146042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040994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01049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305984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hyperlink" Target="https://copilot.microsoft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Candidate Search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Conduct market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Finalize candidate slate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Create job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Communicate potential candidates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Identify potential candidates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Create candidate slate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81DE240-23FE-88B8-ACE9-47FD3497B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Use Copilot</a:t>
            </a:r>
            <a:r>
              <a:rPr lang="en-US" sz="900" baseline="30000">
                <a:solidFill>
                  <a:srgbClr val="1A1A1A"/>
                </a:solidFill>
                <a:latin typeface="Segoe UI"/>
                <a:ea typeface="Segoe UI" pitchFamily="34" charset="0"/>
                <a:cs typeface="Segoe UI" pitchFamily="34" charset="0"/>
              </a:rPr>
              <a:t>1</a:t>
            </a: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 to research the latest industry trends and data regarding competitive job descriptions.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77C0DA9-14F8-42BD-87ED-DA35DACB81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Ask Copilot</a:t>
            </a:r>
            <a:r>
              <a:rPr lang="en-US" sz="900" baseline="30000">
                <a:solidFill>
                  <a:srgbClr val="1A1A1A"/>
                </a:solidFill>
                <a:latin typeface="Segoe UI"/>
                <a:ea typeface="Segoe UI" pitchFamily="34" charset="0"/>
                <a:cs typeface="Segoe UI" pitchFamily="34" charset="0"/>
              </a:rPr>
              <a:t>1</a:t>
            </a: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 to create a job description which leverages the market research gathered.</a:t>
            </a:r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7084076-083A-951E-20F7-C377A7DEFB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Indicate keywords from your job description to surface potential candidates. </a:t>
            </a:r>
            <a:r>
              <a:rPr lang="en-US"/>
              <a:t>Use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2</a:t>
            </a:r>
            <a:r>
              <a:rPr lang="en-US"/>
              <a:t> to access HR system data using plugins built in Copilot Studio.</a:t>
            </a:r>
            <a:endParaRPr lang="en-US" sz="900">
              <a:solidFill>
                <a:srgbClr val="000000"/>
              </a:solidFill>
              <a:ea typeface="+mn-ea"/>
              <a:cs typeface="Segoe UI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1C24346-01DB-CD4B-0834-1B7FC17141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900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Generate a table of key skills and experience required for software engineers </a:t>
            </a:r>
            <a:r>
              <a:rPr lang="en-US" sz="9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at a large enterprise technology company based on market trends and leading technology companies.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7E1CAE0-D9B3-7656-01B2-B2FC96CD6F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sz="900" b="1">
                <a:solidFill>
                  <a:schemeClr val="tx1"/>
                </a:solidFill>
                <a:latin typeface="Segoe UI"/>
              </a:rPr>
              <a:t>“Recap the meeting”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to review key topics and </a:t>
            </a:r>
            <a:r>
              <a:rPr lang="en-US" sz="900" b="1">
                <a:solidFill>
                  <a:schemeClr val="tx1"/>
                </a:solidFill>
                <a:latin typeface="Segoe UI"/>
              </a:rPr>
              <a:t>“List action items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”. Paste actions in the meeting chat </a:t>
            </a:r>
            <a:r>
              <a:rPr lang="en-US" sz="900">
                <a:latin typeface="Segoe UI"/>
              </a:rPr>
              <a:t>and tag owners to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confirm or update the candidate slate.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D6ABB3CC-D4A3-D11C-9B51-8964D58073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sz="900" b="1" kern="0">
                <a:solidFill>
                  <a:srgbClr val="1A1A1A"/>
                </a:solidFill>
                <a:latin typeface="Segoe UI"/>
              </a:rPr>
              <a:t>Generate a software engineer job description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that includes skills, qualifications, and responsibilities. Reference jobs at large, enterprise tech companies.​‌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DF2F986E-56BD-8972-711D-93EC4A8B51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sz="900" b="1">
                <a:latin typeface="Segoe UI"/>
              </a:rPr>
              <a:t>“Draft with Copilot” </a:t>
            </a:r>
            <a:r>
              <a:rPr lang="en-US" sz="900">
                <a:latin typeface="Segoe UI"/>
              </a:rPr>
              <a:t>an email to the hiring manager that summarizes the candidates and the key insights for hiring consideration. (Include the table from the Word document.)</a:t>
            </a:r>
            <a:endParaRPr lang="en-US" sz="900" spc="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E602F4E-A164-1A71-CF81-538B7DB3D6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identify possible candidates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which meet role job requirements reducing time spent from </a:t>
            </a: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hours to minutes. </a:t>
            </a: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8EC2574D-86B5-C98F-3DFE-324AAA55C5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900" b="1">
                <a:latin typeface="Segoe UI"/>
              </a:rPr>
              <a:t>Summarize these candidates in a table format </a:t>
            </a:r>
            <a:r>
              <a:rPr lang="en-US" sz="900">
                <a:latin typeface="Segoe UI"/>
              </a:rPr>
              <a:t>with a pros column and a cons column.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713C78BE-638A-4F8D-BFDB-9FFF52F7F4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900">
                <a:solidFill>
                  <a:srgbClr val="000000"/>
                </a:solidFill>
                <a:ea typeface="+mn-lt"/>
                <a:cs typeface="+mn-lt"/>
              </a:rPr>
              <a:t>Engage with hiring manager to gain feedback on candidate slate and align on next steps.</a:t>
            </a:r>
            <a:endParaRPr lang="en-US" sz="900">
              <a:solidFill>
                <a:srgbClr val="000000"/>
              </a:solidFill>
              <a:cs typeface="Segoe UI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314636F-4775-C1EB-CBEE-ABB4F0AD435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Draft and send email to hiring manager sharing potential candidates and insights with them for consideration.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0855DA64-2407-5B5C-309D-1FF49A976F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Draft a detailed view of potential candidates and insights so a hiring manager can easily evaluate candidates.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hire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740873D-7FE9-11BD-9BCE-8CE0CF3A93AA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59" name="Picture 158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2F3C1AB7-C147-38A9-B50C-A9B7A42258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1B8F0EA-E417-8303-52C3-75D550EA774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52D77FB-7B39-341E-05C3-4A092CD8CF35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162" name="Picture 161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3836CBEF-45BD-2C07-F850-BBC3E51D34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E3C47F-BF57-801D-F82A-BE07158F525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CA4C505-2A08-027E-B48E-41222561F3F0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165" name="Picture 164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4A20BBA8-F1D1-427F-FF7C-19E7AC7B80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2302DE1-74A5-EBAF-1C4D-017048AD96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b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167C9A-41C1-AFC9-D735-2D2F18E8F74B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1697756"/>
            <a:chExt cx="2351135" cy="360000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71353408-9EE6-745E-E96E-4C05C40A4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4F1C017-0544-D23C-948E-E5EE0D6828F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0F879BE-255F-86E2-AA15-16E2FCF2E6FA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C445A825-8EA8-5FDC-2484-B2CFD21A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FE5B84E-11CD-E2A7-80CC-C7C52C76B6F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A621012-4E15-413D-9FB9-3BD3B543A230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3617084"/>
            <a:chExt cx="2351135" cy="360000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A5EDEBE-7010-FED5-5EE4-DAB830D37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26F04E2-4EC1-994C-3178-8FFC2E4403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40FA16C7-A8FD-3F06-BA88-E4455357F9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67F26E3-7C40-5CA7-C352-7F235195A4C5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4D79D652-3E76-38EB-6841-46E046AD0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C3B99DF-BF90-E1D2-AF23-2FD3879B3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6FF543-73EC-344C-3809-846F937CB1EE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CC1F1401-2F4C-6E68-634D-A1A96D1B5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4410C84-3CB5-9FC4-21F7-58D2FE764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Text Placeholder 185">
            <a:extLst>
              <a:ext uri="{FF2B5EF4-FFF2-40B4-BE49-F238E27FC236}">
                <a16:creationId xmlns:a16="http://schemas.microsoft.com/office/drawing/2014/main" id="{71BAB3C6-7F8E-BC4D-5C85-D038BD7416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8050" y="527436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22" name="Text Placeholder 198">
            <a:extLst>
              <a:ext uri="{FF2B5EF4-FFF2-40B4-BE49-F238E27FC236}">
                <a16:creationId xmlns:a16="http://schemas.microsoft.com/office/drawing/2014/main" id="{1C3F5EE8-8BC7-04DC-8373-98F20BCD17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Customize</a:t>
            </a:r>
          </a:p>
        </p:txBody>
      </p:sp>
      <p:sp>
        <p:nvSpPr>
          <p:cNvPr id="40" name="Text Placeholder 60">
            <a:extLst>
              <a:ext uri="{FF2B5EF4-FFF2-40B4-BE49-F238E27FC236}">
                <a16:creationId xmlns:a16="http://schemas.microsoft.com/office/drawing/2014/main" id="{882F8D8C-3926-2450-5963-4708755681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Text Placeholder 61">
            <a:extLst>
              <a:ext uri="{FF2B5EF4-FFF2-40B4-BE49-F238E27FC236}">
                <a16:creationId xmlns:a16="http://schemas.microsoft.com/office/drawing/2014/main" id="{D9226A33-B058-68C0-9A8C-8917B8731CE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 vert="horz" wrap="square" lIns="0" tIns="0" rIns="0" bIns="0" rtlCol="0">
            <a:noAutofit/>
          </a:bodyPr>
          <a:lstStyle/>
          <a:p>
            <a:endParaRPr lang="en-US"/>
          </a:p>
        </p:txBody>
      </p:sp>
      <p:sp>
        <p:nvSpPr>
          <p:cNvPr id="42" name="Text Placeholder 62">
            <a:extLst>
              <a:ext uri="{FF2B5EF4-FFF2-40B4-BE49-F238E27FC236}">
                <a16:creationId xmlns:a16="http://schemas.microsoft.com/office/drawing/2014/main" id="{2FE141B1-3F32-4672-AFFB-42347430BB7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44">
            <a:extLst>
              <a:ext uri="{FF2B5EF4-FFF2-40B4-BE49-F238E27FC236}">
                <a16:creationId xmlns:a16="http://schemas.microsoft.com/office/drawing/2014/main" id="{F2972FF0-BE53-F266-DE3C-79E567190A93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2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2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13751560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HR | Candidate 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Candidate Search </dc:title>
  <dc:creator>Chad Christian (Unify Consulting LLC)</dc:creator>
  <cp:lastModifiedBy>Chad Christian (Unify Consulting LLC)</cp:lastModifiedBy>
  <cp:revision>3</cp:revision>
  <dcterms:created xsi:type="dcterms:W3CDTF">2024-06-06T00:05:27Z</dcterms:created>
  <dcterms:modified xsi:type="dcterms:W3CDTF">2024-06-06T22:42:29Z</dcterms:modified>
</cp:coreProperties>
</file>