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9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svg"/><Relationship Id="rId7" Type="http://schemas.openxmlformats.org/officeDocument/2006/relationships/hyperlink" Target="https://learn.microsoft.com/en-us/microsoft-copilot-studio/template-awards-recognition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learn-video.azurefd.net/vod/player?id=d98a28ff-b9da-4e62-9473-818bb8fa2c13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3DD01-632B-65F1-C786-9D807E7314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1. Create nomination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365BB1-BD8D-523C-86D7-216ED94736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5. View recognitions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5011CC-555D-D757-8C2E-482B1B2EFA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2. Generate nomination summary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52F85C-FBAE-4B7C-A185-6AE9E204D6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4. View nominations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6A444F-480C-7EC7-7FF2-116080DF2C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3. Review and submit nomination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6CC1D90-2754-C08C-67DF-12045ED6832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/>
              <a:t>Agent prompts the user for the nomination details like category and the nominee (single, multiple people or Team).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2E2B83D-3404-1E18-807E-BC91051A82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/>
              <a:t>Use the agent to create the summary of the nomination.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D320A39-2441-63AD-45ED-60B48E7815B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/>
              <a:t>The agent presents the complete nomination details to the user and requests review and confirmation. User can choose to further edit or submit the nomination.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E7367DE-668D-665B-41AB-7F4412EE950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Benefit: Agent drives the user to fill in right details.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A9247FA-8A45-7F71-FBA4-F49230D23C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Benefit: Track their growth by reviewing the history of recognitions.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09C4C88-08C3-6978-9010-A823959F11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/>
              <a:t>Benefit: Turn a few thoughts on the data collected into a detailed summary.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C569BAB-A70B-EE28-FD37-6F129F97201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/>
              <a:t>Benefit: Hold the history of the nominations submitted by employee.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369AACB-DDC7-4A80-E7DB-9CB95DD1090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/>
              <a:t>Benefit: Review and make updates to the nomination.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6B68DE2-7B36-146E-005A-3A577830C4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/>
              <a:t>Employees can also see all the recognitions they have received.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4D03523-D224-E98B-67FC-932C2E88A08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/>
              <a:t>Employees can ask Copilot to show all the nominations submitted by them.</a:t>
            </a:r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0CBAB42E-A2B0-25B3-8EEF-E63618BB7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27DD0FC-FBBF-E563-3A75-A0986560D346}"/>
              </a:ext>
            </a:extLst>
          </p:cNvPr>
          <p:cNvGrpSpPr/>
          <p:nvPr/>
        </p:nvGrpSpPr>
        <p:grpSpPr>
          <a:xfrm>
            <a:off x="1624328" y="1132756"/>
            <a:ext cx="1645920" cy="216000"/>
            <a:chOff x="1198144" y="862657"/>
            <a:chExt cx="164592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25B614CC-5037-1F79-B179-003C7F868F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6459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>
                  <a:solidFill>
                    <a:srgbClr val="0078D4"/>
                  </a:solidFill>
                  <a:latin typeface="Segoe UI Semibold"/>
                  <a:cs typeface="Segoe UI Semibold"/>
                </a:rPr>
                <a:t>Employee retention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53ADA330-86B3-BFF4-AF71-3A2F5BA1C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2EC0500C-1238-786E-A97F-FC595CE8C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09CA7DB5-EE17-90E6-5AE5-2957F60CE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>
                <a:solidFill>
                  <a:srgbClr val="0078D4"/>
                </a:solidFill>
              </a:rPr>
              <a:t>HR |</a:t>
            </a:r>
            <a:r>
              <a:rPr lang="en-US"/>
              <a:t> Implement awards and recognition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7AE409D-934B-12C5-F63B-9DFF0D210798}"/>
              </a:ext>
            </a:extLst>
          </p:cNvPr>
          <p:cNvGrpSpPr/>
          <p:nvPr/>
        </p:nvGrpSpPr>
        <p:grpSpPr>
          <a:xfrm>
            <a:off x="7537737" y="1127774"/>
            <a:ext cx="1450784" cy="216000"/>
            <a:chOff x="1194743" y="1140160"/>
            <a:chExt cx="1450784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C0FA934F-B7F5-46EF-B12B-88F20E866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</a:t>
              </a:r>
              <a:r>
                <a:rPr lang="en-US" sz="900">
                  <a:solidFill>
                    <a:srgbClr val="8661C5"/>
                  </a:solidFill>
                  <a:latin typeface="Segoe UI Semibold"/>
                  <a:cs typeface="Segoe UI Semibold"/>
                </a:rPr>
                <a:t>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5B0939C3-0ADB-8C8D-D31C-2123FFD04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Text Placeholder 185">
            <a:extLst>
              <a:ext uri="{FF2B5EF4-FFF2-40B4-BE49-F238E27FC236}">
                <a16:creationId xmlns:a16="http://schemas.microsoft.com/office/drawing/2014/main" id="{6BC7EBF2-5D9F-A5B5-7E5B-FC39526339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dirty="0"/>
              <a:t>Copilot Studio</a:t>
            </a:r>
            <a:endParaRPr lang="en-US" sz="900" i="1" noProof="0" dirty="0"/>
          </a:p>
        </p:txBody>
      </p:sp>
      <p:sp>
        <p:nvSpPr>
          <p:cNvPr id="34" name="Text Placeholder 198">
            <a:extLst>
              <a:ext uri="{FF2B5EF4-FFF2-40B4-BE49-F238E27FC236}">
                <a16:creationId xmlns:a16="http://schemas.microsoft.com/office/drawing/2014/main" id="{D0BEEDF5-0973-B6E3-E276-B7A9E6AD1FD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/>
              <a:t>Extend</a:t>
            </a:r>
          </a:p>
        </p:txBody>
      </p:sp>
      <p:sp>
        <p:nvSpPr>
          <p:cNvPr id="35" name="Text Placeholder 60">
            <a:extLst>
              <a:ext uri="{FF2B5EF4-FFF2-40B4-BE49-F238E27FC236}">
                <a16:creationId xmlns:a16="http://schemas.microsoft.com/office/drawing/2014/main" id="{860FD056-705A-9F7C-542D-334E7BB7896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/>
          </a:p>
        </p:txBody>
      </p:sp>
      <p:sp>
        <p:nvSpPr>
          <p:cNvPr id="36" name="Text Placeholder 61">
            <a:extLst>
              <a:ext uri="{FF2B5EF4-FFF2-40B4-BE49-F238E27FC236}">
                <a16:creationId xmlns:a16="http://schemas.microsoft.com/office/drawing/2014/main" id="{563CB4F0-0407-DAE7-EBB2-A0C96E3DA71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/>
          </a:p>
        </p:txBody>
      </p:sp>
      <p:sp>
        <p:nvSpPr>
          <p:cNvPr id="37" name="Text Placeholder 62">
            <a:extLst>
              <a:ext uri="{FF2B5EF4-FFF2-40B4-BE49-F238E27FC236}">
                <a16:creationId xmlns:a16="http://schemas.microsoft.com/office/drawing/2014/main" id="{DE5026D5-B454-4B71-7477-96BDA5AD67B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/>
          </a:p>
        </p:txBody>
      </p:sp>
      <p:sp>
        <p:nvSpPr>
          <p:cNvPr id="38" name="Graphic 2">
            <a:hlinkClick r:id="rId6"/>
            <a:extLst>
              <a:ext uri="{FF2B5EF4-FFF2-40B4-BE49-F238E27FC236}">
                <a16:creationId xmlns:a16="http://schemas.microsoft.com/office/drawing/2014/main" id="{CD60D706-855A-FAE0-6E2D-2D8A493541EE}"/>
              </a:ext>
            </a:extLst>
          </p:cNvPr>
          <p:cNvSpPr/>
          <p:nvPr/>
        </p:nvSpPr>
        <p:spPr>
          <a:xfrm>
            <a:off x="4931267" y="401308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2B13A04-3566-66C2-DBB1-14BAF9044777}"/>
              </a:ext>
            </a:extLst>
          </p:cNvPr>
          <p:cNvSpPr txBox="1"/>
          <p:nvPr/>
        </p:nvSpPr>
        <p:spPr>
          <a:xfrm>
            <a:off x="492708" y="672897"/>
            <a:ext cx="84290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noProof="0">
                <a:latin typeface="+mj-lt"/>
              </a:rPr>
              <a:t>Implementation information: </a:t>
            </a:r>
            <a:r>
              <a:rPr lang="en-US" sz="1400" noProof="0">
                <a:latin typeface="+mj-lt"/>
                <a:hlinkClick r:id="rId7"/>
              </a:rPr>
              <a:t>Awards and Recognition Agent</a:t>
            </a:r>
            <a:endParaRPr lang="en-US" sz="1400" noProof="0">
              <a:latin typeface="+mj-lt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31C9B4C-6938-A882-C670-556CA7E76D98}"/>
              </a:ext>
            </a:extLst>
          </p:cNvPr>
          <p:cNvGrpSpPr/>
          <p:nvPr/>
        </p:nvGrpSpPr>
        <p:grpSpPr>
          <a:xfrm>
            <a:off x="4278407" y="2796437"/>
            <a:ext cx="2349001" cy="365760"/>
            <a:chOff x="762175" y="2722704"/>
            <a:chExt cx="2349001" cy="36576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4407625-D7A0-F5E5-7D94-588A210376B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18992" y="280550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Studio Agent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84D2FD71-5A37-7EA9-B6AD-BB0ADB8449B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EB0A97B-1567-B045-7A6D-632056F6070B}"/>
              </a:ext>
            </a:extLst>
          </p:cNvPr>
          <p:cNvGrpSpPr/>
          <p:nvPr/>
        </p:nvGrpSpPr>
        <p:grpSpPr>
          <a:xfrm>
            <a:off x="7695712" y="2835652"/>
            <a:ext cx="2349001" cy="365760"/>
            <a:chOff x="762175" y="2722704"/>
            <a:chExt cx="2349001" cy="36576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F46A31F-BC08-39F3-2006-C622F801B1D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18992" y="280550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Studio Agent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5A4EE734-3DCF-4D66-8B6C-51F4307F5A4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1126739-9F10-02F1-DD13-0E62DCB16D4D}"/>
              </a:ext>
            </a:extLst>
          </p:cNvPr>
          <p:cNvGrpSpPr/>
          <p:nvPr/>
        </p:nvGrpSpPr>
        <p:grpSpPr>
          <a:xfrm>
            <a:off x="843115" y="2796437"/>
            <a:ext cx="2349001" cy="365760"/>
            <a:chOff x="762175" y="2722704"/>
            <a:chExt cx="2349001" cy="365760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2BA9997-B754-AFE2-979C-A6297F35072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18992" y="280550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Studio Agent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11A2103-D6D5-E036-E514-7FC35DD13BA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9713E9F-136A-BCC4-86F6-38A6624A8623}"/>
              </a:ext>
            </a:extLst>
          </p:cNvPr>
          <p:cNvGrpSpPr/>
          <p:nvPr/>
        </p:nvGrpSpPr>
        <p:grpSpPr>
          <a:xfrm>
            <a:off x="2582266" y="5195622"/>
            <a:ext cx="2349001" cy="365760"/>
            <a:chOff x="762175" y="2722704"/>
            <a:chExt cx="2349001" cy="365760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A6100FE-B923-EDDB-999C-2A0CE59FEB8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18992" y="280550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Studio Agent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5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2563F6A6-CC07-A1AF-2B45-8331225818A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66B33E9-1EE7-3C8F-6984-3A20271F0D5F}"/>
              </a:ext>
            </a:extLst>
          </p:cNvPr>
          <p:cNvGrpSpPr/>
          <p:nvPr/>
        </p:nvGrpSpPr>
        <p:grpSpPr>
          <a:xfrm>
            <a:off x="5947197" y="5213870"/>
            <a:ext cx="2349001" cy="365760"/>
            <a:chOff x="762175" y="2722704"/>
            <a:chExt cx="2349001" cy="365760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9F1BB8-2821-51D8-6E05-96743AB720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18992" y="280550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Studio Agent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5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20B0F5B-C822-BC16-A97A-96CF9A38896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Picture 1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5973845C-535F-B178-6403-DEC71BDEC7EE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2107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206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Implement awards and recognition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