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46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upport.microsoft.com/en-us/topic/overview-of-microsoft-365-chat-preview-5b00a52d-7296-48ee-b938-b95b7209f737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HR | </a:t>
            </a:r>
            <a:r>
              <a:rPr lang="en-US" noProof="0" dirty="0"/>
              <a:t>Automate benefits query management</a:t>
            </a:r>
            <a:endParaRPr lang="en-US" sz="1400" i="1" noProof="0" dirty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Create </a:t>
            </a:r>
            <a:r>
              <a:rPr lang="en-US"/>
              <a:t>an agent</a:t>
            </a:r>
            <a:endParaRPr lang="en-US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 dirty="0"/>
              <a:t>6. Update employees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Benefits analysis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 dirty="0"/>
              <a:t>5. Research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Recommendation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Feedback collection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 dirty="0"/>
              <a:t>Microsoft 365 Copilot Chat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Create a custom agent accessing HR information with guided prompts around employee benefits. Once ready, launch it as an agent in Microsoft Teams for your organization.</a:t>
            </a:r>
            <a:endParaRPr lang="en-US" strike="sngStrike" noProof="0" dirty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Employees may ask the agent for more details about specific benefits.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0"/>
              <a:t>Employees can provide the agent with desired outcomes and ask Copilot to pull specific benefits recommendations.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b="1" noProof="0"/>
              <a:t>Streamline the benefits inquiry process </a:t>
            </a:r>
            <a:r>
              <a:rPr lang="en-US" noProof="0"/>
              <a:t>with instant, 24/7 chatbot assistance.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Quickly draft communications</a:t>
            </a:r>
            <a:r>
              <a:rPr lang="en-US" noProof="0" dirty="0"/>
              <a:t> to keep employees up to date and avoid future questions.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Match employee criteria </a:t>
            </a:r>
            <a:r>
              <a:rPr lang="en-US" noProof="0"/>
              <a:t>with the best available benefits packages.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 noProof="0" dirty="0"/>
              <a:t>Benefit: </a:t>
            </a:r>
            <a:r>
              <a:rPr lang="en-US" b="1" noProof="0" dirty="0"/>
              <a:t>Use the power of AI</a:t>
            </a:r>
            <a:r>
              <a:rPr lang="en-US" noProof="0" dirty="0"/>
              <a:t> to research solutions to employee issues.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Providing tailored recommendations </a:t>
            </a:r>
            <a:r>
              <a:rPr lang="en-US" noProof="0"/>
              <a:t>helps employees make informed decisions about their benefits.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Gathering feedback </a:t>
            </a:r>
            <a:r>
              <a:rPr lang="en-US" noProof="0"/>
              <a:t>allows for the refinement of the recommendation process.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Use Copilot to draft an announcement of clarifications to the benefits plans based on common queries.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Use Copilot to research potential solutions to common issues that are being raised to the agent.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Use the agent to automate the feedback collection in a database for analysis.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5339FDB-BB55-54FB-E31D-D86D65342C5B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73E9221D-2BC1-56D3-7B26-BD4F34994DE0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7495C15-F7B8-22DB-669F-DD4DCAD1F41A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097280" cy="216000"/>
            <a:chOff x="1198144" y="862657"/>
            <a:chExt cx="109728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09728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Turnover rate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5E2FC3A4-1E31-473A-906F-6FEBA5E0E735}"/>
              </a:ext>
            </a:extLst>
          </p:cNvPr>
          <p:cNvGrpSpPr/>
          <p:nvPr/>
        </p:nvGrpSpPr>
        <p:grpSpPr>
          <a:xfrm>
            <a:off x="2803461" y="1132756"/>
            <a:ext cx="1280160" cy="216000"/>
            <a:chOff x="2707850" y="862657"/>
            <a:chExt cx="128016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25ABDAF4-1178-57B0-36C5-4B83F8AAE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Onboarding time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64B40C2D-E6B0-44ED-2636-52ED008C5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592472" y="1127774"/>
            <a:ext cx="1463040" cy="216000"/>
            <a:chOff x="1194743" y="1140160"/>
            <a:chExt cx="14630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pic>
        <p:nvPicPr>
          <p:cNvPr id="69" name="Picture 68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C4E98BA0-6920-41A9-8CC1-821600858B3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F9B85F61-9ED3-E0F5-3805-F90DDB8C7B1A}"/>
              </a:ext>
            </a:extLst>
          </p:cNvPr>
          <p:cNvGrpSpPr/>
          <p:nvPr/>
        </p:nvGrpSpPr>
        <p:grpSpPr>
          <a:xfrm>
            <a:off x="804187" y="2830419"/>
            <a:ext cx="2250050" cy="480390"/>
            <a:chOff x="767112" y="2825909"/>
            <a:chExt cx="2250050" cy="480390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8CAA9A6F-5F53-1C07-D5FD-7822A6193D6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4CC4B11C-9528-B71E-652A-60EE1534CBD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EADF1997-6AB8-BC1F-AF45-A9234966CEA1}"/>
              </a:ext>
            </a:extLst>
          </p:cNvPr>
          <p:cNvGrpSpPr/>
          <p:nvPr/>
        </p:nvGrpSpPr>
        <p:grpSpPr>
          <a:xfrm>
            <a:off x="4269174" y="2780407"/>
            <a:ext cx="2250050" cy="480390"/>
            <a:chOff x="767112" y="2825909"/>
            <a:chExt cx="2250050" cy="480390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78895D8-4ADB-A6B3-C701-0CBC6F9F0BF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CC5A2F33-D0A8-4185-DDC8-B3902DFEC9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28AD65B-FDEA-9836-9FB6-DA0AC6B166D2}"/>
              </a:ext>
            </a:extLst>
          </p:cNvPr>
          <p:cNvGrpSpPr/>
          <p:nvPr/>
        </p:nvGrpSpPr>
        <p:grpSpPr>
          <a:xfrm>
            <a:off x="7754064" y="2793280"/>
            <a:ext cx="2250050" cy="480390"/>
            <a:chOff x="767112" y="2825909"/>
            <a:chExt cx="2250050" cy="48039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591D049-54F6-8563-AB03-BE92A22F875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2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52B05B5C-ED40-A7F9-4560-1F8D353FB2F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0E0D1D36-1076-82B9-3CD9-EBB651F0AB1A}"/>
              </a:ext>
            </a:extLst>
          </p:cNvPr>
          <p:cNvGrpSpPr/>
          <p:nvPr/>
        </p:nvGrpSpPr>
        <p:grpSpPr>
          <a:xfrm>
            <a:off x="7790068" y="5195670"/>
            <a:ext cx="2250050" cy="480390"/>
            <a:chOff x="767112" y="2825909"/>
            <a:chExt cx="2250050" cy="480390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0650C760-1E1B-FCA1-EF23-ADDBD9E3CF8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HR system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4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E2D596C2-254F-39A0-BB23-3E4A6E7C425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218C2DF-FBDC-651A-0AAB-759F3FCBC34B}"/>
              </a:ext>
            </a:extLst>
          </p:cNvPr>
          <p:cNvGrpSpPr/>
          <p:nvPr/>
        </p:nvGrpSpPr>
        <p:grpSpPr>
          <a:xfrm>
            <a:off x="4505409" y="5225213"/>
            <a:ext cx="1469368" cy="360000"/>
            <a:chOff x="588263" y="1217924"/>
            <a:chExt cx="1469368" cy="360000"/>
          </a:xfrm>
        </p:grpSpPr>
        <p:pic>
          <p:nvPicPr>
            <p:cNvPr id="10" name="Picture 9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53CE04C1-69AD-85B8-510F-61F91BFDFC2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46BB117-454E-D86C-E4D8-CAC72AA984C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43092EB-AB3C-6923-08BF-06D0B28C30BE}"/>
              </a:ext>
            </a:extLst>
          </p:cNvPr>
          <p:cNvGrpSpPr/>
          <p:nvPr/>
        </p:nvGrpSpPr>
        <p:grpSpPr>
          <a:xfrm>
            <a:off x="823436" y="5281938"/>
            <a:ext cx="1469368" cy="360000"/>
            <a:chOff x="588263" y="1217924"/>
            <a:chExt cx="1469368" cy="360000"/>
          </a:xfrm>
        </p:grpSpPr>
        <p:pic>
          <p:nvPicPr>
            <p:cNvPr id="13" name="Picture 12" descr="Zip Co logo SVG free download, id: 101874 - Brandlogos.net">
              <a:hlinkClick r:id="rId8"/>
              <a:extLst>
                <a:ext uri="{FF2B5EF4-FFF2-40B4-BE49-F238E27FC236}">
                  <a16:creationId xmlns:a16="http://schemas.microsoft.com/office/drawing/2014/main" id="{BAE6A1F0-01FF-7C70-792D-CA022701804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65C15C3-3843-7DD0-1D37-44CA033196F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010417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>
                <a:solidFill>
                  <a:prstClr val="black"/>
                </a:solidFill>
                <a:latin typeface="Segoe UI Semi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577739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270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Automate benefits query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2025-02-11T21:57:15Z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