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65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66483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25782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21365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038020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587386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193718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395270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898356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0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hyperlink" Target="https://copilot.microsoft.com/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HR | </a:t>
            </a:r>
            <a:r>
              <a:rPr lang="en-US" dirty="0"/>
              <a:t>Analyze hiring practices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64E6-DACB-9E61-4FB5-2DF955086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/>
              <a:t>1. Collect 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62AF6B-8392-19D6-4008-8B9EDDD43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/>
              <a:t>6. Improve hiring pipeline reviews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43261E-C01B-AAF7-FB79-BCB449EDE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/>
              <a:t>2. Analyze data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07F03A-7B5E-43DB-6297-704D97B84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/>
              <a:t>5. Track progress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B7B1D6-90AA-812D-38AC-4FC308D825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/>
              <a:t>3. Generate reports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9A6375-D732-AEEC-8F08-CB20AB56E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/>
              <a:t>4. Collaborate with team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9679909-8B68-D123-76D4-01038F7FAD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Prompt Copilot</a:t>
            </a:r>
            <a:r>
              <a:rPr lang="en-US" baseline="30000">
                <a:solidFill>
                  <a:srgbClr val="1A1A1A"/>
                </a:solidFill>
                <a:latin typeface="Segoe UI"/>
              </a:rPr>
              <a:t>1</a:t>
            </a:r>
            <a:r>
              <a:rPr lang="en-US"/>
              <a:t> to summarize relevant hiring insights from data sources linked using Copilot Studio plug-ins such as applicant tracking systems, LinkedIn, HR insights, and Power BI.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AECCC66-F1E2-2E5E-59E3-8496788ADC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Analyze data, summarize findings, and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provide candidate insights, pipeline, capacity, and hire quality.</a:t>
            </a:r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B72BB1FB-7CDC-BC5E-673A-9D6D9457B5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Create reporting and visualizations to better understand the hiring pipeline and make data-driven decisions. 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65CBFD6-5113-FCBA-4098-3FE711BED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Use Copilot </a:t>
            </a:r>
            <a:r>
              <a:rPr lang="en-US" sz="900" b="1" kern="0">
                <a:solidFill>
                  <a:srgbClr val="1A1A1A"/>
                </a:solidFill>
                <a:latin typeface="Segoe UI"/>
              </a:rPr>
              <a:t>to rapidly locate </a:t>
            </a:r>
            <a:r>
              <a:rPr lang="en-US" sz="900" kern="0">
                <a:solidFill>
                  <a:srgbClr val="1A1A1A"/>
                </a:solidFill>
              </a:rPr>
              <a:t>relevant data which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indicates and impacts the hiring pipeline.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AF739FB7-5D7B-F168-0932-8D160430E5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  <a:ea typeface="+mn-lt"/>
                <a:cs typeface="+mn-lt"/>
              </a:rPr>
              <a:t>Brainstorm ideas to improve the hiring pipelines process</a:t>
            </a:r>
            <a:r>
              <a:rPr lang="en-US" sz="900">
                <a:solidFill>
                  <a:srgbClr val="000000"/>
                </a:solidFill>
                <a:ea typeface="+mn-lt"/>
                <a:cs typeface="+mn-lt"/>
              </a:rPr>
              <a:t> and ask colleagues to contribute and provide feedback in Loop.</a:t>
            </a:r>
            <a:endParaRPr lang="en-US" sz="900" spc="0">
              <a:solidFill>
                <a:schemeClr val="tx1"/>
              </a:solidFill>
              <a:latin typeface="Segoe UI"/>
            </a:endParaRP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476954A4-38CE-4B56-691E-056E706CB4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900" b="1" kern="0">
                <a:solidFill>
                  <a:srgbClr val="1A1A1A"/>
                </a:solidFill>
                <a:latin typeface="Segoe UI"/>
              </a:rPr>
              <a:t>What is the average of “Time to hire”? 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54064BF7-C69A-AAF1-F3AA-3FF2EF08F75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en-US" sz="900">
                <a:latin typeface="Segoe UI"/>
              </a:rPr>
              <a:t>In addition to “</a:t>
            </a:r>
            <a:r>
              <a:rPr lang="en-US" sz="900" b="1">
                <a:latin typeface="Segoe UI"/>
              </a:rPr>
              <a:t>What is the average of ‘Time to hire’?”, </a:t>
            </a:r>
            <a:r>
              <a:rPr lang="en-US" sz="900">
                <a:latin typeface="Segoe UI"/>
              </a:rPr>
              <a:t>monitor </a:t>
            </a:r>
            <a:r>
              <a:rPr lang="en-US" sz="900" b="1">
                <a:latin typeface="Segoe UI"/>
              </a:rPr>
              <a:t>“What is the average ‘Candidate Satisfaction’?” </a:t>
            </a:r>
            <a:r>
              <a:rPr lang="en-US" sz="900">
                <a:latin typeface="Segoe UI"/>
              </a:rPr>
              <a:t>to compare the impact of hiring process changes.</a:t>
            </a:r>
            <a:endParaRPr lang="en-US" sz="900" b="1">
              <a:latin typeface="Segoe UI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2DBA8FC5-55CA-88F4-1043-116346E96C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To better articulate the data, </a:t>
            </a:r>
            <a:r>
              <a:rPr lang="en-US" sz="900" b="1" kern="0">
                <a:solidFill>
                  <a:srgbClr val="1A1A1A"/>
                </a:solidFill>
                <a:latin typeface="Segoe UI"/>
              </a:rPr>
              <a:t>highlight the cells yellow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where “Time to hire” exceeds 60 days.</a:t>
            </a:r>
            <a:r>
              <a:rPr lang="en-US" sz="900" b="1" kern="0">
                <a:solidFill>
                  <a:srgbClr val="1A1A1A"/>
                </a:solidFill>
                <a:latin typeface="Segoe UI"/>
              </a:rPr>
              <a:t> </a:t>
            </a: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F0530182-9295-EA24-E177-5266B24BEDD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900" b="1">
                <a:latin typeface="Segoe UI"/>
              </a:rPr>
              <a:t>“Generate meeting notes” </a:t>
            </a:r>
            <a:r>
              <a:rPr lang="en-US" sz="900">
                <a:latin typeface="Segoe UI"/>
              </a:rPr>
              <a:t>after the call to capture key topics and action items.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7849841-49A7-ADE4-486A-7B7D22F3339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Based on the impact of the actions, adjust approach and continue to iterate.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B476101-2429-30E3-F547-BF0F7CC6335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/>
              <a:t>Track the progress of the hiring pipeline.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64CC2DCB-FD23-A3FE-8982-C4DFD123A50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/>
              <a:t>Schedule a meeting to present the report, insights, and to gain feedback.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per hire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09CFD1A-0339-D2AF-F68C-8E4D6FCAEE0A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588263" y="1217924"/>
            <a:chExt cx="2351135" cy="360000"/>
          </a:xfrm>
        </p:grpSpPr>
        <p:pic>
          <p:nvPicPr>
            <p:cNvPr id="155" name="Picture 154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8EFB9E0D-C1F5-A178-F514-4717C07121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6A93F5B9-A3BB-841A-4E6A-5DA32180EC7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</a:t>
              </a: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F3029AC-DFA3-F93F-3C47-C7D659D2728F}"/>
              </a:ext>
            </a:extLst>
          </p:cNvPr>
          <p:cNvGrpSpPr/>
          <p:nvPr/>
        </p:nvGrpSpPr>
        <p:grpSpPr>
          <a:xfrm>
            <a:off x="4276273" y="2761669"/>
            <a:ext cx="2361959" cy="360000"/>
            <a:chOff x="577439" y="3137252"/>
            <a:chExt cx="2361959" cy="360000"/>
          </a:xfrm>
        </p:grpSpPr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CBECCFB8-7751-5E52-CEB4-EC495A88C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41AED512-DAFC-69A3-E5C9-BF7A9F19FF5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1DC7C30F-CE73-6A2B-F64D-E9C65ACA314A}"/>
              </a:ext>
            </a:extLst>
          </p:cNvPr>
          <p:cNvGrpSpPr/>
          <p:nvPr/>
        </p:nvGrpSpPr>
        <p:grpSpPr>
          <a:xfrm>
            <a:off x="804187" y="5158847"/>
            <a:ext cx="2368026" cy="360000"/>
            <a:chOff x="3277688" y="2657420"/>
            <a:chExt cx="2368026" cy="360000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2A0578F6-BA41-8865-51BA-53FEDBBEF8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77688" y="2657420"/>
              <a:ext cx="360000" cy="360000"/>
              <a:chOff x="2746466" y="3838485"/>
              <a:chExt cx="396000" cy="396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3CDFFD7C-F992-2427-F977-8BA819EC86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6466" y="3838485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64" name="Graphic 163">
                <a:extLst>
                  <a:ext uri="{FF2B5EF4-FFF2-40B4-BE49-F238E27FC236}">
                    <a16:creationId xmlns:a16="http://schemas.microsoft.com/office/drawing/2014/main" id="{117BA173-75FD-8F37-EB7D-72296ECF9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838176" y="3904068"/>
                <a:ext cx="229999" cy="229999"/>
              </a:xfrm>
              <a:prstGeom prst="rect">
                <a:avLst/>
              </a:prstGeom>
              <a:effectLst/>
            </p:spPr>
          </p:pic>
        </p:grp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A7DAA96F-6403-BDA8-AAA1-6C1C2F163B5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Loop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5518BCE-70DE-BAA5-D8B5-4E4A675FD35D}"/>
              </a:ext>
            </a:extLst>
          </p:cNvPr>
          <p:cNvGrpSpPr/>
          <p:nvPr/>
        </p:nvGrpSpPr>
        <p:grpSpPr>
          <a:xfrm>
            <a:off x="4276273" y="5158847"/>
            <a:ext cx="2361959" cy="360000"/>
            <a:chOff x="577439" y="3137252"/>
            <a:chExt cx="2361959" cy="360000"/>
          </a:xfrm>
        </p:grpSpPr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51C0B48E-7822-1BF2-3728-1C7C0CC24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D2103BA0-EBD8-953F-8EE2-8BD0E9ECCEA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D66B7D03-40DD-D50A-149F-28AC5BE1A448}"/>
              </a:ext>
            </a:extLst>
          </p:cNvPr>
          <p:cNvGrpSpPr/>
          <p:nvPr/>
        </p:nvGrpSpPr>
        <p:grpSpPr>
          <a:xfrm>
            <a:off x="7739914" y="2761669"/>
            <a:ext cx="2361959" cy="360000"/>
            <a:chOff x="577439" y="3137252"/>
            <a:chExt cx="2361959" cy="360000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B532E5BB-81F5-CCBD-BE43-278B7D20D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BABFE9B8-7725-D36C-D00B-7FAF27F92F8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5B03C3B4-054D-40FB-9A08-AACDB8920B62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3617084"/>
            <a:chExt cx="2351135" cy="360000"/>
          </a:xfrm>
        </p:grpSpPr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4A1E68F2-A7AF-BB27-D171-15F240475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C386E2E7-7752-87B6-F8D7-F5E47FE382A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3" name="Picture 2" descr="A group of women standing together&#10;&#10;Description automatically generated">
            <a:extLst>
              <a:ext uri="{FF2B5EF4-FFF2-40B4-BE49-F238E27FC236}">
                <a16:creationId xmlns:a16="http://schemas.microsoft.com/office/drawing/2014/main" id="{84576080-A5D4-49B1-3E06-6CF1CF2643A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9481" y="3937299"/>
            <a:ext cx="1872519" cy="292070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D8C45AC-56E3-A9E5-DBD0-2A555F77623E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8E6E886A-48D5-1618-F786-067342B14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405DA61-EA76-0C8A-1741-CCAA110DC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7644B9-1A99-29A4-1FFC-529D9F5B99B9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15" name="Rectangle: Rounded Corners 6">
              <a:extLst>
                <a:ext uri="{FF2B5EF4-FFF2-40B4-BE49-F238E27FC236}">
                  <a16:creationId xmlns:a16="http://schemas.microsoft.com/office/drawing/2014/main" id="{6A094C70-7042-6AAD-DF18-3E8EACBA6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B1D544BA-6EB5-168C-FE6B-320E2862B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43" name="Text Placeholder 185">
            <a:extLst>
              <a:ext uri="{FF2B5EF4-FFF2-40B4-BE49-F238E27FC236}">
                <a16:creationId xmlns:a16="http://schemas.microsoft.com/office/drawing/2014/main" id="{5AF42D73-907E-071D-608E-95C50E1942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Microsoft 365</a:t>
            </a:r>
            <a:endParaRPr lang="en-US" noProof="0"/>
          </a:p>
        </p:txBody>
      </p:sp>
      <p:sp>
        <p:nvSpPr>
          <p:cNvPr id="44" name="Text Placeholder 198">
            <a:extLst>
              <a:ext uri="{FF2B5EF4-FFF2-40B4-BE49-F238E27FC236}">
                <a16:creationId xmlns:a16="http://schemas.microsoft.com/office/drawing/2014/main" id="{84A1882D-97B6-6BC7-6E20-1A0C6C30391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Get started</a:t>
            </a:r>
          </a:p>
        </p:txBody>
      </p:sp>
      <p:sp>
        <p:nvSpPr>
          <p:cNvPr id="45" name="Text Placeholder 60">
            <a:extLst>
              <a:ext uri="{FF2B5EF4-FFF2-40B4-BE49-F238E27FC236}">
                <a16:creationId xmlns:a16="http://schemas.microsoft.com/office/drawing/2014/main" id="{F54F6F53-E2D4-036A-9452-5A9AE442825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6" name="Text Placeholder 61">
            <a:extLst>
              <a:ext uri="{FF2B5EF4-FFF2-40B4-BE49-F238E27FC236}">
                <a16:creationId xmlns:a16="http://schemas.microsoft.com/office/drawing/2014/main" id="{27043AC6-484B-2554-E871-51DB61BBCB5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47" name="Text Placeholder 62">
            <a:extLst>
              <a:ext uri="{FF2B5EF4-FFF2-40B4-BE49-F238E27FC236}">
                <a16:creationId xmlns:a16="http://schemas.microsoft.com/office/drawing/2014/main" id="{7D532CCD-793B-F9CD-262E-5F4ED3CFE04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58">
            <a:extLst>
              <a:ext uri="{FF2B5EF4-FFF2-40B4-BE49-F238E27FC236}">
                <a16:creationId xmlns:a16="http://schemas.microsoft.com/office/drawing/2014/main" id="{26B340FE-BBF8-E907-B838-AC5A488EB70D}"/>
              </a:ext>
            </a:extLst>
          </p:cNvPr>
          <p:cNvSpPr txBox="1">
            <a:spLocks/>
          </p:cNvSpPr>
          <p:nvPr/>
        </p:nvSpPr>
        <p:spPr>
          <a:xfrm>
            <a:off x="521510" y="6585969"/>
            <a:ext cx="9597418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3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</p:txBody>
      </p:sp>
    </p:spTree>
    <p:extLst>
      <p:ext uri="{BB962C8B-B14F-4D97-AF65-F5344CB8AC3E}">
        <p14:creationId xmlns:p14="http://schemas.microsoft.com/office/powerpoint/2010/main" val="13011881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HR | Analyze hiring practices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| Analyze hiring practices</dc:title>
  <dc:creator>Chad Christian (Unify Consulting LLC)</dc:creator>
  <cp:lastModifiedBy>Chad Christian (Unify Consulting LLC)</cp:lastModifiedBy>
  <cp:revision>3</cp:revision>
  <dcterms:created xsi:type="dcterms:W3CDTF">2024-06-06T00:09:42Z</dcterms:created>
  <dcterms:modified xsi:type="dcterms:W3CDTF">2024-06-06T22:43:51Z</dcterms:modified>
</cp:coreProperties>
</file>