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Analyze hiring practices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1. Connect data 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Improve hiring pipeline reviews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Analyze data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Track progress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Generate reports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Collaborate with team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9679909-8B68-D123-76D4-01038F7FAD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Prompt Copilot to summarize relevant hiring insights from data sources linked using Copilot Agents such as applicant tracking systems, LinkedIn, HR insights, and Power BI.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AECCC66-F1E2-2E5E-59E3-8496788ADC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Analyze data, summarize findings, and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provide candidate insights, pipeline, capacity, and hire quality.</a:t>
            </a:r>
            <a:endParaRPr lang="en-US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B72BB1FB-7CDC-BC5E-673A-9D6D9457B57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Create reporting and visualizations to better understand the hiring pipeline and make data-driven decisions. 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65CBFD6-5113-FCBA-4098-3FE711BED4F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Action: Use Copilot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to rapidly locate </a:t>
            </a:r>
            <a:r>
              <a:rPr lang="en-US" sz="900" kern="0" noProof="0">
                <a:solidFill>
                  <a:srgbClr val="1A1A1A"/>
                </a:solidFill>
              </a:rPr>
              <a:t>relevant data which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indicates and impacts the hiring pipeline.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AF739FB7-5D7B-F168-0932-8D160430E5F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solidFill>
                  <a:srgbClr val="000000"/>
                </a:solidFill>
                <a:ea typeface="+mn-lt"/>
                <a:cs typeface="+mn-lt"/>
              </a:rPr>
              <a:t>Brainstorm ideas to improve the hiring pipelines process</a:t>
            </a:r>
            <a:r>
              <a:rPr lang="en-US" sz="900" noProof="0">
                <a:solidFill>
                  <a:srgbClr val="000000"/>
                </a:solidFill>
                <a:ea typeface="+mn-lt"/>
                <a:cs typeface="+mn-lt"/>
              </a:rPr>
              <a:t>. Ask colleagues to contribute and provide feedback in Loop.</a:t>
            </a:r>
            <a:endParaRPr lang="en-US" sz="900" spc="0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476954A4-38CE-4B56-691E-056E706CB4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What is the average of “Time to hire”?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54064BF7-C69A-AAF1-F3AA-3FF2EF08F75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noProof="0">
                <a:latin typeface="Segoe UI"/>
              </a:rPr>
              <a:t>In addition to “</a:t>
            </a:r>
            <a:r>
              <a:rPr lang="en-US" sz="900" b="1" noProof="0">
                <a:latin typeface="Segoe UI"/>
              </a:rPr>
              <a:t>What is the average of ‘Time to hire’?”, </a:t>
            </a:r>
            <a:r>
              <a:rPr lang="en-US" sz="900" noProof="0">
                <a:latin typeface="Segoe UI"/>
              </a:rPr>
              <a:t>monitor </a:t>
            </a:r>
            <a:r>
              <a:rPr lang="en-US" sz="900" b="1" noProof="0">
                <a:latin typeface="Segoe UI"/>
              </a:rPr>
              <a:t>“What is the average ‘Candidate Satisfaction’?” </a:t>
            </a:r>
            <a:r>
              <a:rPr lang="en-US" sz="900" noProof="0">
                <a:latin typeface="Segoe UI"/>
              </a:rPr>
              <a:t>to compare the impact of hiring process changes.</a:t>
            </a:r>
            <a:endParaRPr lang="en-US" sz="900" b="1" noProof="0">
              <a:latin typeface="Segoe UI"/>
            </a:endParaRP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2DBA8FC5-55CA-88F4-1043-116346E96C1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To better articulate the data,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highlight the cells yellow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where “Time to hire” exceeds 60 days.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 </a:t>
            </a: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0530182-9295-EA24-E177-5266B24BEDD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900" noProof="0">
                <a:latin typeface="Segoe UI"/>
              </a:rPr>
              <a:t>Action:</a:t>
            </a:r>
            <a:r>
              <a:rPr lang="en-US" sz="900" b="1" noProof="0">
                <a:latin typeface="Segoe UI"/>
              </a:rPr>
              <a:t> “Generate meeting notes” </a:t>
            </a:r>
            <a:r>
              <a:rPr lang="en-US" sz="900" noProof="0">
                <a:latin typeface="Segoe UI"/>
              </a:rPr>
              <a:t>after the call to capture key topics and action items.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7849841-49A7-ADE4-486A-7B7D22F3339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Based on the impact of the actions, adjust approach and continue to iterate.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1B476101-2429-30E3-F547-BF0F7CC6335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Track the progress of the hiring pipeline.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64CC2DCB-FD23-A3FE-8982-C4DFD123A50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Schedule a meeting to present the report, insights, and to gain feedback.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hire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F3029AC-DFA3-F93F-3C47-C7D659D2728F}"/>
              </a:ext>
            </a:extLst>
          </p:cNvPr>
          <p:cNvGrpSpPr/>
          <p:nvPr/>
        </p:nvGrpSpPr>
        <p:grpSpPr>
          <a:xfrm>
            <a:off x="4276273" y="2761669"/>
            <a:ext cx="2361959" cy="360000"/>
            <a:chOff x="577439" y="3137252"/>
            <a:chExt cx="2361959" cy="360000"/>
          </a:xfrm>
        </p:grpSpPr>
        <p:pic>
          <p:nvPicPr>
            <p:cNvPr id="158" name="Picture 157">
              <a:extLst>
                <a:ext uri="{FF2B5EF4-FFF2-40B4-BE49-F238E27FC236}">
                  <a16:creationId xmlns:a16="http://schemas.microsoft.com/office/drawing/2014/main" id="{CBECCFB8-7751-5E52-CEB4-EC495A88CF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41AED512-DAFC-69A3-E5C9-BF7A9F19FF5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1DC7C30F-CE73-6A2B-F64D-E9C65ACA314A}"/>
              </a:ext>
            </a:extLst>
          </p:cNvPr>
          <p:cNvGrpSpPr/>
          <p:nvPr/>
        </p:nvGrpSpPr>
        <p:grpSpPr>
          <a:xfrm>
            <a:off x="804187" y="5158847"/>
            <a:ext cx="2368026" cy="360000"/>
            <a:chOff x="3277688" y="2657420"/>
            <a:chExt cx="2368026" cy="360000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2A0578F6-BA41-8865-51BA-53FEDBBEF8C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277688" y="2657420"/>
              <a:ext cx="360000" cy="360000"/>
              <a:chOff x="2746466" y="3838485"/>
              <a:chExt cx="396000" cy="396000"/>
            </a:xfrm>
          </p:grpSpPr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3CDFFD7C-F992-2427-F977-8BA819EC867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746466" y="3838485"/>
                <a:ext cx="396000" cy="39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100" noProof="0">
                  <a:solidFill>
                    <a:srgbClr val="FFFFFF"/>
                  </a:solidFill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64" name="Graphic 163">
                <a:extLst>
                  <a:ext uri="{FF2B5EF4-FFF2-40B4-BE49-F238E27FC236}">
                    <a16:creationId xmlns:a16="http://schemas.microsoft.com/office/drawing/2014/main" id="{117BA173-75FD-8F37-EB7D-72296ECF99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838176" y="3904068"/>
                <a:ext cx="229999" cy="229999"/>
              </a:xfrm>
              <a:prstGeom prst="rect">
                <a:avLst/>
              </a:prstGeom>
              <a:effectLst/>
            </p:spPr>
          </p:pic>
        </p:grp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A7DAA96F-6403-BDA8-AAA1-6C1C2F163B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Loop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B5518BCE-70DE-BAA5-D8B5-4E4A675FD35D}"/>
              </a:ext>
            </a:extLst>
          </p:cNvPr>
          <p:cNvGrpSpPr/>
          <p:nvPr/>
        </p:nvGrpSpPr>
        <p:grpSpPr>
          <a:xfrm>
            <a:off x="4276273" y="5158847"/>
            <a:ext cx="2361959" cy="360000"/>
            <a:chOff x="577439" y="3137252"/>
            <a:chExt cx="2361959" cy="360000"/>
          </a:xfrm>
        </p:grpSpPr>
        <p:pic>
          <p:nvPicPr>
            <p:cNvPr id="166" name="Picture 165">
              <a:extLst>
                <a:ext uri="{FF2B5EF4-FFF2-40B4-BE49-F238E27FC236}">
                  <a16:creationId xmlns:a16="http://schemas.microsoft.com/office/drawing/2014/main" id="{51C0B48E-7822-1BF2-3728-1C7C0CC24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D2103BA0-EBD8-953F-8EE2-8BD0E9ECCEA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D66B7D03-40DD-D50A-149F-28AC5BE1A448}"/>
              </a:ext>
            </a:extLst>
          </p:cNvPr>
          <p:cNvGrpSpPr/>
          <p:nvPr/>
        </p:nvGrpSpPr>
        <p:grpSpPr>
          <a:xfrm>
            <a:off x="7739914" y="2761669"/>
            <a:ext cx="2361959" cy="360000"/>
            <a:chOff x="577439" y="3137252"/>
            <a:chExt cx="2361959" cy="360000"/>
          </a:xfrm>
        </p:grpSpPr>
        <p:pic>
          <p:nvPicPr>
            <p:cNvPr id="169" name="Picture 168">
              <a:extLst>
                <a:ext uri="{FF2B5EF4-FFF2-40B4-BE49-F238E27FC236}">
                  <a16:creationId xmlns:a16="http://schemas.microsoft.com/office/drawing/2014/main" id="{B532E5BB-81F5-CCBD-BE43-278B7D20D2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BABFE9B8-7725-D36C-D00B-7FAF27F92F8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5B03C3B4-054D-40FB-9A08-AACDB8920B62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3617084"/>
            <a:chExt cx="2351135" cy="360000"/>
          </a:xfrm>
        </p:grpSpPr>
        <p:pic>
          <p:nvPicPr>
            <p:cNvPr id="172" name="Picture 171">
              <a:extLst>
                <a:ext uri="{FF2B5EF4-FFF2-40B4-BE49-F238E27FC236}">
                  <a16:creationId xmlns:a16="http://schemas.microsoft.com/office/drawing/2014/main" id="{4A1E68F2-A7AF-BB27-D171-15F240475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386E2E7-7752-87B6-F8D7-F5E47FE382A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84576080-A5D4-49B1-3E06-6CF1CF2643A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D8C45AC-56E3-A9E5-DBD0-2A555F77623E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8E6E886A-48D5-1618-F786-067342B14E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1405DA61-EA76-0C8A-1741-CCAA110DC0F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47644B9-1A99-29A4-1FFC-529D9F5B99B9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6A094C70-7042-6AAD-DF18-3E8EACBA6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B1D544BA-6EB5-168C-FE6B-320E2862B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3" name="Text Placeholder 185">
            <a:extLst>
              <a:ext uri="{FF2B5EF4-FFF2-40B4-BE49-F238E27FC236}">
                <a16:creationId xmlns:a16="http://schemas.microsoft.com/office/drawing/2014/main" id="{5AF42D73-907E-071D-608E-95C50E1942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44" name="Text Placeholder 198">
            <a:extLst>
              <a:ext uri="{FF2B5EF4-FFF2-40B4-BE49-F238E27FC236}">
                <a16:creationId xmlns:a16="http://schemas.microsoft.com/office/drawing/2014/main" id="{84A1882D-97B6-6BC7-6E20-1A0C6C30391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5" name="Text Placeholder 60">
            <a:extLst>
              <a:ext uri="{FF2B5EF4-FFF2-40B4-BE49-F238E27FC236}">
                <a16:creationId xmlns:a16="http://schemas.microsoft.com/office/drawing/2014/main" id="{F54F6F53-E2D4-036A-9452-5A9AE442825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6" name="Text Placeholder 61">
            <a:extLst>
              <a:ext uri="{FF2B5EF4-FFF2-40B4-BE49-F238E27FC236}">
                <a16:creationId xmlns:a16="http://schemas.microsoft.com/office/drawing/2014/main" id="{27043AC6-484B-2554-E871-51DB61BBCB5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62">
            <a:extLst>
              <a:ext uri="{FF2B5EF4-FFF2-40B4-BE49-F238E27FC236}">
                <a16:creationId xmlns:a16="http://schemas.microsoft.com/office/drawing/2014/main" id="{7D532CCD-793B-F9CD-262E-5F4ED3CFE04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DBA33C3-F696-6A43-5676-28CD160F97FE}"/>
              </a:ext>
            </a:extLst>
          </p:cNvPr>
          <p:cNvGrpSpPr/>
          <p:nvPr/>
        </p:nvGrpSpPr>
        <p:grpSpPr>
          <a:xfrm>
            <a:off x="804187" y="2760031"/>
            <a:ext cx="2273116" cy="723275"/>
            <a:chOff x="767112" y="2755521"/>
            <a:chExt cx="2273116" cy="72327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DBCEAF-8583-1F47-02F4-555001E15CD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48044" y="2755521"/>
              <a:ext cx="1892184" cy="7232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LinkedIn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2B7DE00-BE1D-831C-AECE-D8AF5D9B2E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118810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Analyze hiring practices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