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214748357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3EA553-41F0-4ADE-9C17-0B79119E7394}" v="1" dt="2026-01-15T22:01:45.774"/>
    <p1510:client id="{97D9914F-BBC1-4220-BA84-1BBA1DE90E18}" v="221" dt="2026-01-15T01:47:46.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26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dirty="0"/>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2541166"/>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2743986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AI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17E85-F4B8-0602-ADDA-C736AC92EC35}"/>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5681039E-510F-C651-2DC9-91581930B4CA}"/>
              </a:ext>
            </a:extLst>
          </p:cNvPr>
          <p:cNvSpPr>
            <a:spLocks noGrp="1"/>
          </p:cNvSpPr>
          <p:nvPr>
            <p:ph type="title"/>
          </p:nvPr>
        </p:nvSpPr>
        <p:spPr/>
        <p:txBody>
          <a:bodyPr/>
          <a:lstStyle/>
          <a:p>
            <a:r>
              <a:rPr lang="en-US" dirty="0"/>
              <a:t>Streamline complex service requests</a:t>
            </a:r>
          </a:p>
        </p:txBody>
      </p:sp>
      <p:sp>
        <p:nvSpPr>
          <p:cNvPr id="24" name="Text Placeholder 23">
            <a:extLst>
              <a:ext uri="{FF2B5EF4-FFF2-40B4-BE49-F238E27FC236}">
                <a16:creationId xmlns:a16="http://schemas.microsoft.com/office/drawing/2014/main" id="{DA94C5B4-7608-95BD-0018-8898572BAAEF}"/>
              </a:ext>
            </a:extLst>
          </p:cNvPr>
          <p:cNvSpPr>
            <a:spLocks noGrp="1"/>
          </p:cNvSpPr>
          <p:nvPr>
            <p:ph type="body" sz="quarter" idx="33"/>
          </p:nvPr>
        </p:nvSpPr>
        <p:spPr/>
        <p:txBody>
          <a:bodyPr/>
          <a:lstStyle/>
          <a:p>
            <a:r>
              <a:rPr lang="en-US" dirty="0"/>
              <a:t>Government</a:t>
            </a:r>
            <a:endParaRPr lang="en-US" noProof="0" dirty="0"/>
          </a:p>
        </p:txBody>
      </p:sp>
      <p:sp>
        <p:nvSpPr>
          <p:cNvPr id="172" name="Text Placeholder 171">
            <a:extLst>
              <a:ext uri="{FF2B5EF4-FFF2-40B4-BE49-F238E27FC236}">
                <a16:creationId xmlns:a16="http://schemas.microsoft.com/office/drawing/2014/main" id="{34BE03E7-1B19-93BF-DD1A-4E5488CFE3D7}"/>
              </a:ext>
            </a:extLst>
          </p:cNvPr>
          <p:cNvSpPr>
            <a:spLocks noGrp="1"/>
          </p:cNvSpPr>
          <p:nvPr>
            <p:ph type="body" sz="quarter" idx="44"/>
          </p:nvPr>
        </p:nvSpPr>
        <p:spPr/>
        <p:txBody>
          <a:bodyPr/>
          <a:lstStyle/>
          <a:p>
            <a:r>
              <a:rPr lang="en-US" dirty="0"/>
              <a:t>Copilot Studio</a:t>
            </a:r>
          </a:p>
        </p:txBody>
      </p:sp>
      <p:sp>
        <p:nvSpPr>
          <p:cNvPr id="26" name="Text Placeholder 25">
            <a:extLst>
              <a:ext uri="{FF2B5EF4-FFF2-40B4-BE49-F238E27FC236}">
                <a16:creationId xmlns:a16="http://schemas.microsoft.com/office/drawing/2014/main" id="{273F098A-4996-2F18-544B-4CFF6CCE0701}"/>
              </a:ext>
            </a:extLst>
          </p:cNvPr>
          <p:cNvSpPr>
            <a:spLocks noGrp="1"/>
          </p:cNvSpPr>
          <p:nvPr>
            <p:ph type="body" sz="quarter" idx="43"/>
          </p:nvPr>
        </p:nvSpPr>
        <p:spPr/>
        <p:txBody>
          <a:bodyPr/>
          <a:lstStyle/>
          <a:p>
            <a:r>
              <a:rPr lang="en-US" dirty="0"/>
              <a:t>Extend</a:t>
            </a:r>
            <a:endParaRPr lang="en-US" noProof="0" dirty="0"/>
          </a:p>
        </p:txBody>
      </p:sp>
      <p:sp>
        <p:nvSpPr>
          <p:cNvPr id="171" name="Text Placeholder 170">
            <a:extLst>
              <a:ext uri="{FF2B5EF4-FFF2-40B4-BE49-F238E27FC236}">
                <a16:creationId xmlns:a16="http://schemas.microsoft.com/office/drawing/2014/main" id="{82F144A6-D369-C64B-0715-7C3B0A9E3CC9}"/>
              </a:ext>
            </a:extLst>
          </p:cNvPr>
          <p:cNvSpPr>
            <a:spLocks noGrp="1"/>
          </p:cNvSpPr>
          <p:nvPr>
            <p:ph type="body" sz="quarter" idx="42"/>
          </p:nvPr>
        </p:nvSpPr>
        <p:spPr/>
        <p:txBody>
          <a:bodyPr/>
          <a:lstStyle/>
          <a:p>
            <a:r>
              <a:rPr lang="en-US" dirty="0"/>
              <a:t>AI automates and standardizes the intake, triage, and routing of complex service requests, improving citizen experience and reducing manual workload for staff.</a:t>
            </a:r>
          </a:p>
        </p:txBody>
      </p:sp>
      <p:sp>
        <p:nvSpPr>
          <p:cNvPr id="70" name="Text Placeholder 69">
            <a:extLst>
              <a:ext uri="{FF2B5EF4-FFF2-40B4-BE49-F238E27FC236}">
                <a16:creationId xmlns:a16="http://schemas.microsoft.com/office/drawing/2014/main" id="{969DAE09-ADE1-758B-386D-5C2A2D454FEA}"/>
              </a:ext>
            </a:extLst>
          </p:cNvPr>
          <p:cNvSpPr>
            <a:spLocks noGrp="1"/>
          </p:cNvSpPr>
          <p:nvPr>
            <p:ph type="body" sz="quarter" idx="47"/>
          </p:nvPr>
        </p:nvSpPr>
        <p:spPr/>
        <p:txBody>
          <a:bodyPr/>
          <a:lstStyle/>
          <a:p>
            <a:r>
              <a:rPr lang="en-US" dirty="0"/>
              <a:t>Automated intake and guided forms</a:t>
            </a:r>
          </a:p>
        </p:txBody>
      </p:sp>
      <p:sp>
        <p:nvSpPr>
          <p:cNvPr id="72" name="Text Placeholder 71">
            <a:extLst>
              <a:ext uri="{FF2B5EF4-FFF2-40B4-BE49-F238E27FC236}">
                <a16:creationId xmlns:a16="http://schemas.microsoft.com/office/drawing/2014/main" id="{D3C94CD1-D596-9159-3492-0167FB0F001F}"/>
              </a:ext>
            </a:extLst>
          </p:cNvPr>
          <p:cNvSpPr>
            <a:spLocks noGrp="1"/>
          </p:cNvSpPr>
          <p:nvPr>
            <p:ph type="body" sz="quarter" idx="48"/>
          </p:nvPr>
        </p:nvSpPr>
        <p:spPr/>
        <p:txBody>
          <a:bodyPr/>
          <a:lstStyle/>
          <a:p>
            <a:r>
              <a:rPr lang="en-US" dirty="0"/>
              <a:t>A digital agent greets citizens online, guiding them through a dynamic intake form that adapts to their responses. The agent asks clarifying questions, validates required fields, and ensures all necessary documentation is attached.</a:t>
            </a:r>
          </a:p>
        </p:txBody>
      </p:sp>
      <p:sp>
        <p:nvSpPr>
          <p:cNvPr id="29" name="Text Placeholder 28">
            <a:extLst>
              <a:ext uri="{FF2B5EF4-FFF2-40B4-BE49-F238E27FC236}">
                <a16:creationId xmlns:a16="http://schemas.microsoft.com/office/drawing/2014/main" id="{26BF62AA-AC2B-87C6-9D10-F7D0B711BFC5}"/>
              </a:ext>
            </a:extLst>
          </p:cNvPr>
          <p:cNvSpPr>
            <a:spLocks noGrp="1"/>
          </p:cNvSpPr>
          <p:nvPr>
            <p:ph type="body" sz="quarter" idx="46"/>
          </p:nvPr>
        </p:nvSpPr>
        <p:spPr/>
        <p:txBody>
          <a:bodyPr/>
          <a:lstStyle/>
          <a:p>
            <a:r>
              <a:rPr lang="en-US" dirty="0"/>
              <a:t>Benefit: Fewer incomplete submissions and less manual follow-up for missing information.</a:t>
            </a:r>
          </a:p>
        </p:txBody>
      </p:sp>
      <p:sp>
        <p:nvSpPr>
          <p:cNvPr id="73" name="Text Placeholder 72">
            <a:extLst>
              <a:ext uri="{FF2B5EF4-FFF2-40B4-BE49-F238E27FC236}">
                <a16:creationId xmlns:a16="http://schemas.microsoft.com/office/drawing/2014/main" id="{8124D101-57EE-7899-0EF9-A724428D8C8A}"/>
              </a:ext>
            </a:extLst>
          </p:cNvPr>
          <p:cNvSpPr>
            <a:spLocks noGrp="1"/>
          </p:cNvSpPr>
          <p:nvPr>
            <p:ph type="body" sz="quarter" idx="49"/>
          </p:nvPr>
        </p:nvSpPr>
        <p:spPr/>
        <p:txBody>
          <a:bodyPr/>
          <a:lstStyle/>
          <a:p>
            <a:r>
              <a:rPr lang="en-US" dirty="0"/>
              <a:t>Smart triage and classification</a:t>
            </a:r>
          </a:p>
        </p:txBody>
      </p:sp>
      <p:sp>
        <p:nvSpPr>
          <p:cNvPr id="75" name="Text Placeholder 74">
            <a:extLst>
              <a:ext uri="{FF2B5EF4-FFF2-40B4-BE49-F238E27FC236}">
                <a16:creationId xmlns:a16="http://schemas.microsoft.com/office/drawing/2014/main" id="{02FD4F81-87B1-CBCA-DDE3-B97CB4DE6CFC}"/>
              </a:ext>
            </a:extLst>
          </p:cNvPr>
          <p:cNvSpPr>
            <a:spLocks noGrp="1"/>
          </p:cNvSpPr>
          <p:nvPr>
            <p:ph type="body" sz="quarter" idx="50"/>
          </p:nvPr>
        </p:nvSpPr>
        <p:spPr/>
        <p:txBody>
          <a:bodyPr/>
          <a:lstStyle/>
          <a:p>
            <a:r>
              <a:rPr lang="en-US" dirty="0"/>
              <a:t>The agent uses AI to determine the urgency, </a:t>
            </a:r>
            <a:br>
              <a:rPr lang="en-US" dirty="0"/>
            </a:br>
            <a:r>
              <a:rPr lang="en-US" dirty="0"/>
              <a:t>and complexity of the request, maintaining a prioritized backlog in Dynamics. This ensures </a:t>
            </a:r>
            <a:br>
              <a:rPr lang="en-US" dirty="0"/>
            </a:br>
            <a:r>
              <a:rPr lang="en-US" dirty="0"/>
              <a:t>high-priority issues (like public safety) are addressed first.</a:t>
            </a:r>
          </a:p>
        </p:txBody>
      </p:sp>
      <p:sp>
        <p:nvSpPr>
          <p:cNvPr id="87" name="Text Placeholder 86">
            <a:extLst>
              <a:ext uri="{FF2B5EF4-FFF2-40B4-BE49-F238E27FC236}">
                <a16:creationId xmlns:a16="http://schemas.microsoft.com/office/drawing/2014/main" id="{E83E3866-E22A-D4D5-FFA8-D553E70B2FDD}"/>
              </a:ext>
            </a:extLst>
          </p:cNvPr>
          <p:cNvSpPr>
            <a:spLocks noGrp="1"/>
          </p:cNvSpPr>
          <p:nvPr>
            <p:ph type="body" sz="quarter" idx="66"/>
          </p:nvPr>
        </p:nvSpPr>
        <p:spPr/>
        <p:txBody>
          <a:bodyPr/>
          <a:lstStyle/>
          <a:p>
            <a:r>
              <a:rPr lang="en-US" dirty="0"/>
              <a:t>Benefit: Requests are routed to the right department or specialist automatically, reducing delays and bottlenecks.</a:t>
            </a:r>
          </a:p>
        </p:txBody>
      </p:sp>
      <p:sp>
        <p:nvSpPr>
          <p:cNvPr id="76" name="Text Placeholder 75">
            <a:extLst>
              <a:ext uri="{FF2B5EF4-FFF2-40B4-BE49-F238E27FC236}">
                <a16:creationId xmlns:a16="http://schemas.microsoft.com/office/drawing/2014/main" id="{9482C81A-C249-A86F-FFEE-406F4448CB76}"/>
              </a:ext>
            </a:extLst>
          </p:cNvPr>
          <p:cNvSpPr>
            <a:spLocks noGrp="1"/>
          </p:cNvSpPr>
          <p:nvPr>
            <p:ph type="body" sz="quarter" idx="52"/>
          </p:nvPr>
        </p:nvSpPr>
        <p:spPr/>
        <p:txBody>
          <a:bodyPr/>
          <a:lstStyle/>
          <a:p>
            <a:r>
              <a:rPr lang="en-US" dirty="0"/>
              <a:t>Seamless scheduling and notifications</a:t>
            </a:r>
          </a:p>
        </p:txBody>
      </p:sp>
      <p:sp>
        <p:nvSpPr>
          <p:cNvPr id="78" name="Text Placeholder 77">
            <a:extLst>
              <a:ext uri="{FF2B5EF4-FFF2-40B4-BE49-F238E27FC236}">
                <a16:creationId xmlns:a16="http://schemas.microsoft.com/office/drawing/2014/main" id="{703D5C21-4846-ABA9-5AAE-A5FBB2F9BF7A}"/>
              </a:ext>
            </a:extLst>
          </p:cNvPr>
          <p:cNvSpPr>
            <a:spLocks noGrp="1"/>
          </p:cNvSpPr>
          <p:nvPr>
            <p:ph type="body" sz="quarter" idx="53"/>
          </p:nvPr>
        </p:nvSpPr>
        <p:spPr/>
        <p:txBody>
          <a:bodyPr/>
          <a:lstStyle/>
          <a:p>
            <a:r>
              <a:rPr lang="en-US" dirty="0"/>
              <a:t>Microsoft 365 Copilot integrates with Microsoft Booking to schedule appointments, send confirmations, and notify staff of new requests that require in-person follow up.</a:t>
            </a:r>
          </a:p>
        </p:txBody>
      </p:sp>
      <p:sp>
        <p:nvSpPr>
          <p:cNvPr id="88" name="Text Placeholder 87">
            <a:extLst>
              <a:ext uri="{FF2B5EF4-FFF2-40B4-BE49-F238E27FC236}">
                <a16:creationId xmlns:a16="http://schemas.microsoft.com/office/drawing/2014/main" id="{31C3D49C-5D19-F383-BE79-B6A1F16A1EA0}"/>
              </a:ext>
            </a:extLst>
          </p:cNvPr>
          <p:cNvSpPr>
            <a:spLocks noGrp="1"/>
          </p:cNvSpPr>
          <p:nvPr>
            <p:ph type="body" sz="quarter" idx="67"/>
          </p:nvPr>
        </p:nvSpPr>
        <p:spPr/>
        <p:txBody>
          <a:bodyPr/>
          <a:lstStyle/>
          <a:p>
            <a:r>
              <a:rPr lang="en-US" dirty="0"/>
              <a:t>Benefit: Eliminates back-and-forth scheduling and keeps everyone informed in real time.</a:t>
            </a:r>
          </a:p>
        </p:txBody>
      </p:sp>
      <p:sp>
        <p:nvSpPr>
          <p:cNvPr id="81" name="Text Placeholder 80">
            <a:extLst>
              <a:ext uri="{FF2B5EF4-FFF2-40B4-BE49-F238E27FC236}">
                <a16:creationId xmlns:a16="http://schemas.microsoft.com/office/drawing/2014/main" id="{17C6B14C-D21E-A81B-EC17-28D86F009285}"/>
              </a:ext>
            </a:extLst>
          </p:cNvPr>
          <p:cNvSpPr>
            <a:spLocks noGrp="1"/>
          </p:cNvSpPr>
          <p:nvPr>
            <p:ph type="body" sz="quarter" idx="61"/>
          </p:nvPr>
        </p:nvSpPr>
        <p:spPr/>
        <p:txBody>
          <a:bodyPr/>
          <a:lstStyle/>
          <a:p>
            <a:r>
              <a:rPr lang="en-US" dirty="0"/>
              <a:t>Support staff with case management</a:t>
            </a:r>
            <a:endParaRPr lang="en-US" noProof="0" dirty="0"/>
          </a:p>
        </p:txBody>
      </p:sp>
      <p:sp>
        <p:nvSpPr>
          <p:cNvPr id="82" name="Text Placeholder 81">
            <a:extLst>
              <a:ext uri="{FF2B5EF4-FFF2-40B4-BE49-F238E27FC236}">
                <a16:creationId xmlns:a16="http://schemas.microsoft.com/office/drawing/2014/main" id="{007B84A3-A3D6-B3A9-BF3B-B83DC43EC647}"/>
              </a:ext>
            </a:extLst>
          </p:cNvPr>
          <p:cNvSpPr>
            <a:spLocks noGrp="1"/>
          </p:cNvSpPr>
          <p:nvPr>
            <p:ph type="body" sz="quarter" idx="62"/>
          </p:nvPr>
        </p:nvSpPr>
        <p:spPr/>
        <p:txBody>
          <a:bodyPr/>
          <a:lstStyle/>
          <a:p>
            <a:r>
              <a:rPr lang="en-US" dirty="0"/>
              <a:t>Staff use an internal Copilot Studio agent to receive case summaries, suggested next actions, and quick links to related documentation. This agent helps manage complex requests, reducing time spent searching for information.</a:t>
            </a:r>
            <a:endParaRPr lang="en-US" noProof="0" dirty="0"/>
          </a:p>
        </p:txBody>
      </p:sp>
      <p:sp>
        <p:nvSpPr>
          <p:cNvPr id="74" name="Text Placeholder 73">
            <a:extLst>
              <a:ext uri="{FF2B5EF4-FFF2-40B4-BE49-F238E27FC236}">
                <a16:creationId xmlns:a16="http://schemas.microsoft.com/office/drawing/2014/main" id="{E8B4D365-8DE0-F6CE-BD68-A405E10B982C}"/>
              </a:ext>
            </a:extLst>
          </p:cNvPr>
          <p:cNvSpPr>
            <a:spLocks noGrp="1"/>
          </p:cNvSpPr>
          <p:nvPr>
            <p:ph type="body" sz="quarter" idx="69"/>
          </p:nvPr>
        </p:nvSpPr>
        <p:spPr/>
        <p:txBody>
          <a:bodyPr/>
          <a:lstStyle/>
          <a:p>
            <a:r>
              <a:rPr lang="en-US" noProof="0" dirty="0"/>
              <a:t>Benefit: Provide a summary of the </a:t>
            </a:r>
            <a:r>
              <a:rPr lang="en-US" dirty="0"/>
              <a:t>open </a:t>
            </a:r>
            <a:r>
              <a:rPr lang="en-US" noProof="0" dirty="0"/>
              <a:t>case, suggest next steps, and share relevant links. </a:t>
            </a:r>
          </a:p>
        </p:txBody>
      </p:sp>
      <p:sp>
        <p:nvSpPr>
          <p:cNvPr id="79" name="Text Placeholder 78">
            <a:extLst>
              <a:ext uri="{FF2B5EF4-FFF2-40B4-BE49-F238E27FC236}">
                <a16:creationId xmlns:a16="http://schemas.microsoft.com/office/drawing/2014/main" id="{9B42BD56-6C2C-0A73-8899-8609771DA4F5}"/>
              </a:ext>
            </a:extLst>
          </p:cNvPr>
          <p:cNvSpPr>
            <a:spLocks noGrp="1"/>
          </p:cNvSpPr>
          <p:nvPr>
            <p:ph type="body" sz="quarter" idx="58"/>
          </p:nvPr>
        </p:nvSpPr>
        <p:spPr/>
        <p:txBody>
          <a:bodyPr/>
          <a:lstStyle/>
          <a:p>
            <a:r>
              <a:rPr lang="en-US" dirty="0"/>
              <a:t>Send automated feedback form</a:t>
            </a:r>
            <a:endParaRPr lang="en-US" spc="-10" noProof="0" dirty="0"/>
          </a:p>
        </p:txBody>
      </p:sp>
      <p:sp>
        <p:nvSpPr>
          <p:cNvPr id="80" name="Text Placeholder 79">
            <a:extLst>
              <a:ext uri="{FF2B5EF4-FFF2-40B4-BE49-F238E27FC236}">
                <a16:creationId xmlns:a16="http://schemas.microsoft.com/office/drawing/2014/main" id="{4D5A9629-94AE-756D-2498-612B610A4C25}"/>
              </a:ext>
            </a:extLst>
          </p:cNvPr>
          <p:cNvSpPr>
            <a:spLocks noGrp="1"/>
          </p:cNvSpPr>
          <p:nvPr>
            <p:ph type="body" sz="quarter" idx="59"/>
          </p:nvPr>
        </p:nvSpPr>
        <p:spPr/>
        <p:txBody>
          <a:bodyPr/>
          <a:lstStyle/>
          <a:p>
            <a:r>
              <a:rPr lang="en-US" dirty="0"/>
              <a:t>After the service is delivered, Copilot can send a feedback form to the citizen, capturing their satisfaction and any additional comments. This closes the loop and provides valuable data for continuous improvement.</a:t>
            </a:r>
            <a:endParaRPr lang="en-US" noProof="0" dirty="0"/>
          </a:p>
        </p:txBody>
      </p:sp>
      <p:sp>
        <p:nvSpPr>
          <p:cNvPr id="71" name="Text Placeholder 70">
            <a:extLst>
              <a:ext uri="{FF2B5EF4-FFF2-40B4-BE49-F238E27FC236}">
                <a16:creationId xmlns:a16="http://schemas.microsoft.com/office/drawing/2014/main" id="{6B1EEFDA-3208-0909-E519-62DC44558549}"/>
              </a:ext>
            </a:extLst>
          </p:cNvPr>
          <p:cNvSpPr>
            <a:spLocks noGrp="1"/>
          </p:cNvSpPr>
          <p:nvPr>
            <p:ph type="body" sz="quarter" idx="68"/>
          </p:nvPr>
        </p:nvSpPr>
        <p:spPr/>
        <p:txBody>
          <a:bodyPr/>
          <a:lstStyle/>
          <a:p>
            <a:r>
              <a:rPr lang="en-US" noProof="0" dirty="0"/>
              <a:t>Benefit: </a:t>
            </a:r>
            <a:r>
              <a:rPr lang="en-US" dirty="0"/>
              <a:t>Automate feedback requests, ensuring citizen satisfaction scores with issue resolution is collected in a timely manner.</a:t>
            </a:r>
            <a:endParaRPr lang="en-US" noProof="0" dirty="0"/>
          </a:p>
        </p:txBody>
      </p:sp>
      <p:sp>
        <p:nvSpPr>
          <p:cNvPr id="6" name="TextBox 5">
            <a:extLst>
              <a:ext uri="{FF2B5EF4-FFF2-40B4-BE49-F238E27FC236}">
                <a16:creationId xmlns:a16="http://schemas.microsoft.com/office/drawing/2014/main" id="{4BF861B0-6FD5-7147-9277-B6078CD8A750}"/>
              </a:ext>
              <a:ext uri="{C183D7F6-B498-43B3-948B-1728B52AA6E4}">
                <adec:decorative xmlns:adec="http://schemas.microsoft.com/office/drawing/2017/decorative" val="0"/>
              </a:ext>
            </a:extLst>
          </p:cNvPr>
          <p:cNvSpPr txBox="1"/>
          <p:nvPr/>
        </p:nvSpPr>
        <p:spPr>
          <a:xfrm>
            <a:off x="7887758" y="4788907"/>
            <a:ext cx="2191987" cy="276999"/>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Teams, Dynamics for Service</a:t>
            </a:r>
          </a:p>
        </p:txBody>
      </p:sp>
      <p:sp>
        <p:nvSpPr>
          <p:cNvPr id="8" name="TextBox 7">
            <a:extLst>
              <a:ext uri="{FF2B5EF4-FFF2-40B4-BE49-F238E27FC236}">
                <a16:creationId xmlns:a16="http://schemas.microsoft.com/office/drawing/2014/main" id="{0BF9AD31-0931-4BF2-A3AD-A511DA1FABD8}"/>
              </a:ext>
              <a:ext uri="{C183D7F6-B498-43B3-948B-1728B52AA6E4}">
                <adec:decorative xmlns:adec="http://schemas.microsoft.com/office/drawing/2017/decorative" val="0"/>
              </a:ext>
            </a:extLst>
          </p:cNvPr>
          <p:cNvSpPr txBox="1"/>
          <p:nvPr/>
        </p:nvSpPr>
        <p:spPr>
          <a:xfrm>
            <a:off x="4416684" y="4788907"/>
            <a:ext cx="2530207" cy="276999"/>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Microsoft Outlook, Microsoft Forms</a:t>
            </a:r>
          </a:p>
        </p:txBody>
      </p:sp>
      <p:sp>
        <p:nvSpPr>
          <p:cNvPr id="12" name="TextBox 11">
            <a:extLst>
              <a:ext uri="{FF2B5EF4-FFF2-40B4-BE49-F238E27FC236}">
                <a16:creationId xmlns:a16="http://schemas.microsoft.com/office/drawing/2014/main" id="{FB094EBA-F513-6841-A5AD-F8531E67BFE6}"/>
              </a:ext>
              <a:ext uri="{C183D7F6-B498-43B3-948B-1728B52AA6E4}">
                <adec:decorative xmlns:adec="http://schemas.microsoft.com/office/drawing/2017/decorative" val="0"/>
              </a:ext>
            </a:extLst>
          </p:cNvPr>
          <p:cNvSpPr txBox="1"/>
          <p:nvPr/>
        </p:nvSpPr>
        <p:spPr>
          <a:xfrm>
            <a:off x="9330750" y="2258294"/>
            <a:ext cx="2191987" cy="276999"/>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Microsoft Bookings</a:t>
            </a:r>
          </a:p>
        </p:txBody>
      </p:sp>
      <p:sp>
        <p:nvSpPr>
          <p:cNvPr id="16" name="TextBox 15">
            <a:extLst>
              <a:ext uri="{FF2B5EF4-FFF2-40B4-BE49-F238E27FC236}">
                <a16:creationId xmlns:a16="http://schemas.microsoft.com/office/drawing/2014/main" id="{764CE3BA-73F6-11FE-4349-4F8CEC6725E3}"/>
              </a:ext>
              <a:ext uri="{C183D7F6-B498-43B3-948B-1728B52AA6E4}">
                <adec:decorative xmlns:adec="http://schemas.microsoft.com/office/drawing/2017/decorative" val="0"/>
              </a:ext>
            </a:extLst>
          </p:cNvPr>
          <p:cNvSpPr txBox="1"/>
          <p:nvPr/>
        </p:nvSpPr>
        <p:spPr>
          <a:xfrm>
            <a:off x="3561141" y="2258294"/>
            <a:ext cx="2191987" cy="276999"/>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Dynamics for Service</a:t>
            </a:r>
          </a:p>
        </p:txBody>
      </p:sp>
      <p:sp>
        <p:nvSpPr>
          <p:cNvPr id="19" name="TextBox 18">
            <a:extLst>
              <a:ext uri="{FF2B5EF4-FFF2-40B4-BE49-F238E27FC236}">
                <a16:creationId xmlns:a16="http://schemas.microsoft.com/office/drawing/2014/main" id="{D6120F21-1509-68AA-8129-12241DA13B31}"/>
              </a:ext>
              <a:ext uri="{C183D7F6-B498-43B3-948B-1728B52AA6E4}">
                <adec:decorative xmlns:adec="http://schemas.microsoft.com/office/drawing/2017/decorative" val="0"/>
              </a:ext>
            </a:extLst>
          </p:cNvPr>
          <p:cNvSpPr txBox="1"/>
          <p:nvPr/>
        </p:nvSpPr>
        <p:spPr>
          <a:xfrm>
            <a:off x="6459463" y="2258294"/>
            <a:ext cx="2191987" cy="276999"/>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Dynamics for Service</a:t>
            </a:r>
          </a:p>
        </p:txBody>
      </p:sp>
      <p:sp>
        <p:nvSpPr>
          <p:cNvPr id="32" name="Text Placeholder 86">
            <a:extLst>
              <a:ext uri="{FF2B5EF4-FFF2-40B4-BE49-F238E27FC236}">
                <a16:creationId xmlns:a16="http://schemas.microsoft.com/office/drawing/2014/main" id="{31FB5CC8-7754-7BA6-BCD9-DDB8E98EFD40}"/>
              </a:ext>
            </a:extLst>
          </p:cNvPr>
          <p:cNvSpPr txBox="1">
            <a:spLocks/>
          </p:cNvSpPr>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vert="horz" wrap="square" lIns="0" tIns="36576" rIns="0" bIns="36576" rtlCol="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bg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Value benefit</a:t>
            </a:r>
          </a:p>
        </p:txBody>
      </p:sp>
      <p:sp>
        <p:nvSpPr>
          <p:cNvPr id="33" name="Text Placeholder 87">
            <a:extLst>
              <a:ext uri="{FF2B5EF4-FFF2-40B4-BE49-F238E27FC236}">
                <a16:creationId xmlns:a16="http://schemas.microsoft.com/office/drawing/2014/main" id="{6BDCD649-7D97-D63A-4145-3B262FACA31D}"/>
              </a:ext>
            </a:extLst>
          </p:cNvPr>
          <p:cNvSpPr>
            <a:spLocks noGrp="1"/>
          </p:cNvSpPr>
          <p:nvPr>
            <p:ph type="body" sz="quarter" idx="65"/>
          </p:nvPr>
        </p:nvSpPr>
        <p:spPr>
          <a:xfrm>
            <a:off x="320721" y="3467940"/>
            <a:ext cx="1131650" cy="219456"/>
          </a:xfrm>
        </p:spPr>
        <p:txBody>
          <a:bodyPr/>
          <a:lstStyle/>
          <a:p>
            <a:r>
              <a:rPr lang="en-US" noProof="0" dirty="0"/>
              <a:t>KPIs impacted</a:t>
            </a:r>
          </a:p>
        </p:txBody>
      </p:sp>
      <p:grpSp>
        <p:nvGrpSpPr>
          <p:cNvPr id="34" name="Group 33">
            <a:extLst>
              <a:ext uri="{FF2B5EF4-FFF2-40B4-BE49-F238E27FC236}">
                <a16:creationId xmlns:a16="http://schemas.microsoft.com/office/drawing/2014/main" id="{61D263B1-F31B-2D31-C1CD-0E2BFEF44C60}"/>
              </a:ext>
            </a:extLst>
          </p:cNvPr>
          <p:cNvGrpSpPr/>
          <p:nvPr/>
        </p:nvGrpSpPr>
        <p:grpSpPr>
          <a:xfrm>
            <a:off x="320719" y="3778836"/>
            <a:ext cx="1771605" cy="216000"/>
            <a:chOff x="320719" y="4224848"/>
            <a:chExt cx="1771605" cy="219456"/>
          </a:xfrm>
        </p:grpSpPr>
        <p:sp>
          <p:nvSpPr>
            <p:cNvPr id="35" name="Rectangle: Rounded Corners 6">
              <a:extLst>
                <a:ext uri="{FF2B5EF4-FFF2-40B4-BE49-F238E27FC236}">
                  <a16:creationId xmlns:a16="http://schemas.microsoft.com/office/drawing/2014/main" id="{F4A39C24-0D1F-4FA8-FA77-20FFD1D3CAF4}"/>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Segoe UI Semibold" panose="020B0702040204020203" pitchFamily="34" charset="0"/>
                </a:rPr>
                <a:t>Request resolution time</a:t>
              </a:r>
            </a:p>
          </p:txBody>
        </p:sp>
        <p:pic>
          <p:nvPicPr>
            <p:cNvPr id="36" name="Graphic 35">
              <a:extLst>
                <a:ext uri="{FF2B5EF4-FFF2-40B4-BE49-F238E27FC236}">
                  <a16:creationId xmlns:a16="http://schemas.microsoft.com/office/drawing/2014/main" id="{BF15B6C7-7CB5-B282-A492-D6E4659978E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37" name="Group 36">
            <a:extLst>
              <a:ext uri="{FF2B5EF4-FFF2-40B4-BE49-F238E27FC236}">
                <a16:creationId xmlns:a16="http://schemas.microsoft.com/office/drawing/2014/main" id="{D129CF36-B9B8-D2EF-802A-1819AA704421}"/>
              </a:ext>
            </a:extLst>
          </p:cNvPr>
          <p:cNvGrpSpPr/>
          <p:nvPr/>
        </p:nvGrpSpPr>
        <p:grpSpPr>
          <a:xfrm>
            <a:off x="320721" y="4067988"/>
            <a:ext cx="1771605" cy="216000"/>
            <a:chOff x="320721" y="4517211"/>
            <a:chExt cx="1771605" cy="216000"/>
          </a:xfrm>
        </p:grpSpPr>
        <p:sp>
          <p:nvSpPr>
            <p:cNvPr id="38" name="Rectangle: Rounded Corners 6">
              <a:extLst>
                <a:ext uri="{FF2B5EF4-FFF2-40B4-BE49-F238E27FC236}">
                  <a16:creationId xmlns:a16="http://schemas.microsoft.com/office/drawing/2014/main" id="{7C304321-1C10-963F-0861-6D6B792FD57F}"/>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9456" tIns="36576" rIns="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800" dirty="0">
                  <a:solidFill>
                    <a:srgbClr val="0078D4"/>
                  </a:solidFill>
                  <a:latin typeface="Segoe UI Semibold"/>
                  <a:cs typeface="Segoe UI Semibold"/>
                </a:rPr>
                <a:t>Escalation rate</a:t>
              </a:r>
              <a:endParaRPr kumimoji="0" lang="en-US" sz="800" b="0" i="0" u="none" strike="noStrike" kern="1200" cap="none" spc="0" normalizeH="0" baseline="0" noProof="0" dirty="0">
                <a:ln>
                  <a:noFill/>
                </a:ln>
                <a:solidFill>
                  <a:srgbClr val="0078D4"/>
                </a:solidFill>
                <a:effectLst/>
                <a:uLnTx/>
                <a:uFillTx/>
                <a:latin typeface="Segoe UI Semibold"/>
                <a:ea typeface="+mn-ea"/>
                <a:cs typeface="Segoe UI Semibold"/>
              </a:endParaRPr>
            </a:p>
          </p:txBody>
        </p:sp>
        <p:pic>
          <p:nvPicPr>
            <p:cNvPr id="39" name="Graphic 38">
              <a:extLst>
                <a:ext uri="{FF2B5EF4-FFF2-40B4-BE49-F238E27FC236}">
                  <a16:creationId xmlns:a16="http://schemas.microsoft.com/office/drawing/2014/main" id="{7A65ED40-CE72-5D8D-2E0C-CE63CF6D3A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507" y="4552645"/>
              <a:ext cx="144000" cy="141732"/>
            </a:xfrm>
            <a:prstGeom prst="rect">
              <a:avLst/>
            </a:prstGeom>
          </p:spPr>
        </p:pic>
      </p:grpSp>
      <p:grpSp>
        <p:nvGrpSpPr>
          <p:cNvPr id="40" name="Group 39">
            <a:extLst>
              <a:ext uri="{FF2B5EF4-FFF2-40B4-BE49-F238E27FC236}">
                <a16:creationId xmlns:a16="http://schemas.microsoft.com/office/drawing/2014/main" id="{E2726706-E1B4-8BB0-1CB5-19751CD3AD9B}"/>
              </a:ext>
            </a:extLst>
          </p:cNvPr>
          <p:cNvGrpSpPr/>
          <p:nvPr/>
        </p:nvGrpSpPr>
        <p:grpSpPr>
          <a:xfrm>
            <a:off x="320719" y="5020658"/>
            <a:ext cx="1771605" cy="216000"/>
            <a:chOff x="320719" y="5270676"/>
            <a:chExt cx="1771605" cy="216000"/>
          </a:xfrm>
        </p:grpSpPr>
        <p:sp>
          <p:nvSpPr>
            <p:cNvPr id="41" name="Rectangle: Rounded Corners 6">
              <a:extLst>
                <a:ext uri="{FF2B5EF4-FFF2-40B4-BE49-F238E27FC236}">
                  <a16:creationId xmlns:a16="http://schemas.microsoft.com/office/drawing/2014/main" id="{C77D3064-21F1-6151-040E-84D4183B3F9A}"/>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Reduces manual effort</a:t>
              </a:r>
            </a:p>
          </p:txBody>
        </p:sp>
        <p:pic>
          <p:nvPicPr>
            <p:cNvPr id="42" name="Graphic 41">
              <a:extLst>
                <a:ext uri="{FF2B5EF4-FFF2-40B4-BE49-F238E27FC236}">
                  <a16:creationId xmlns:a16="http://schemas.microsoft.com/office/drawing/2014/main" id="{C4EA3ED1-97FC-0A28-B9DE-24598F02273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grpSp>
        <p:nvGrpSpPr>
          <p:cNvPr id="43" name="Group 42">
            <a:extLst>
              <a:ext uri="{FF2B5EF4-FFF2-40B4-BE49-F238E27FC236}">
                <a16:creationId xmlns:a16="http://schemas.microsoft.com/office/drawing/2014/main" id="{03AAB5A3-EFB1-1A59-6F8A-DF3083CDF804}"/>
              </a:ext>
            </a:extLst>
          </p:cNvPr>
          <p:cNvGrpSpPr/>
          <p:nvPr/>
        </p:nvGrpSpPr>
        <p:grpSpPr>
          <a:xfrm>
            <a:off x="320721" y="5309810"/>
            <a:ext cx="1771605" cy="216000"/>
            <a:chOff x="320721" y="5582445"/>
            <a:chExt cx="1771605" cy="216000"/>
          </a:xfrm>
        </p:grpSpPr>
        <p:sp>
          <p:nvSpPr>
            <p:cNvPr id="44" name="Rectangle: Rounded Corners 43">
              <a:extLst>
                <a:ext uri="{FF2B5EF4-FFF2-40B4-BE49-F238E27FC236}">
                  <a16:creationId xmlns:a16="http://schemas.microsoft.com/office/drawing/2014/main" id="{6CED4836-B802-8125-3C78-416B4CE1F3B3}"/>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Improves traceability</a:t>
              </a:r>
            </a:p>
          </p:txBody>
        </p:sp>
        <p:pic>
          <p:nvPicPr>
            <p:cNvPr id="45" name="Graphic 44">
              <a:extLst>
                <a:ext uri="{FF2B5EF4-FFF2-40B4-BE49-F238E27FC236}">
                  <a16:creationId xmlns:a16="http://schemas.microsoft.com/office/drawing/2014/main" id="{2D2A9EF8-6F6B-7365-748D-D1327776EA9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618445"/>
              <a:ext cx="144000" cy="144000"/>
            </a:xfrm>
            <a:prstGeom prst="rect">
              <a:avLst/>
            </a:prstGeom>
          </p:spPr>
        </p:pic>
      </p:grpSp>
      <p:grpSp>
        <p:nvGrpSpPr>
          <p:cNvPr id="46" name="Group 45">
            <a:extLst>
              <a:ext uri="{FF2B5EF4-FFF2-40B4-BE49-F238E27FC236}">
                <a16:creationId xmlns:a16="http://schemas.microsoft.com/office/drawing/2014/main" id="{1E653758-84C8-E31F-77C5-546D4E23FDFB}"/>
              </a:ext>
            </a:extLst>
          </p:cNvPr>
          <p:cNvGrpSpPr/>
          <p:nvPr/>
        </p:nvGrpSpPr>
        <p:grpSpPr>
          <a:xfrm>
            <a:off x="320721" y="5598962"/>
            <a:ext cx="1771605" cy="216000"/>
            <a:chOff x="320721" y="5582445"/>
            <a:chExt cx="1771605" cy="216000"/>
          </a:xfrm>
        </p:grpSpPr>
        <p:sp>
          <p:nvSpPr>
            <p:cNvPr id="47" name="Rectangle: Rounded Corners 46">
              <a:extLst>
                <a:ext uri="{FF2B5EF4-FFF2-40B4-BE49-F238E27FC236}">
                  <a16:creationId xmlns:a16="http://schemas.microsoft.com/office/drawing/2014/main" id="{009F7681-3BDA-C463-3A77-9C247C2B13E4}"/>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800" dirty="0">
                  <a:solidFill>
                    <a:srgbClr val="C03BC4"/>
                  </a:solidFill>
                  <a:latin typeface="Segoe UI Semibold"/>
                  <a:cs typeface="Segoe UI Semibold" panose="020B0702040204020203" pitchFamily="34" charset="0"/>
                </a:rPr>
                <a:t>Improves service delivery</a:t>
              </a:r>
              <a:endParaRPr kumimoji="0" lang="en-US" sz="8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endParaRPr>
            </a:p>
          </p:txBody>
        </p:sp>
        <p:pic>
          <p:nvPicPr>
            <p:cNvPr id="48" name="Graphic 47">
              <a:extLst>
                <a:ext uri="{FF2B5EF4-FFF2-40B4-BE49-F238E27FC236}">
                  <a16:creationId xmlns:a16="http://schemas.microsoft.com/office/drawing/2014/main" id="{8889F54C-FECB-3ECC-71B9-99D71361A8D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618445"/>
              <a:ext cx="144000" cy="144000"/>
            </a:xfrm>
            <a:prstGeom prst="rect">
              <a:avLst/>
            </a:prstGeom>
          </p:spPr>
        </p:pic>
      </p:grpSp>
      <p:pic>
        <p:nvPicPr>
          <p:cNvPr id="5" name="Graphic 60">
            <a:extLst>
              <a:ext uri="{FF2B5EF4-FFF2-40B4-BE49-F238E27FC236}">
                <a16:creationId xmlns:a16="http://schemas.microsoft.com/office/drawing/2014/main" id="{017D9114-3200-6790-450B-C9E2B62760C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50475" y="2276616"/>
            <a:ext cx="265126" cy="235667"/>
          </a:xfrm>
          <a:prstGeom prst="rect">
            <a:avLst/>
          </a:prstGeom>
        </p:spPr>
      </p:pic>
      <p:pic>
        <p:nvPicPr>
          <p:cNvPr id="7" name="Graphic 60">
            <a:extLst>
              <a:ext uri="{FF2B5EF4-FFF2-40B4-BE49-F238E27FC236}">
                <a16:creationId xmlns:a16="http://schemas.microsoft.com/office/drawing/2014/main" id="{A53C8A5F-EF28-FE21-7E55-01325F58C9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46503" y="2284609"/>
            <a:ext cx="265126" cy="235667"/>
          </a:xfrm>
          <a:prstGeom prst="rect">
            <a:avLst/>
          </a:prstGeom>
        </p:spPr>
      </p:pic>
      <p:pic>
        <p:nvPicPr>
          <p:cNvPr id="9" name="Graphic 60">
            <a:extLst>
              <a:ext uri="{FF2B5EF4-FFF2-40B4-BE49-F238E27FC236}">
                <a16:creationId xmlns:a16="http://schemas.microsoft.com/office/drawing/2014/main" id="{B596595B-65D3-CD98-3817-0015DACD490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066682" y="2276616"/>
            <a:ext cx="265126" cy="235667"/>
          </a:xfrm>
          <a:prstGeom prst="rect">
            <a:avLst/>
          </a:prstGeom>
        </p:spPr>
      </p:pic>
      <p:pic>
        <p:nvPicPr>
          <p:cNvPr id="13" name="Graphic 60">
            <a:extLst>
              <a:ext uri="{FF2B5EF4-FFF2-40B4-BE49-F238E27FC236}">
                <a16:creationId xmlns:a16="http://schemas.microsoft.com/office/drawing/2014/main" id="{69D9182E-7BF0-F704-7788-90019434205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11926" y="4817226"/>
            <a:ext cx="265126" cy="235667"/>
          </a:xfrm>
          <a:prstGeom prst="rect">
            <a:avLst/>
          </a:prstGeom>
        </p:spPr>
      </p:pic>
      <p:pic>
        <p:nvPicPr>
          <p:cNvPr id="14" name="Graphic 60">
            <a:extLst>
              <a:ext uri="{FF2B5EF4-FFF2-40B4-BE49-F238E27FC236}">
                <a16:creationId xmlns:a16="http://schemas.microsoft.com/office/drawing/2014/main" id="{B01ED6F1-A6AC-0F1A-9E13-BED63F497D9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507483" y="4808287"/>
            <a:ext cx="265126" cy="235667"/>
          </a:xfrm>
          <a:prstGeom prst="rect">
            <a:avLst/>
          </a:prstGeom>
        </p:spPr>
      </p:pic>
    </p:spTree>
    <p:extLst>
      <p:ext uri="{BB962C8B-B14F-4D97-AF65-F5344CB8AC3E}">
        <p14:creationId xmlns:p14="http://schemas.microsoft.com/office/powerpoint/2010/main" val="4293456475"/>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373</Words>
  <Application>Microsoft Office PowerPoint</Application>
  <PresentationFormat>Widescreen</PresentationFormat>
  <Paragraphs>37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Streamline complex service requests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2026-01-15T22:07:23Z</dcterms:created>
  <dcterms:modified xsi:type="dcterms:W3CDTF">2026-01-16T16:47:21Z</dcterms:modified>
</cp:coreProperties>
</file>