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64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DS" userId="S::v-darsch@microsoft.com::a951ecaa-969a-4477-a8c9-df0dfa026182" providerId="AD"/>
  <p188:author id="{D20E775B-B30C-2397-2CC0-1091A8A4692D}" name="Blake Norton (SYNAXIS CORPORATION)" initials="BN" userId="S::v-blnort@microsoft.com::c7b2b92d-57f0-4b9f-a279-7f61fcd2e3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79" autoAdjust="0"/>
    <p:restoredTop sz="94660"/>
  </p:normalViewPr>
  <p:slideViewPr>
    <p:cSldViewPr snapToGrid="0">
      <p:cViewPr>
        <p:scale>
          <a:sx n="80" d="100"/>
          <a:sy n="80"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6CD04-3EDF-1D35-3512-CEAF822D6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959E8-E4A7-32A2-C5D4-0D9C2FC84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9BC23-B243-2755-87F1-5C905EA730E1}"/>
              </a:ext>
            </a:extLst>
          </p:cNvPr>
          <p:cNvSpPr>
            <a:spLocks noGrp="1"/>
          </p:cNvSpPr>
          <p:nvPr>
            <p:ph type="body" idx="1"/>
          </p:nvPr>
        </p:nvSpPr>
        <p:spPr/>
        <p:txBody>
          <a:bodyPr/>
          <a:lstStyle/>
          <a:p>
            <a:r>
              <a:rPr lang="en-US" sz="1200" b="1" i="0" kern="1200">
                <a:solidFill>
                  <a:schemeClr val="tx1"/>
                </a:solidFill>
                <a:effectLst/>
                <a:highlight>
                  <a:srgbClr val="FFFFFF"/>
                </a:highlight>
                <a:latin typeface="+mn-lt"/>
                <a:ea typeface="+mn-ea"/>
                <a:cs typeface="+mn-cs"/>
              </a:rPr>
              <a:t>1. Monitor regulatory sources</a:t>
            </a:r>
          </a:p>
          <a:p>
            <a:r>
              <a:rPr lang="en-US" sz="1200" b="1" i="0" kern="1200">
                <a:solidFill>
                  <a:schemeClr val="tx1"/>
                </a:solidFill>
                <a:effectLst/>
                <a:highlight>
                  <a:srgbClr val="FFFFFF"/>
                </a:highlight>
                <a:latin typeface="+mn-lt"/>
                <a:ea typeface="+mn-ea"/>
                <a:cs typeface="+mn-cs"/>
              </a:rPr>
              <a:t>Prompt:</a:t>
            </a:r>
            <a:br>
              <a:rPr lang="en-US" sz="1200" b="0" i="0" kern="1200">
                <a:solidFill>
                  <a:schemeClr val="tx1"/>
                </a:solidFill>
                <a:effectLst/>
                <a:highlight>
                  <a:srgbClr val="FFFFFF"/>
                </a:highlight>
                <a:latin typeface="+mn-lt"/>
                <a:ea typeface="+mn-ea"/>
                <a:cs typeface="+mn-cs"/>
              </a:rPr>
            </a:br>
            <a:r>
              <a:rPr lang="en-US" sz="1200" b="0" i="0" kern="1200">
                <a:solidFill>
                  <a:schemeClr val="tx1"/>
                </a:solidFill>
                <a:effectLst/>
                <a:highlight>
                  <a:srgbClr val="FFFFFF"/>
                </a:highlight>
                <a:latin typeface="+mn-lt"/>
                <a:ea typeface="+mn-ea"/>
                <a:cs typeface="+mn-cs"/>
              </a:rPr>
              <a:t>“Track updates from [regulatory agency name] and summarize any new or proposed regulations relevant to our organization.”</a:t>
            </a:r>
          </a:p>
          <a:p>
            <a:r>
              <a:rPr lang="en-US" sz="1200" b="1" i="0" kern="1200">
                <a:solidFill>
                  <a:schemeClr val="tx1"/>
                </a:solidFill>
                <a:effectLst/>
                <a:highlight>
                  <a:srgbClr val="FFFFFF"/>
                </a:highlight>
                <a:latin typeface="+mn-lt"/>
                <a:ea typeface="+mn-ea"/>
                <a:cs typeface="+mn-cs"/>
              </a:rPr>
              <a:t>2. Summarize changes and impacts</a:t>
            </a:r>
          </a:p>
          <a:p>
            <a:r>
              <a:rPr lang="en-US" sz="1200" b="1" i="0" kern="1200">
                <a:solidFill>
                  <a:schemeClr val="tx1"/>
                </a:solidFill>
                <a:effectLst/>
                <a:highlight>
                  <a:srgbClr val="FFFFFF"/>
                </a:highlight>
                <a:latin typeface="+mn-lt"/>
                <a:ea typeface="+mn-ea"/>
                <a:cs typeface="+mn-cs"/>
              </a:rPr>
              <a:t>Prompt:</a:t>
            </a:r>
            <a:br>
              <a:rPr lang="en-US" sz="1200" b="0" i="0" kern="1200">
                <a:solidFill>
                  <a:schemeClr val="tx1"/>
                </a:solidFill>
                <a:effectLst/>
                <a:highlight>
                  <a:srgbClr val="FFFFFF"/>
                </a:highlight>
                <a:latin typeface="+mn-lt"/>
                <a:ea typeface="+mn-ea"/>
                <a:cs typeface="+mn-cs"/>
              </a:rPr>
            </a:br>
            <a:r>
              <a:rPr lang="en-US" sz="1200" b="0" i="0" kern="1200">
                <a:solidFill>
                  <a:schemeClr val="tx1"/>
                </a:solidFill>
                <a:effectLst/>
                <a:highlight>
                  <a:srgbClr val="FFFFFF"/>
                </a:highlight>
                <a:latin typeface="+mn-lt"/>
                <a:ea typeface="+mn-ea"/>
                <a:cs typeface="+mn-cs"/>
              </a:rPr>
              <a:t>“Explain the practical impact of the latest regulatory changes. Which departments or processes are affected, and what actions are required?”</a:t>
            </a:r>
          </a:p>
          <a:p>
            <a:r>
              <a:rPr lang="en-US" sz="1200" b="1" i="0" kern="1200">
                <a:solidFill>
                  <a:schemeClr val="tx1"/>
                </a:solidFill>
                <a:effectLst/>
                <a:highlight>
                  <a:srgbClr val="FFFFFF"/>
                </a:highlight>
                <a:latin typeface="+mn-lt"/>
                <a:ea typeface="+mn-ea"/>
                <a:cs typeface="+mn-cs"/>
              </a:rPr>
              <a:t>3. Draft compliance guidance</a:t>
            </a:r>
          </a:p>
          <a:p>
            <a:r>
              <a:rPr lang="en-US" sz="1200" b="1" i="0" kern="1200">
                <a:solidFill>
                  <a:schemeClr val="tx1"/>
                </a:solidFill>
                <a:effectLst/>
                <a:highlight>
                  <a:srgbClr val="FFFFFF"/>
                </a:highlight>
                <a:latin typeface="+mn-lt"/>
                <a:ea typeface="+mn-ea"/>
                <a:cs typeface="+mn-cs"/>
              </a:rPr>
              <a:t>Prompt:</a:t>
            </a:r>
            <a:br>
              <a:rPr lang="en-US" sz="1200" b="0" i="0" kern="1200">
                <a:solidFill>
                  <a:schemeClr val="tx1"/>
                </a:solidFill>
                <a:effectLst/>
                <a:highlight>
                  <a:srgbClr val="FFFFFF"/>
                </a:highlight>
                <a:latin typeface="+mn-lt"/>
                <a:ea typeface="+mn-ea"/>
                <a:cs typeface="+mn-cs"/>
              </a:rPr>
            </a:br>
            <a:r>
              <a:rPr lang="en-US" sz="1200" b="0" i="0" kern="1200">
                <a:solidFill>
                  <a:schemeClr val="tx1"/>
                </a:solidFill>
                <a:effectLst/>
                <a:highlight>
                  <a:srgbClr val="FFFFFF"/>
                </a:highlight>
                <a:latin typeface="+mn-lt"/>
                <a:ea typeface="+mn-ea"/>
                <a:cs typeface="+mn-cs"/>
              </a:rPr>
              <a:t>“Draft a guidance memo or FAQ for staff, translating regulatory language into practical steps and clear instructions.”</a:t>
            </a:r>
          </a:p>
          <a:p>
            <a:r>
              <a:rPr lang="en-US" sz="1200" b="1" i="0" kern="1200">
                <a:solidFill>
                  <a:schemeClr val="tx1"/>
                </a:solidFill>
                <a:effectLst/>
                <a:highlight>
                  <a:srgbClr val="FFFFFF"/>
                </a:highlight>
                <a:latin typeface="+mn-lt"/>
                <a:ea typeface="+mn-ea"/>
                <a:cs typeface="+mn-cs"/>
              </a:rPr>
              <a:t>4. Assign follow-up actions</a:t>
            </a:r>
          </a:p>
          <a:p>
            <a:r>
              <a:rPr lang="en-US" sz="1200" b="1" i="0" kern="1200">
                <a:solidFill>
                  <a:schemeClr val="tx1"/>
                </a:solidFill>
                <a:effectLst/>
                <a:highlight>
                  <a:srgbClr val="FFFFFF"/>
                </a:highlight>
                <a:latin typeface="+mn-lt"/>
                <a:ea typeface="+mn-ea"/>
                <a:cs typeface="+mn-cs"/>
              </a:rPr>
              <a:t>Prompt:</a:t>
            </a:r>
            <a:br>
              <a:rPr lang="en-US" sz="1200" b="0" i="0" kern="1200">
                <a:solidFill>
                  <a:schemeClr val="tx1"/>
                </a:solidFill>
                <a:effectLst/>
                <a:highlight>
                  <a:srgbClr val="FFFFFF"/>
                </a:highlight>
                <a:latin typeface="+mn-lt"/>
                <a:ea typeface="+mn-ea"/>
                <a:cs typeface="+mn-cs"/>
              </a:rPr>
            </a:br>
            <a:r>
              <a:rPr lang="en-US" sz="1200" b="0" i="0" kern="1200">
                <a:solidFill>
                  <a:schemeClr val="tx1"/>
                </a:solidFill>
                <a:effectLst/>
                <a:highlight>
                  <a:srgbClr val="FFFFFF"/>
                </a:highlight>
                <a:latin typeface="+mn-lt"/>
                <a:ea typeface="+mn-ea"/>
                <a:cs typeface="+mn-cs"/>
              </a:rPr>
              <a:t>“List required actions based on the new regulations and assign owners. Create a checklist for tracking progress and compliance.”</a:t>
            </a:r>
          </a:p>
          <a:p>
            <a:r>
              <a:rPr lang="en-US" sz="1200" b="1" i="0" kern="1200">
                <a:solidFill>
                  <a:schemeClr val="tx1"/>
                </a:solidFill>
                <a:effectLst/>
                <a:highlight>
                  <a:srgbClr val="FFFFFF"/>
                </a:highlight>
                <a:latin typeface="+mn-lt"/>
                <a:ea typeface="+mn-ea"/>
                <a:cs typeface="+mn-cs"/>
              </a:rPr>
              <a:t>5. Archive summaries for audit</a:t>
            </a:r>
          </a:p>
          <a:p>
            <a:r>
              <a:rPr lang="en-US" sz="1200" b="1" i="0" kern="1200">
                <a:solidFill>
                  <a:schemeClr val="tx1"/>
                </a:solidFill>
                <a:effectLst/>
                <a:highlight>
                  <a:srgbClr val="FFFFFF"/>
                </a:highlight>
                <a:latin typeface="+mn-lt"/>
                <a:ea typeface="+mn-ea"/>
                <a:cs typeface="+mn-cs"/>
              </a:rPr>
              <a:t>Prompt:</a:t>
            </a:r>
            <a:br>
              <a:rPr lang="en-US" sz="1200" b="0" i="0" kern="1200">
                <a:solidFill>
                  <a:schemeClr val="tx1"/>
                </a:solidFill>
                <a:effectLst/>
                <a:highlight>
                  <a:srgbClr val="FFFFFF"/>
                </a:highlight>
                <a:latin typeface="+mn-lt"/>
                <a:ea typeface="+mn-ea"/>
                <a:cs typeface="+mn-cs"/>
              </a:rPr>
            </a:br>
            <a:r>
              <a:rPr lang="en-US" sz="1200" b="0" i="0" kern="1200">
                <a:solidFill>
                  <a:schemeClr val="tx1"/>
                </a:solidFill>
                <a:effectLst/>
                <a:highlight>
                  <a:srgbClr val="FFFFFF"/>
                </a:highlight>
                <a:latin typeface="+mn-lt"/>
                <a:ea typeface="+mn-ea"/>
                <a:cs typeface="+mn-cs"/>
              </a:rPr>
              <a:t>“Save or export summaries and action lists for future audits or reference. Organize them by date and regulation.”</a:t>
            </a:r>
          </a:p>
          <a:p>
            <a:pPr algn="l">
              <a:buFont typeface="+mj-lt"/>
              <a:buNone/>
            </a:pPr>
            <a:endParaRPr lang="en-US" b="0" i="0">
              <a:solidFill>
                <a:srgbClr val="242424"/>
              </a:solidFill>
              <a:effectLst/>
              <a:highlight>
                <a:srgbClr val="FFFFFF"/>
              </a:highlight>
              <a:latin typeface="Segoe UI" panose="020B0502040204020203" pitchFamily="34" charset="0"/>
            </a:endParaRPr>
          </a:p>
        </p:txBody>
      </p:sp>
      <p:sp>
        <p:nvSpPr>
          <p:cNvPr id="4" name="Slide Number Placeholder 3">
            <a:extLst>
              <a:ext uri="{FF2B5EF4-FFF2-40B4-BE49-F238E27FC236}">
                <a16:creationId xmlns:a16="http://schemas.microsoft.com/office/drawing/2014/main" id="{B7524F90-3F26-7158-5C5F-06491D3B84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380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17D5A-88D3-A3A7-EC57-ADBA92C29F77}"/>
            </a:ext>
          </a:extLst>
        </p:cNvPr>
        <p:cNvGrpSpPr/>
        <p:nvPr/>
      </p:nvGrpSpPr>
      <p:grpSpPr>
        <a:xfrm>
          <a:off x="0" y="0"/>
          <a:ext cx="0" cy="0"/>
          <a:chOff x="0" y="0"/>
          <a:chExt cx="0" cy="0"/>
        </a:xfrm>
      </p:grpSpPr>
      <p:sp>
        <p:nvSpPr>
          <p:cNvPr id="45" name="Text Placeholder 44">
            <a:extLst>
              <a:ext uri="{FF2B5EF4-FFF2-40B4-BE49-F238E27FC236}">
                <a16:creationId xmlns:a16="http://schemas.microsoft.com/office/drawing/2014/main" id="{A71BDE55-1790-B556-3938-3D56F0AC4EFD}"/>
              </a:ext>
            </a:extLst>
          </p:cNvPr>
          <p:cNvSpPr>
            <a:spLocks noGrp="1"/>
          </p:cNvSpPr>
          <p:nvPr>
            <p:ph type="body" sz="quarter" idx="42"/>
          </p:nvPr>
        </p:nvSpPr>
        <p:spPr>
          <a:xfrm>
            <a:off x="311388" y="1026303"/>
            <a:ext cx="2431246" cy="1131079"/>
          </a:xfrm>
        </p:spPr>
        <p:txBody>
          <a:bodyPr/>
          <a:lstStyle/>
          <a:p>
            <a:r>
              <a:rPr lang="en-US"/>
              <a:t>Copilot Chat in Web helps government compliance teams to monitor regulatory changes, summarize impacts, and help assign follow-ups—keeping teams compliant and audit-ready from a single conversational workspace.</a:t>
            </a:r>
            <a:endParaRPr lang="en-US" noProof="0"/>
          </a:p>
        </p:txBody>
      </p:sp>
      <p:sp>
        <p:nvSpPr>
          <p:cNvPr id="121" name="Text Placeholder 120">
            <a:extLst>
              <a:ext uri="{FF2B5EF4-FFF2-40B4-BE49-F238E27FC236}">
                <a16:creationId xmlns:a16="http://schemas.microsoft.com/office/drawing/2014/main" id="{17633E59-D791-DA6F-A1AD-DF92F1D9807F}"/>
              </a:ext>
            </a:extLst>
          </p:cNvPr>
          <p:cNvSpPr>
            <a:spLocks noGrp="1"/>
          </p:cNvSpPr>
          <p:nvPr>
            <p:ph type="body" sz="quarter" idx="43"/>
          </p:nvPr>
        </p:nvSpPr>
        <p:spPr>
          <a:xfrm>
            <a:off x="10430351" y="521099"/>
            <a:ext cx="1456966" cy="175614"/>
          </a:xfrm>
        </p:spPr>
        <p:txBody>
          <a:bodyPr/>
          <a:lstStyle/>
          <a:p>
            <a:r>
              <a:rPr lang="en-US" noProof="0"/>
              <a:t>Start</a:t>
            </a:r>
          </a:p>
        </p:txBody>
      </p:sp>
      <p:sp>
        <p:nvSpPr>
          <p:cNvPr id="122" name="Text Placeholder 121">
            <a:extLst>
              <a:ext uri="{FF2B5EF4-FFF2-40B4-BE49-F238E27FC236}">
                <a16:creationId xmlns:a16="http://schemas.microsoft.com/office/drawing/2014/main" id="{0A4B7CDB-ABAB-32FD-3771-14BB6356D40B}"/>
              </a:ext>
            </a:extLst>
          </p:cNvPr>
          <p:cNvSpPr>
            <a:spLocks noGrp="1"/>
          </p:cNvSpPr>
          <p:nvPr>
            <p:ph type="body" sz="quarter" idx="44"/>
          </p:nvPr>
        </p:nvSpPr>
        <p:spPr>
          <a:xfrm>
            <a:off x="7149557" y="521100"/>
            <a:ext cx="2969488" cy="169277"/>
          </a:xfrm>
        </p:spPr>
        <p:txBody>
          <a:bodyPr/>
          <a:lstStyle/>
          <a:p>
            <a:r>
              <a:rPr lang="en-US" noProof="0"/>
              <a:t>Microsoft 365 Copilot Chat</a:t>
            </a:r>
          </a:p>
        </p:txBody>
      </p:sp>
      <p:sp>
        <p:nvSpPr>
          <p:cNvPr id="23" name="Text Placeholder 22">
            <a:extLst>
              <a:ext uri="{FF2B5EF4-FFF2-40B4-BE49-F238E27FC236}">
                <a16:creationId xmlns:a16="http://schemas.microsoft.com/office/drawing/2014/main" id="{8DAD3EFA-F340-5E47-4C76-B21ECC80C54A}"/>
              </a:ext>
            </a:extLst>
          </p:cNvPr>
          <p:cNvSpPr>
            <a:spLocks noGrp="1"/>
          </p:cNvSpPr>
          <p:nvPr>
            <p:ph type="body" sz="quarter" idx="46"/>
          </p:nvPr>
        </p:nvSpPr>
        <p:spPr>
          <a:xfrm>
            <a:off x="3182889" y="2725494"/>
            <a:ext cx="2572262" cy="712876"/>
          </a:xfrm>
        </p:spPr>
        <p:txBody>
          <a:bodyPr/>
          <a:lstStyle/>
          <a:p>
            <a:r>
              <a:rPr lang="en-US" noProof="0"/>
              <a:t>Example </a:t>
            </a:r>
            <a:r>
              <a:rPr lang="en-US"/>
              <a:t>prompt: Track updates from [regulatory agency name] and summarize any new or proposed regulations relevant to our organization.</a:t>
            </a:r>
          </a:p>
        </p:txBody>
      </p:sp>
      <p:sp>
        <p:nvSpPr>
          <p:cNvPr id="124" name="Text Placeholder 123">
            <a:extLst>
              <a:ext uri="{FF2B5EF4-FFF2-40B4-BE49-F238E27FC236}">
                <a16:creationId xmlns:a16="http://schemas.microsoft.com/office/drawing/2014/main" id="{8750FF88-518A-0C29-C5C2-DB3BD2D0A525}"/>
              </a:ext>
            </a:extLst>
          </p:cNvPr>
          <p:cNvSpPr>
            <a:spLocks noGrp="1"/>
          </p:cNvSpPr>
          <p:nvPr>
            <p:ph type="body" sz="quarter" idx="47"/>
          </p:nvPr>
        </p:nvSpPr>
        <p:spPr>
          <a:xfrm>
            <a:off x="3182890" y="1112478"/>
            <a:ext cx="2572262" cy="153888"/>
          </a:xfrm>
        </p:spPr>
        <p:txBody>
          <a:bodyPr/>
          <a:lstStyle/>
          <a:p>
            <a:r>
              <a:rPr lang="en-US"/>
              <a:t>Monitor regulatory sources</a:t>
            </a:r>
            <a:endParaRPr lang="en-US" noProof="0"/>
          </a:p>
        </p:txBody>
      </p:sp>
      <p:sp>
        <p:nvSpPr>
          <p:cNvPr id="125" name="Text Placeholder 124">
            <a:extLst>
              <a:ext uri="{FF2B5EF4-FFF2-40B4-BE49-F238E27FC236}">
                <a16:creationId xmlns:a16="http://schemas.microsoft.com/office/drawing/2014/main" id="{EBE3D551-D22C-C2AB-4247-118F24155905}"/>
              </a:ext>
            </a:extLst>
          </p:cNvPr>
          <p:cNvSpPr>
            <a:spLocks noGrp="1"/>
          </p:cNvSpPr>
          <p:nvPr>
            <p:ph type="body" sz="quarter" idx="48"/>
          </p:nvPr>
        </p:nvSpPr>
        <p:spPr>
          <a:xfrm>
            <a:off x="3182890" y="1438715"/>
            <a:ext cx="2572262" cy="626701"/>
          </a:xfrm>
        </p:spPr>
        <p:txBody>
          <a:bodyPr/>
          <a:lstStyle/>
          <a:p>
            <a:r>
              <a:rPr lang="en-US" noProof="0"/>
              <a:t>A </a:t>
            </a:r>
            <a:r>
              <a:rPr lang="en-US"/>
              <a:t>compliance lead asks Copilot Chat to track updates from key agencies and summarize any new or proposed regulations relevant to their organization. Teams receive timely, curated updates without sifting through multiple sources. </a:t>
            </a:r>
            <a:endParaRPr lang="en-US" noProof="0"/>
          </a:p>
        </p:txBody>
      </p:sp>
      <p:sp>
        <p:nvSpPr>
          <p:cNvPr id="126" name="Text Placeholder 125">
            <a:extLst>
              <a:ext uri="{FF2B5EF4-FFF2-40B4-BE49-F238E27FC236}">
                <a16:creationId xmlns:a16="http://schemas.microsoft.com/office/drawing/2014/main" id="{865E722D-2D13-6E92-F72A-8A9F6AA14056}"/>
              </a:ext>
            </a:extLst>
          </p:cNvPr>
          <p:cNvSpPr>
            <a:spLocks noGrp="1"/>
          </p:cNvSpPr>
          <p:nvPr>
            <p:ph type="body" sz="quarter" idx="49"/>
          </p:nvPr>
        </p:nvSpPr>
        <p:spPr>
          <a:xfrm>
            <a:off x="6066682" y="1112478"/>
            <a:ext cx="2572262" cy="153888"/>
          </a:xfrm>
        </p:spPr>
        <p:txBody>
          <a:bodyPr/>
          <a:lstStyle/>
          <a:p>
            <a:r>
              <a:rPr lang="en-US"/>
              <a:t>Summarize changes and impacts</a:t>
            </a:r>
            <a:endParaRPr lang="en-US" noProof="0"/>
          </a:p>
        </p:txBody>
      </p:sp>
      <p:sp>
        <p:nvSpPr>
          <p:cNvPr id="127" name="Text Placeholder 126">
            <a:extLst>
              <a:ext uri="{FF2B5EF4-FFF2-40B4-BE49-F238E27FC236}">
                <a16:creationId xmlns:a16="http://schemas.microsoft.com/office/drawing/2014/main" id="{8DCCB6BB-B6C1-125E-4001-0B8F5599B163}"/>
              </a:ext>
            </a:extLst>
          </p:cNvPr>
          <p:cNvSpPr>
            <a:spLocks noGrp="1"/>
          </p:cNvSpPr>
          <p:nvPr>
            <p:ph type="body" sz="quarter" idx="50"/>
          </p:nvPr>
        </p:nvSpPr>
        <p:spPr>
          <a:xfrm>
            <a:off x="6066682" y="1438715"/>
            <a:ext cx="2572262" cy="626701"/>
          </a:xfrm>
        </p:spPr>
        <p:txBody>
          <a:bodyPr/>
          <a:lstStyle/>
          <a:p>
            <a:r>
              <a:rPr lang="en-US"/>
              <a:t>The lead prompts Copilot Chat to explain the practical impact of new regulations, highlighting which departments or processes are affected. Clear, actionable insights help teams understand what needs to change.</a:t>
            </a:r>
            <a:endParaRPr lang="en-US" noProof="0"/>
          </a:p>
        </p:txBody>
      </p:sp>
      <p:sp>
        <p:nvSpPr>
          <p:cNvPr id="131" name="Text Placeholder 130">
            <a:extLst>
              <a:ext uri="{FF2B5EF4-FFF2-40B4-BE49-F238E27FC236}">
                <a16:creationId xmlns:a16="http://schemas.microsoft.com/office/drawing/2014/main" id="{D9CAC8FE-CEB8-844A-4B5C-569B349C617B}"/>
              </a:ext>
            </a:extLst>
          </p:cNvPr>
          <p:cNvSpPr>
            <a:spLocks noGrp="1"/>
          </p:cNvSpPr>
          <p:nvPr>
            <p:ph type="body" sz="quarter" idx="67"/>
          </p:nvPr>
        </p:nvSpPr>
        <p:spPr>
          <a:xfrm>
            <a:off x="8950325" y="2725738"/>
            <a:ext cx="2571750" cy="712787"/>
          </a:xfrm>
        </p:spPr>
        <p:txBody>
          <a:bodyPr/>
          <a:lstStyle/>
          <a:p>
            <a:r>
              <a:rPr lang="en-US"/>
              <a:t>Example prompt: Draft a guidance memo or FAQ for staff, translating regulatory language into practical steps and clear instructions</a:t>
            </a:r>
          </a:p>
        </p:txBody>
      </p:sp>
      <p:sp>
        <p:nvSpPr>
          <p:cNvPr id="129" name="Text Placeholder 128">
            <a:extLst>
              <a:ext uri="{FF2B5EF4-FFF2-40B4-BE49-F238E27FC236}">
                <a16:creationId xmlns:a16="http://schemas.microsoft.com/office/drawing/2014/main" id="{DAC1AE61-382A-D15A-37CE-41AE1E0DD1FA}"/>
              </a:ext>
            </a:extLst>
          </p:cNvPr>
          <p:cNvSpPr>
            <a:spLocks noGrp="1"/>
          </p:cNvSpPr>
          <p:nvPr>
            <p:ph type="body" sz="quarter" idx="52"/>
          </p:nvPr>
        </p:nvSpPr>
        <p:spPr>
          <a:xfrm>
            <a:off x="8950475" y="1112478"/>
            <a:ext cx="2572262" cy="153888"/>
          </a:xfrm>
        </p:spPr>
        <p:txBody>
          <a:bodyPr/>
          <a:lstStyle/>
          <a:p>
            <a:r>
              <a:rPr lang="en-US"/>
              <a:t>Draft compliance guidance</a:t>
            </a:r>
            <a:endParaRPr lang="en-US" noProof="0"/>
          </a:p>
        </p:txBody>
      </p:sp>
      <p:sp>
        <p:nvSpPr>
          <p:cNvPr id="130" name="Text Placeholder 129">
            <a:extLst>
              <a:ext uri="{FF2B5EF4-FFF2-40B4-BE49-F238E27FC236}">
                <a16:creationId xmlns:a16="http://schemas.microsoft.com/office/drawing/2014/main" id="{0D4B1DA4-A76A-2035-D465-481CD5990F67}"/>
              </a:ext>
            </a:extLst>
          </p:cNvPr>
          <p:cNvSpPr>
            <a:spLocks noGrp="1"/>
          </p:cNvSpPr>
          <p:nvPr>
            <p:ph type="body" sz="quarter" idx="53"/>
          </p:nvPr>
        </p:nvSpPr>
        <p:spPr>
          <a:xfrm>
            <a:off x="8950475" y="1438715"/>
            <a:ext cx="2572262" cy="626701"/>
          </a:xfrm>
        </p:spPr>
        <p:txBody>
          <a:bodyPr/>
          <a:lstStyle/>
          <a:p>
            <a:r>
              <a:rPr lang="en-US"/>
              <a:t>The team asks Copilot Chat to draft a guidance memo or FAQ for staff, translating regulatory language into practical steps. Staff receive easy-to-understand instructions, reducing confusion and compliance risk.</a:t>
            </a:r>
            <a:endParaRPr lang="en-US" noProof="0"/>
          </a:p>
        </p:txBody>
      </p:sp>
      <p:sp>
        <p:nvSpPr>
          <p:cNvPr id="128" name="Text Placeholder 127">
            <a:extLst>
              <a:ext uri="{FF2B5EF4-FFF2-40B4-BE49-F238E27FC236}">
                <a16:creationId xmlns:a16="http://schemas.microsoft.com/office/drawing/2014/main" id="{EE95C8F0-EE02-872F-7910-A1F45EA4BBF9}"/>
              </a:ext>
            </a:extLst>
          </p:cNvPr>
          <p:cNvSpPr>
            <a:spLocks noGrp="1"/>
          </p:cNvSpPr>
          <p:nvPr>
            <p:ph type="body" sz="quarter" idx="66"/>
          </p:nvPr>
        </p:nvSpPr>
        <p:spPr>
          <a:xfrm>
            <a:off x="6067425" y="2725738"/>
            <a:ext cx="2571750" cy="712787"/>
          </a:xfrm>
        </p:spPr>
        <p:txBody>
          <a:bodyPr/>
          <a:lstStyle/>
          <a:p>
            <a:r>
              <a:rPr lang="en-US"/>
              <a:t>Example prompt: Explain the practical impact of the latest regulatory changes. Which departments or processes are affected, and what actions are required?</a:t>
            </a:r>
          </a:p>
        </p:txBody>
      </p:sp>
      <p:sp>
        <p:nvSpPr>
          <p:cNvPr id="132" name="Text Placeholder 131">
            <a:extLst>
              <a:ext uri="{FF2B5EF4-FFF2-40B4-BE49-F238E27FC236}">
                <a16:creationId xmlns:a16="http://schemas.microsoft.com/office/drawing/2014/main" id="{CC496241-A78D-311B-DA44-297B26F85C54}"/>
              </a:ext>
            </a:extLst>
          </p:cNvPr>
          <p:cNvSpPr>
            <a:spLocks noGrp="1"/>
          </p:cNvSpPr>
          <p:nvPr>
            <p:ph type="body" sz="quarter" idx="58"/>
          </p:nvPr>
        </p:nvSpPr>
        <p:spPr>
          <a:xfrm>
            <a:off x="4036409" y="3725103"/>
            <a:ext cx="3161734" cy="153888"/>
          </a:xfrm>
        </p:spPr>
        <p:txBody>
          <a:bodyPr/>
          <a:lstStyle/>
          <a:p>
            <a:r>
              <a:rPr lang="en-US"/>
              <a:t>Extract actionable insights and recommendations</a:t>
            </a:r>
            <a:endParaRPr lang="en-US" noProof="0"/>
          </a:p>
        </p:txBody>
      </p:sp>
      <p:sp>
        <p:nvSpPr>
          <p:cNvPr id="135" name="Text Placeholder 134">
            <a:extLst>
              <a:ext uri="{FF2B5EF4-FFF2-40B4-BE49-F238E27FC236}">
                <a16:creationId xmlns:a16="http://schemas.microsoft.com/office/drawing/2014/main" id="{804385A6-1780-3266-81CC-E8092ECCA91F}"/>
              </a:ext>
            </a:extLst>
          </p:cNvPr>
          <p:cNvSpPr>
            <a:spLocks noGrp="1"/>
          </p:cNvSpPr>
          <p:nvPr>
            <p:ph type="body" sz="quarter" idx="59"/>
          </p:nvPr>
        </p:nvSpPr>
        <p:spPr>
          <a:xfrm>
            <a:off x="4036409" y="4050957"/>
            <a:ext cx="3161734" cy="626701"/>
          </a:xfrm>
        </p:spPr>
        <p:txBody>
          <a:bodyPr/>
          <a:lstStyle/>
          <a:p>
            <a:r>
              <a:rPr lang="en-US" dirty="0"/>
              <a:t>With all the research summarized and compared, Copilot Chat helps the analyst distill the research into clear policy options, weighing pros and cons and highlighting stakeholder impacts—so teams can quickly move from findings to decisions.</a:t>
            </a:r>
            <a:endParaRPr lang="en-US" noProof="0" dirty="0"/>
          </a:p>
        </p:txBody>
      </p:sp>
      <p:sp>
        <p:nvSpPr>
          <p:cNvPr id="139" name="Text Placeholder 138">
            <a:extLst>
              <a:ext uri="{FF2B5EF4-FFF2-40B4-BE49-F238E27FC236}">
                <a16:creationId xmlns:a16="http://schemas.microsoft.com/office/drawing/2014/main" id="{B534C1E3-BCF3-85A0-4528-133643C8EE9C}"/>
              </a:ext>
            </a:extLst>
          </p:cNvPr>
          <p:cNvSpPr>
            <a:spLocks noGrp="1"/>
          </p:cNvSpPr>
          <p:nvPr>
            <p:ph type="body" sz="quarter" idx="69"/>
          </p:nvPr>
        </p:nvSpPr>
        <p:spPr>
          <a:xfrm>
            <a:off x="7507288" y="5338763"/>
            <a:ext cx="3162300" cy="712787"/>
          </a:xfrm>
        </p:spPr>
        <p:txBody>
          <a:bodyPr/>
          <a:lstStyle/>
          <a:p>
            <a:r>
              <a:rPr lang="en-US"/>
              <a:t>Example prompt: List required actions based on the new regulations and assign owners. Create a checklist for tracking progress and compliance</a:t>
            </a:r>
          </a:p>
        </p:txBody>
      </p:sp>
      <p:sp>
        <p:nvSpPr>
          <p:cNvPr id="137" name="Text Placeholder 136">
            <a:extLst>
              <a:ext uri="{FF2B5EF4-FFF2-40B4-BE49-F238E27FC236}">
                <a16:creationId xmlns:a16="http://schemas.microsoft.com/office/drawing/2014/main" id="{D3186519-9476-C361-90F5-8C0DCB6690AF}"/>
              </a:ext>
            </a:extLst>
          </p:cNvPr>
          <p:cNvSpPr>
            <a:spLocks noGrp="1"/>
          </p:cNvSpPr>
          <p:nvPr>
            <p:ph type="body" sz="quarter" idx="61"/>
          </p:nvPr>
        </p:nvSpPr>
        <p:spPr>
          <a:xfrm>
            <a:off x="7507483" y="3725103"/>
            <a:ext cx="3161734" cy="153888"/>
          </a:xfrm>
        </p:spPr>
        <p:txBody>
          <a:bodyPr/>
          <a:lstStyle/>
          <a:p>
            <a:r>
              <a:rPr lang="en-US"/>
              <a:t>Assign follow-up actions</a:t>
            </a:r>
            <a:endParaRPr lang="en-US" noProof="0"/>
          </a:p>
        </p:txBody>
      </p:sp>
      <p:sp>
        <p:nvSpPr>
          <p:cNvPr id="138" name="Text Placeholder 137">
            <a:extLst>
              <a:ext uri="{FF2B5EF4-FFF2-40B4-BE49-F238E27FC236}">
                <a16:creationId xmlns:a16="http://schemas.microsoft.com/office/drawing/2014/main" id="{3B04E9EE-6CF7-2762-968E-0FDCDEE7507C}"/>
              </a:ext>
            </a:extLst>
          </p:cNvPr>
          <p:cNvSpPr>
            <a:spLocks noGrp="1"/>
          </p:cNvSpPr>
          <p:nvPr>
            <p:ph type="body" sz="quarter" idx="62"/>
          </p:nvPr>
        </p:nvSpPr>
        <p:spPr>
          <a:xfrm>
            <a:off x="7507483" y="4050957"/>
            <a:ext cx="3161734" cy="626701"/>
          </a:xfrm>
        </p:spPr>
        <p:txBody>
          <a:bodyPr/>
          <a:lstStyle/>
          <a:p>
            <a:r>
              <a:rPr lang="en-US"/>
              <a:t>Copilot Chat helps the compliance lead list required actions and assign owners, creating a checklist for tracking progress. Accountability is built in, so nothing falls through the cracks.</a:t>
            </a:r>
            <a:endParaRPr lang="en-US" noProof="0"/>
          </a:p>
        </p:txBody>
      </p:sp>
      <p:sp>
        <p:nvSpPr>
          <p:cNvPr id="136" name="Text Placeholder 135">
            <a:extLst>
              <a:ext uri="{FF2B5EF4-FFF2-40B4-BE49-F238E27FC236}">
                <a16:creationId xmlns:a16="http://schemas.microsoft.com/office/drawing/2014/main" id="{BE18FCBA-FBB4-888D-39B4-1CEBC4393910}"/>
              </a:ext>
            </a:extLst>
          </p:cNvPr>
          <p:cNvSpPr>
            <a:spLocks noGrp="1"/>
          </p:cNvSpPr>
          <p:nvPr>
            <p:ph type="body" sz="quarter" idx="68"/>
          </p:nvPr>
        </p:nvSpPr>
        <p:spPr>
          <a:xfrm>
            <a:off x="4037013" y="5338763"/>
            <a:ext cx="3160712" cy="712787"/>
          </a:xfrm>
        </p:spPr>
        <p:txBody>
          <a:bodyPr/>
          <a:lstStyle/>
          <a:p>
            <a:r>
              <a:rPr lang="en-US"/>
              <a:t>Example prompt: Identify policy options, pros and cons, and stakeholder impacts based on the summarized research. What are the most actionable recommendations for our team?</a:t>
            </a:r>
          </a:p>
        </p:txBody>
      </p:sp>
      <p:sp>
        <p:nvSpPr>
          <p:cNvPr id="140" name="Text Placeholder 139">
            <a:extLst>
              <a:ext uri="{FF2B5EF4-FFF2-40B4-BE49-F238E27FC236}">
                <a16:creationId xmlns:a16="http://schemas.microsoft.com/office/drawing/2014/main" id="{E2E3BAEB-1152-7447-3D19-59F14A7DF16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1" name="Text Placeholder 140">
            <a:extLst>
              <a:ext uri="{FF2B5EF4-FFF2-40B4-BE49-F238E27FC236}">
                <a16:creationId xmlns:a16="http://schemas.microsoft.com/office/drawing/2014/main" id="{CC34350C-E761-1223-CD3A-573E338E7B06}"/>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18" name="Title 117">
            <a:extLst>
              <a:ext uri="{FF2B5EF4-FFF2-40B4-BE49-F238E27FC236}">
                <a16:creationId xmlns:a16="http://schemas.microsoft.com/office/drawing/2014/main" id="{18FEEBA1-587D-C6B8-1B0C-534B3DCAF61B}"/>
              </a:ext>
            </a:extLst>
          </p:cNvPr>
          <p:cNvSpPr>
            <a:spLocks noGrp="1"/>
          </p:cNvSpPr>
          <p:nvPr>
            <p:ph type="title"/>
          </p:nvPr>
        </p:nvSpPr>
        <p:spPr>
          <a:xfrm>
            <a:off x="2521874" y="429826"/>
            <a:ext cx="4202776" cy="276999"/>
          </a:xfrm>
        </p:spPr>
        <p:txBody>
          <a:bodyPr/>
          <a:lstStyle/>
          <a:p>
            <a:r>
              <a:rPr lang="en-US" noProof="0" dirty="0"/>
              <a:t>Stay up to date with changing regulations</a:t>
            </a:r>
          </a:p>
        </p:txBody>
      </p:sp>
      <p:sp>
        <p:nvSpPr>
          <p:cNvPr id="119" name="Text Placeholder 118">
            <a:extLst>
              <a:ext uri="{FF2B5EF4-FFF2-40B4-BE49-F238E27FC236}">
                <a16:creationId xmlns:a16="http://schemas.microsoft.com/office/drawing/2014/main" id="{0AA2F3E6-B279-B3EA-8B00-764AC000C662}"/>
              </a:ext>
            </a:extLst>
          </p:cNvPr>
          <p:cNvSpPr>
            <a:spLocks noGrp="1"/>
          </p:cNvSpPr>
          <p:nvPr>
            <p:ph type="body" sz="quarter" idx="33"/>
          </p:nvPr>
        </p:nvSpPr>
        <p:spPr>
          <a:xfrm>
            <a:off x="304797" y="414437"/>
            <a:ext cx="2101520" cy="307777"/>
          </a:xfrm>
        </p:spPr>
        <p:txBody>
          <a:bodyPr/>
          <a:lstStyle/>
          <a:p>
            <a:r>
              <a:rPr lang="en-US" noProof="0"/>
              <a:t>Government</a:t>
            </a:r>
          </a:p>
        </p:txBody>
      </p:sp>
      <p:grpSp>
        <p:nvGrpSpPr>
          <p:cNvPr id="142" name="Group 141">
            <a:extLst>
              <a:ext uri="{FF2B5EF4-FFF2-40B4-BE49-F238E27FC236}">
                <a16:creationId xmlns:a16="http://schemas.microsoft.com/office/drawing/2014/main" id="{5513BB59-1A3B-D2C1-D36D-1945FEB1AEF7}"/>
              </a:ext>
            </a:extLst>
          </p:cNvPr>
          <p:cNvGrpSpPr/>
          <p:nvPr/>
        </p:nvGrpSpPr>
        <p:grpSpPr>
          <a:xfrm>
            <a:off x="320719" y="3778836"/>
            <a:ext cx="1771605" cy="216000"/>
            <a:chOff x="320719" y="4224848"/>
            <a:chExt cx="1771605" cy="219456"/>
          </a:xfrm>
        </p:grpSpPr>
        <p:sp>
          <p:nvSpPr>
            <p:cNvPr id="143" name="Rectangle: Rounded Corners 6">
              <a:extLst>
                <a:ext uri="{FF2B5EF4-FFF2-40B4-BE49-F238E27FC236}">
                  <a16:creationId xmlns:a16="http://schemas.microsoft.com/office/drawing/2014/main" id="{A36122E0-8210-770A-052A-1B6D5D4F19FF}"/>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Compliance rate</a:t>
              </a:r>
            </a:p>
          </p:txBody>
        </p:sp>
        <p:pic>
          <p:nvPicPr>
            <p:cNvPr id="144" name="Graphic 143">
              <a:extLst>
                <a:ext uri="{FF2B5EF4-FFF2-40B4-BE49-F238E27FC236}">
                  <a16:creationId xmlns:a16="http://schemas.microsoft.com/office/drawing/2014/main" id="{41D3C773-EA76-A4B8-A98C-46930218957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7506" y="4260849"/>
              <a:ext cx="144000" cy="144000"/>
            </a:xfrm>
            <a:prstGeom prst="rect">
              <a:avLst/>
            </a:prstGeom>
          </p:spPr>
        </p:pic>
      </p:grpSp>
      <p:grpSp>
        <p:nvGrpSpPr>
          <p:cNvPr id="145" name="Group 144">
            <a:extLst>
              <a:ext uri="{FF2B5EF4-FFF2-40B4-BE49-F238E27FC236}">
                <a16:creationId xmlns:a16="http://schemas.microsoft.com/office/drawing/2014/main" id="{2B18C949-3F15-19DB-6F0F-C3BCCE327939}"/>
              </a:ext>
            </a:extLst>
          </p:cNvPr>
          <p:cNvGrpSpPr/>
          <p:nvPr/>
        </p:nvGrpSpPr>
        <p:grpSpPr>
          <a:xfrm>
            <a:off x="320721" y="4067988"/>
            <a:ext cx="1771605" cy="216000"/>
            <a:chOff x="320721" y="4517211"/>
            <a:chExt cx="1771605" cy="216000"/>
          </a:xfrm>
        </p:grpSpPr>
        <p:sp>
          <p:nvSpPr>
            <p:cNvPr id="146" name="Rectangle: Rounded Corners 6">
              <a:extLst>
                <a:ext uri="{FF2B5EF4-FFF2-40B4-BE49-F238E27FC236}">
                  <a16:creationId xmlns:a16="http://schemas.microsoft.com/office/drawing/2014/main" id="{A9D287B7-68A0-B608-F113-46BE22C90B11}"/>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Update turnaround time</a:t>
              </a:r>
            </a:p>
          </p:txBody>
        </p:sp>
        <p:pic>
          <p:nvPicPr>
            <p:cNvPr id="147" name="Graphic 146">
              <a:extLst>
                <a:ext uri="{FF2B5EF4-FFF2-40B4-BE49-F238E27FC236}">
                  <a16:creationId xmlns:a16="http://schemas.microsoft.com/office/drawing/2014/main" id="{89FE2897-EE62-4F2E-A1AA-F57B2F9C8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07" y="4552645"/>
              <a:ext cx="144000" cy="141732"/>
            </a:xfrm>
            <a:prstGeom prst="rect">
              <a:avLst/>
            </a:prstGeom>
          </p:spPr>
        </p:pic>
      </p:grpSp>
      <p:grpSp>
        <p:nvGrpSpPr>
          <p:cNvPr id="151" name="Group 150">
            <a:extLst>
              <a:ext uri="{FF2B5EF4-FFF2-40B4-BE49-F238E27FC236}">
                <a16:creationId xmlns:a16="http://schemas.microsoft.com/office/drawing/2014/main" id="{4EB741F5-2E81-DA7C-26AD-AE1C789F1864}"/>
              </a:ext>
            </a:extLst>
          </p:cNvPr>
          <p:cNvGrpSpPr>
            <a:grpSpLocks/>
          </p:cNvGrpSpPr>
          <p:nvPr/>
        </p:nvGrpSpPr>
        <p:grpSpPr>
          <a:xfrm>
            <a:off x="320719" y="5020658"/>
            <a:ext cx="1771605" cy="216000"/>
            <a:chOff x="320721" y="5582445"/>
            <a:chExt cx="1771605" cy="216000"/>
          </a:xfrm>
        </p:grpSpPr>
        <p:sp>
          <p:nvSpPr>
            <p:cNvPr id="152" name="Rectangle: Rounded Corners 151">
              <a:extLst>
                <a:ext uri="{FF2B5EF4-FFF2-40B4-BE49-F238E27FC236}">
                  <a16:creationId xmlns:a16="http://schemas.microsoft.com/office/drawing/2014/main" id="{9EE7BD1A-082A-E516-0329-21E11D219BB1}"/>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Less manual monitoring</a:t>
              </a:r>
            </a:p>
          </p:txBody>
        </p:sp>
        <p:pic>
          <p:nvPicPr>
            <p:cNvPr id="153" name="Graphic 152">
              <a:extLst>
                <a:ext uri="{FF2B5EF4-FFF2-40B4-BE49-F238E27FC236}">
                  <a16:creationId xmlns:a16="http://schemas.microsoft.com/office/drawing/2014/main" id="{CEDF7EF6-35C5-EFA6-72A5-6F0D65F8E2D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618445"/>
              <a:ext cx="144000" cy="144000"/>
            </a:xfrm>
            <a:prstGeom prst="rect">
              <a:avLst/>
            </a:prstGeom>
          </p:spPr>
        </p:pic>
      </p:grpSp>
      <p:grpSp>
        <p:nvGrpSpPr>
          <p:cNvPr id="148" name="Group 147">
            <a:extLst>
              <a:ext uri="{FF2B5EF4-FFF2-40B4-BE49-F238E27FC236}">
                <a16:creationId xmlns:a16="http://schemas.microsoft.com/office/drawing/2014/main" id="{974C8ECD-5DC6-A704-8DD6-2BCC9FC4109C}"/>
              </a:ext>
            </a:extLst>
          </p:cNvPr>
          <p:cNvGrpSpPr>
            <a:grpSpLocks/>
          </p:cNvGrpSpPr>
          <p:nvPr/>
        </p:nvGrpSpPr>
        <p:grpSpPr>
          <a:xfrm>
            <a:off x="320721" y="5309810"/>
            <a:ext cx="1771605" cy="216000"/>
            <a:chOff x="320719" y="5270676"/>
            <a:chExt cx="1771605" cy="216000"/>
          </a:xfrm>
        </p:grpSpPr>
        <p:sp>
          <p:nvSpPr>
            <p:cNvPr id="149" name="Rectangle: Rounded Corners 6">
              <a:extLst>
                <a:ext uri="{FF2B5EF4-FFF2-40B4-BE49-F238E27FC236}">
                  <a16:creationId xmlns:a16="http://schemas.microsoft.com/office/drawing/2014/main" id="{97FF3650-9292-D52C-079D-CCC11794F8E7}"/>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Clear project ownership</a:t>
              </a:r>
            </a:p>
          </p:txBody>
        </p:sp>
        <p:pic>
          <p:nvPicPr>
            <p:cNvPr id="150" name="Graphic 149">
              <a:extLst>
                <a:ext uri="{FF2B5EF4-FFF2-40B4-BE49-F238E27FC236}">
                  <a16:creationId xmlns:a16="http://schemas.microsoft.com/office/drawing/2014/main" id="{17527274-4E49-CB4C-5F9B-3AECA80049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7505" y="5306676"/>
              <a:ext cx="144000" cy="144000"/>
            </a:xfrm>
            <a:prstGeom prst="rect">
              <a:avLst/>
            </a:prstGeom>
          </p:spPr>
        </p:pic>
      </p:grpSp>
      <p:sp>
        <p:nvSpPr>
          <p:cNvPr id="2" name="TextBox 1">
            <a:extLst>
              <a:ext uri="{FF2B5EF4-FFF2-40B4-BE49-F238E27FC236}">
                <a16:creationId xmlns:a16="http://schemas.microsoft.com/office/drawing/2014/main" id="{1D95BC82-CCA2-21BC-CAF6-49C4CC37C6D0}"/>
              </a:ext>
              <a:ext uri="{C183D7F6-B498-43B3-948B-1728B52AA6E4}">
                <adec:decorative xmlns:adec="http://schemas.microsoft.com/office/drawing/2017/decorative" val="0"/>
              </a:ext>
            </a:extLst>
          </p:cNvPr>
          <p:cNvSpPr txBox="1">
            <a:spLocks/>
          </p:cNvSpPr>
          <p:nvPr/>
        </p:nvSpPr>
        <p:spPr>
          <a:xfrm>
            <a:off x="6446959" y="23504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 name="Picture 50">
            <a:hlinkClick r:id="rId7"/>
            <a:extLst>
              <a:ext uri="{FF2B5EF4-FFF2-40B4-BE49-F238E27FC236}">
                <a16:creationId xmlns:a16="http://schemas.microsoft.com/office/drawing/2014/main" id="{734753C0-1EE5-8B3E-A078-C1E3D6DE11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425" y="23061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57E21A-0A76-0512-ABFB-78ED65F6B26A}"/>
              </a:ext>
              <a:ext uri="{C183D7F6-B498-43B3-948B-1728B52AA6E4}">
                <adec:decorative xmlns:adec="http://schemas.microsoft.com/office/drawing/2017/decorative" val="0"/>
              </a:ext>
            </a:extLst>
          </p:cNvPr>
          <p:cNvSpPr txBox="1">
            <a:spLocks/>
          </p:cNvSpPr>
          <p:nvPr/>
        </p:nvSpPr>
        <p:spPr>
          <a:xfrm>
            <a:off x="3562472" y="23504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5" name="Picture 50">
            <a:hlinkClick r:id="rId7"/>
            <a:extLst>
              <a:ext uri="{FF2B5EF4-FFF2-40B4-BE49-F238E27FC236}">
                <a16:creationId xmlns:a16="http://schemas.microsoft.com/office/drawing/2014/main" id="{C479DA82-D65F-1EE7-0F2C-6C2B346F85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938" y="23061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8EBC38-547D-CE55-B293-200DDB238AAB}"/>
              </a:ext>
              <a:ext uri="{C183D7F6-B498-43B3-948B-1728B52AA6E4}">
                <adec:decorative xmlns:adec="http://schemas.microsoft.com/office/drawing/2017/decorative" val="0"/>
              </a:ext>
            </a:extLst>
          </p:cNvPr>
          <p:cNvSpPr txBox="1">
            <a:spLocks/>
          </p:cNvSpPr>
          <p:nvPr/>
        </p:nvSpPr>
        <p:spPr>
          <a:xfrm>
            <a:off x="9329859" y="2350432"/>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7" name="Picture 50">
            <a:hlinkClick r:id="rId7"/>
            <a:extLst>
              <a:ext uri="{FF2B5EF4-FFF2-40B4-BE49-F238E27FC236}">
                <a16:creationId xmlns:a16="http://schemas.microsoft.com/office/drawing/2014/main" id="{27AC1D98-3FC5-AF5F-096B-19AE37CB26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0325" y="230618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70CD43-3900-BD98-9B7D-18631E3C272A}"/>
              </a:ext>
              <a:ext uri="{C183D7F6-B498-43B3-948B-1728B52AA6E4}">
                <adec:decorative xmlns:adec="http://schemas.microsoft.com/office/drawing/2017/decorative" val="0"/>
              </a:ext>
            </a:extLst>
          </p:cNvPr>
          <p:cNvSpPr txBox="1"/>
          <p:nvPr/>
        </p:nvSpPr>
        <p:spPr>
          <a:xfrm>
            <a:off x="4415011" y="495441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9" name="Picture 50">
            <a:hlinkClick r:id="rId7"/>
            <a:extLst>
              <a:ext uri="{FF2B5EF4-FFF2-40B4-BE49-F238E27FC236}">
                <a16:creationId xmlns:a16="http://schemas.microsoft.com/office/drawing/2014/main" id="{9AEE6B4B-BFC3-52ED-C0C6-5AE7C39EBC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6409" y="491016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FEAD27-0316-AF97-B88A-82AD760A731F}"/>
              </a:ext>
              <a:ext uri="{C183D7F6-B498-43B3-948B-1728B52AA6E4}">
                <adec:decorative xmlns:adec="http://schemas.microsoft.com/office/drawing/2017/decorative" val="0"/>
              </a:ext>
            </a:extLst>
          </p:cNvPr>
          <p:cNvSpPr txBox="1"/>
          <p:nvPr/>
        </p:nvSpPr>
        <p:spPr>
          <a:xfrm>
            <a:off x="7886085" y="4954411"/>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1" name="Picture 50">
            <a:hlinkClick r:id="rId7"/>
            <a:extLst>
              <a:ext uri="{FF2B5EF4-FFF2-40B4-BE49-F238E27FC236}">
                <a16:creationId xmlns:a16="http://schemas.microsoft.com/office/drawing/2014/main" id="{810AF173-7EF8-17D4-C4FF-C8A759B90F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7483" y="4910168"/>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a:extLst>
              <a:ext uri="{FF2B5EF4-FFF2-40B4-BE49-F238E27FC236}">
                <a16:creationId xmlns:a16="http://schemas.microsoft.com/office/drawing/2014/main" id="{5EA9E750-EB19-8FB3-6646-C83FE18ED2EF}"/>
              </a:ext>
            </a:extLst>
          </p:cNvPr>
          <p:cNvSpPr/>
          <p:nvPr/>
        </p:nvSpPr>
        <p:spPr bwMode="auto">
          <a:xfrm rot="20888769">
            <a:off x="-64817" y="60673"/>
            <a:ext cx="2350874" cy="282342"/>
          </a:xfrm>
          <a:custGeom>
            <a:avLst/>
            <a:gdLst>
              <a:gd name="connsiteX0" fmla="*/ 0 w 6121537"/>
              <a:gd name="connsiteY0" fmla="*/ 0 h 407061"/>
              <a:gd name="connsiteX1" fmla="*/ 6121537 w 6121537"/>
              <a:gd name="connsiteY1" fmla="*/ 0 h 407061"/>
              <a:gd name="connsiteX2" fmla="*/ 6121537 w 6121537"/>
              <a:gd name="connsiteY2" fmla="*/ 407061 h 407061"/>
              <a:gd name="connsiteX3" fmla="*/ 0 w 6121537"/>
              <a:gd name="connsiteY3" fmla="*/ 407061 h 407061"/>
              <a:gd name="connsiteX4" fmla="*/ 0 w 6121537"/>
              <a:gd name="connsiteY4" fmla="*/ 0 h 407061"/>
              <a:gd name="connsiteX0" fmla="*/ 0 w 6121537"/>
              <a:gd name="connsiteY0" fmla="*/ 1677 h 408738"/>
              <a:gd name="connsiteX1" fmla="*/ 4253239 w 6121537"/>
              <a:gd name="connsiteY1" fmla="*/ 0 h 408738"/>
              <a:gd name="connsiteX2" fmla="*/ 6121537 w 6121537"/>
              <a:gd name="connsiteY2" fmla="*/ 408738 h 408738"/>
              <a:gd name="connsiteX3" fmla="*/ 0 w 6121537"/>
              <a:gd name="connsiteY3" fmla="*/ 408738 h 408738"/>
              <a:gd name="connsiteX4" fmla="*/ 0 w 6121537"/>
              <a:gd name="connsiteY4" fmla="*/ 1677 h 408738"/>
              <a:gd name="connsiteX0" fmla="*/ 0 w 6144375"/>
              <a:gd name="connsiteY0" fmla="*/ 1677 h 408738"/>
              <a:gd name="connsiteX1" fmla="*/ 4253239 w 6144375"/>
              <a:gd name="connsiteY1" fmla="*/ 0 h 408738"/>
              <a:gd name="connsiteX2" fmla="*/ 6144375 w 6144375"/>
              <a:gd name="connsiteY2" fmla="*/ 399586 h 408738"/>
              <a:gd name="connsiteX3" fmla="*/ 0 w 6144375"/>
              <a:gd name="connsiteY3" fmla="*/ 408738 h 408738"/>
              <a:gd name="connsiteX4" fmla="*/ 0 w 6144375"/>
              <a:gd name="connsiteY4" fmla="*/ 1677 h 408738"/>
              <a:gd name="connsiteX0" fmla="*/ 80470 w 6144375"/>
              <a:gd name="connsiteY0" fmla="*/ 0 h 425035"/>
              <a:gd name="connsiteX1" fmla="*/ 4253239 w 6144375"/>
              <a:gd name="connsiteY1" fmla="*/ 16297 h 425035"/>
              <a:gd name="connsiteX2" fmla="*/ 6144375 w 6144375"/>
              <a:gd name="connsiteY2" fmla="*/ 415883 h 425035"/>
              <a:gd name="connsiteX3" fmla="*/ 0 w 6144375"/>
              <a:gd name="connsiteY3" fmla="*/ 425035 h 425035"/>
              <a:gd name="connsiteX4" fmla="*/ 80470 w 6144375"/>
              <a:gd name="connsiteY4" fmla="*/ 0 h 425035"/>
              <a:gd name="connsiteX0" fmla="*/ 80470 w 6445295"/>
              <a:gd name="connsiteY0" fmla="*/ 0 h 425035"/>
              <a:gd name="connsiteX1" fmla="*/ 4253239 w 6445295"/>
              <a:gd name="connsiteY1" fmla="*/ 16297 h 425035"/>
              <a:gd name="connsiteX2" fmla="*/ 6445296 w 6445295"/>
              <a:gd name="connsiteY2" fmla="*/ 283878 h 425035"/>
              <a:gd name="connsiteX3" fmla="*/ 0 w 6445295"/>
              <a:gd name="connsiteY3" fmla="*/ 425035 h 425035"/>
              <a:gd name="connsiteX4" fmla="*/ 80470 w 6445295"/>
              <a:gd name="connsiteY4" fmla="*/ 0 h 425035"/>
              <a:gd name="connsiteX0" fmla="*/ 177681 w 6445295"/>
              <a:gd name="connsiteY0" fmla="*/ 0 h 436254"/>
              <a:gd name="connsiteX1" fmla="*/ 4253239 w 6445295"/>
              <a:gd name="connsiteY1" fmla="*/ 27516 h 436254"/>
              <a:gd name="connsiteX2" fmla="*/ 6445296 w 6445295"/>
              <a:gd name="connsiteY2" fmla="*/ 295097 h 436254"/>
              <a:gd name="connsiteX3" fmla="*/ 0 w 6445295"/>
              <a:gd name="connsiteY3" fmla="*/ 436254 h 436254"/>
              <a:gd name="connsiteX4" fmla="*/ 177681 w 6445295"/>
              <a:gd name="connsiteY4" fmla="*/ 0 h 436254"/>
              <a:gd name="connsiteX0" fmla="*/ 113979 w 6381593"/>
              <a:gd name="connsiteY0" fmla="*/ 0 h 443944"/>
              <a:gd name="connsiteX1" fmla="*/ 4189537 w 6381593"/>
              <a:gd name="connsiteY1" fmla="*/ 27516 h 443944"/>
              <a:gd name="connsiteX2" fmla="*/ 6381594 w 6381593"/>
              <a:gd name="connsiteY2" fmla="*/ 295097 h 443944"/>
              <a:gd name="connsiteX3" fmla="*/ 1 w 6381593"/>
              <a:gd name="connsiteY3" fmla="*/ 443945 h 443944"/>
              <a:gd name="connsiteX4" fmla="*/ 113979 w 6381593"/>
              <a:gd name="connsiteY4" fmla="*/ 0 h 44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593" h="443944">
                <a:moveTo>
                  <a:pt x="113979" y="0"/>
                </a:moveTo>
                <a:lnTo>
                  <a:pt x="4189537" y="27516"/>
                </a:lnTo>
                <a:lnTo>
                  <a:pt x="6381594" y="295097"/>
                </a:lnTo>
                <a:lnTo>
                  <a:pt x="1" y="443945"/>
                </a:lnTo>
                <a:lnTo>
                  <a:pt x="113979" y="0"/>
                </a:lnTo>
                <a:close/>
              </a:path>
            </a:pathLst>
          </a:custGeom>
          <a:solidFill>
            <a:srgbClr val="92D050"/>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r>
              <a:rPr lang="en-US" sz="1000" b="1" i="1">
                <a:solidFill>
                  <a:srgbClr val="07641D"/>
                </a:solidFill>
                <a:ea typeface="Segoe UI" pitchFamily="34" charset="0"/>
                <a:cs typeface="Segoe UI" pitchFamily="34" charset="0"/>
              </a:rPr>
              <a:t>NEW</a:t>
            </a:r>
            <a:endParaRPr lang="en-US" sz="1000" i="1">
              <a:solidFill>
                <a:srgbClr val="07641D"/>
              </a:solidFill>
              <a:ea typeface="Segoe UI" pitchFamily="34" charset="0"/>
              <a:cs typeface="Segoe UI" pitchFamily="34" charset="0"/>
            </a:endParaRPr>
          </a:p>
        </p:txBody>
      </p:sp>
    </p:spTree>
    <p:extLst>
      <p:ext uri="{BB962C8B-B14F-4D97-AF65-F5344CB8AC3E}">
        <p14:creationId xmlns:p14="http://schemas.microsoft.com/office/powerpoint/2010/main" val="467627339"/>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1b02197950b6f0f7519f6b244d399ed">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c2f39bd8567430bea4055daeb8761950"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c12c9beb-9115-4dd4-b4b0-98592a7680e2">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7F4AFF99-127A-4A1F-B6B4-918B41DE2254}">
  <ds:schemaRefs>
    <ds:schemaRef ds:uri="http://schemas.microsoft.com/sharepoint/v3/contenttype/forms"/>
  </ds:schemaRefs>
</ds:datastoreItem>
</file>

<file path=customXml/itemProps2.xml><?xml version="1.0" encoding="utf-8"?>
<ds:datastoreItem xmlns:ds="http://schemas.openxmlformats.org/officeDocument/2006/customXml" ds:itemID="{712AE8B3-E641-46C2-8DEF-2C68ACF03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B1E138-7123-4156-A5C1-E4D6251ED6C2}">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sharepoint/v3"/>
    <ds:schemaRef ds:uri="http://schemas.microsoft.com/office/infopath/2007/PartnerControls"/>
    <ds:schemaRef ds:uri="http://purl.org/dc/terms/"/>
    <ds:schemaRef ds:uri="http://schemas.openxmlformats.org/package/2006/metadata/core-properties"/>
    <ds:schemaRef ds:uri="9b9b331a-5640-4f50-a010-6cc4266aa39c"/>
    <ds:schemaRef ds:uri="c12c9beb-9115-4dd4-b4b0-98592a7680e2"/>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0</TotalTime>
  <Words>538</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Stay up to date with changing regulations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Dylan Bode (FREEMIND SEATTLE LLC)</cp:lastModifiedBy>
  <cp:revision>8</cp:revision>
  <dcterms:created xsi:type="dcterms:W3CDTF">2025-10-25T16:59:06Z</dcterms:created>
  <dcterms:modified xsi:type="dcterms:W3CDTF">2026-02-06T19:27:42Z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