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214748357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3EA553-41F0-4ADE-9C17-0B79119E7394}" v="1" dt="2026-01-15T22:01:45.774"/>
    <p1510:client id="{97D9914F-BBC1-4220-BA84-1BBA1DE90E18}" v="221" dt="2026-01-15T01:47:46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26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A88C-D68B-7E43-B6BD-8EAA3060908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98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: Top Corners Rounded 73">
            <a:extLst>
              <a:ext uri="{FF2B5EF4-FFF2-40B4-BE49-F238E27FC236}">
                <a16:creationId xmlns:a16="http://schemas.microsoft.com/office/drawing/2014/main" id="{6FDEA399-18DB-E6DC-793E-5041B1E784C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0" fmla="*/ 0 w 2612241"/>
              <a:gd name="connsiteY0" fmla="*/ 8666696 h 8666696"/>
              <a:gd name="connsiteX1" fmla="*/ 2382 w 2612241"/>
              <a:gd name="connsiteY1" fmla="*/ 7817633 h 8666696"/>
              <a:gd name="connsiteX2" fmla="*/ 0 w 2612241"/>
              <a:gd name="connsiteY2" fmla="*/ 163683 h 8666696"/>
              <a:gd name="connsiteX3" fmla="*/ 163683 w 2612241"/>
              <a:gd name="connsiteY3" fmla="*/ 0 h 8666696"/>
              <a:gd name="connsiteX4" fmla="*/ 2448558 w 2612241"/>
              <a:gd name="connsiteY4" fmla="*/ 0 h 8666696"/>
              <a:gd name="connsiteX5" fmla="*/ 2612241 w 2612241"/>
              <a:gd name="connsiteY5" fmla="*/ 163683 h 8666696"/>
              <a:gd name="connsiteX6" fmla="*/ 2612241 w 2612241"/>
              <a:gd name="connsiteY6" fmla="*/ 8666696 h 8666696"/>
              <a:gd name="connsiteX7" fmla="*/ 2612241 w 2612241"/>
              <a:gd name="connsiteY7" fmla="*/ 8666696 h 8666696"/>
              <a:gd name="connsiteX0" fmla="*/ 2382 w 2612241"/>
              <a:gd name="connsiteY0" fmla="*/ 7817633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2382" y="7817633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A40472D-7D94-31D5-9B70-1F1437F60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2541166"/>
            <a:ext cx="210652" cy="210652"/>
            <a:chOff x="5214995" y="-1168400"/>
            <a:chExt cx="431800" cy="4318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3E7D74F-AA6E-58D6-9B3A-285D6343874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9" name="Rectangle 89">
              <a:extLst>
                <a:ext uri="{FF2B5EF4-FFF2-40B4-BE49-F238E27FC236}">
                  <a16:creationId xmlns:a16="http://schemas.microsoft.com/office/drawing/2014/main" id="{D741BEDD-0302-D041-F924-FED2F26F753C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ECE0A2C-9275-E8D8-37D4-26EF9382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247487" y="3859456"/>
            <a:ext cx="210652" cy="210652"/>
            <a:chOff x="5214995" y="-1168400"/>
            <a:chExt cx="431800" cy="4318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2B6D01-D3C4-D4AC-FA55-BCAA6D16B12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E69E9A3D-9D75-565F-769F-9D5EAF4DE661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8" name="Step 1 Title">
            <a:extLst>
              <a:ext uri="{FF2B5EF4-FFF2-40B4-BE49-F238E27FC236}">
                <a16:creationId xmlns:a16="http://schemas.microsoft.com/office/drawing/2014/main" id="{E7C3DF1D-9756-4E60-3B60-5FC1042D732B}"/>
              </a:ext>
            </a:extLst>
          </p:cNvPr>
          <p:cNvSpPr>
            <a:spLocks noGrp="1"/>
          </p:cNvSpPr>
          <p:nvPr userDrawn="1">
            <p:ph type="body" sz="quarter" idx="61"/>
          </p:nvPr>
        </p:nvSpPr>
        <p:spPr>
          <a:xfrm>
            <a:off x="7507483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Step 1 Top">
            <a:extLst>
              <a:ext uri="{FF2B5EF4-FFF2-40B4-BE49-F238E27FC236}">
                <a16:creationId xmlns:a16="http://schemas.microsoft.com/office/drawing/2014/main" id="{DD4D8F41-19D0-1C40-C8A6-6751BDCBB4E6}"/>
              </a:ext>
            </a:extLst>
          </p:cNvPr>
          <p:cNvSpPr>
            <a:spLocks noGrp="1"/>
          </p:cNvSpPr>
          <p:nvPr userDrawn="1">
            <p:ph type="body" sz="quarter" idx="62"/>
          </p:nvPr>
        </p:nvSpPr>
        <p:spPr>
          <a:xfrm>
            <a:off x="7507483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510E80C-A092-E34D-569F-C7503B34CDE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483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5" name="Step 1 Title">
            <a:extLst>
              <a:ext uri="{FF2B5EF4-FFF2-40B4-BE49-F238E27FC236}">
                <a16:creationId xmlns:a16="http://schemas.microsoft.com/office/drawing/2014/main" id="{F3576EDF-8C4D-5381-E991-4104EFE19D8D}"/>
              </a:ext>
            </a:extLst>
          </p:cNvPr>
          <p:cNvSpPr>
            <a:spLocks noGrp="1"/>
          </p:cNvSpPr>
          <p:nvPr userDrawn="1">
            <p:ph type="body" sz="quarter" idx="58"/>
          </p:nvPr>
        </p:nvSpPr>
        <p:spPr>
          <a:xfrm>
            <a:off x="4036409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6" name="Step 1 Top">
            <a:extLst>
              <a:ext uri="{FF2B5EF4-FFF2-40B4-BE49-F238E27FC236}">
                <a16:creationId xmlns:a16="http://schemas.microsoft.com/office/drawing/2014/main" id="{E979A6D5-04D7-EDA1-795C-CDE631F70816}"/>
              </a:ext>
            </a:extLst>
          </p:cNvPr>
          <p:cNvSpPr>
            <a:spLocks noGrp="1"/>
          </p:cNvSpPr>
          <p:nvPr userDrawn="1"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ACE21C0-49A4-DA91-EDBF-71FBF06125C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6409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12743986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F0A31-C696-0605-D06A-04551FB13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CDC2750-CA4D-12BD-54F3-B21176EC4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937" y="304460"/>
            <a:ext cx="4144817" cy="553998"/>
          </a:xfrm>
        </p:spPr>
        <p:txBody>
          <a:bodyPr/>
          <a:lstStyle/>
          <a:p>
            <a:r>
              <a:rPr lang="en-US" dirty="0"/>
              <a:t>Simplify resident inquiries with digital agents</a:t>
            </a:r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03A87F13-0C2D-61F7-52F8-BA33CF057FB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noProof="0" dirty="0"/>
              <a:t>Government</a:t>
            </a:r>
          </a:p>
        </p:txBody>
      </p:sp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84118AAE-1E2C-912D-E561-A87971F998C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US" dirty="0"/>
              <a:t>Microsoft 365 Copilot and Azure AI Foundry</a:t>
            </a:r>
          </a:p>
        </p:txBody>
      </p:sp>
      <p:sp>
        <p:nvSpPr>
          <p:cNvPr id="128" name="Text Placeholder 127">
            <a:extLst>
              <a:ext uri="{FF2B5EF4-FFF2-40B4-BE49-F238E27FC236}">
                <a16:creationId xmlns:a16="http://schemas.microsoft.com/office/drawing/2014/main" id="{00F7E42B-AC22-1CDB-3F4E-747524D86EB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Build</a:t>
            </a:r>
          </a:p>
        </p:txBody>
      </p:sp>
      <p:sp>
        <p:nvSpPr>
          <p:cNvPr id="127" name="Text Placeholder 126">
            <a:extLst>
              <a:ext uri="{FF2B5EF4-FFF2-40B4-BE49-F238E27FC236}">
                <a16:creationId xmlns:a16="http://schemas.microsoft.com/office/drawing/2014/main" id="{54F726BD-F0CB-56BE-3B1A-DF304020EF2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AI-powered digital agents unify information, automate responses, and enable seamless handoffs—making resident inquiries faster, more accurate, and available 24/7. </a:t>
            </a:r>
          </a:p>
          <a:p>
            <a:endParaRPr lang="en-US" dirty="0"/>
          </a:p>
          <a:p>
            <a:r>
              <a:rPr lang="en-US" dirty="0"/>
              <a:t>This approach ensures residents get fast, accurate, and accessible answers while staff focus on higher-value cases and agencies maintain compliance and transparency.</a:t>
            </a:r>
          </a:p>
        </p:txBody>
      </p:sp>
      <p:sp>
        <p:nvSpPr>
          <p:cNvPr id="10" name="Text Placeholder 148">
            <a:extLst>
              <a:ext uri="{FF2B5EF4-FFF2-40B4-BE49-F238E27FC236}">
                <a16:creationId xmlns:a16="http://schemas.microsoft.com/office/drawing/2014/main" id="{940FD211-7F19-6B6C-DA2D-72C7DFA03F1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r>
              <a:rPr lang="en-US" noProof="0" dirty="0"/>
              <a:t>KPIs impacted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C67738B-E575-AEFB-990C-34B093F38B2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3856AE3D-8813-414E-2C24-3C52AF44FBD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dirty="0"/>
              <a:t>Resident asks a question on city website</a:t>
            </a:r>
          </a:p>
        </p:txBody>
      </p:sp>
      <p:sp>
        <p:nvSpPr>
          <p:cNvPr id="133" name="Text Placeholder 132">
            <a:extLst>
              <a:ext uri="{FF2B5EF4-FFF2-40B4-BE49-F238E27FC236}">
                <a16:creationId xmlns:a16="http://schemas.microsoft.com/office/drawing/2014/main" id="{7B459406-51A3-6F57-CEA2-DA88150F948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 dirty="0"/>
              <a:t>A citizen uses an agent on the city’s website to ask questions about services. Residents receive instant, personalized guidance grounded in the latest, authoritative source.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92C2F97-569E-AF05-1F48-AAF1999EB75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 dirty="0"/>
              <a:t>Sample prompt: </a:t>
            </a:r>
            <a:r>
              <a:rPr lang="en-US" i="1" dirty="0"/>
              <a:t>Where can I renew my driver’s license?</a:t>
            </a:r>
          </a:p>
        </p:txBody>
      </p:sp>
      <p:sp>
        <p:nvSpPr>
          <p:cNvPr id="134" name="Text Placeholder 133">
            <a:extLst>
              <a:ext uri="{FF2B5EF4-FFF2-40B4-BE49-F238E27FC236}">
                <a16:creationId xmlns:a16="http://schemas.microsoft.com/office/drawing/2014/main" id="{9FBA4BF8-C557-D4A8-BCB2-1B3D5FAE95A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US" dirty="0"/>
              <a:t>Resident asks follow-up questions</a:t>
            </a:r>
          </a:p>
        </p:txBody>
      </p:sp>
      <p:sp>
        <p:nvSpPr>
          <p:cNvPr id="136" name="Text Placeholder 135">
            <a:extLst>
              <a:ext uri="{FF2B5EF4-FFF2-40B4-BE49-F238E27FC236}">
                <a16:creationId xmlns:a16="http://schemas.microsoft.com/office/drawing/2014/main" id="{F9339531-C014-8046-0AA8-14CC3EBD61F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dirty="0"/>
              <a:t>The agent remembers the context and provides relevant, personalized answers to any follow-up questions. </a:t>
            </a:r>
          </a:p>
        </p:txBody>
      </p:sp>
      <p:sp>
        <p:nvSpPr>
          <p:cNvPr id="148" name="Text Placeholder 147">
            <a:extLst>
              <a:ext uri="{FF2B5EF4-FFF2-40B4-BE49-F238E27FC236}">
                <a16:creationId xmlns:a16="http://schemas.microsoft.com/office/drawing/2014/main" id="{695AE496-BDD0-9982-6863-E3975A596387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n-US" dirty="0"/>
              <a:t>Sample prompt: </a:t>
            </a:r>
            <a:r>
              <a:rPr lang="en-US" i="1" dirty="0"/>
              <a:t>Can you give me directions from [address]?</a:t>
            </a:r>
          </a:p>
        </p:txBody>
      </p:sp>
      <p:sp>
        <p:nvSpPr>
          <p:cNvPr id="137" name="Text Placeholder 136">
            <a:extLst>
              <a:ext uri="{FF2B5EF4-FFF2-40B4-BE49-F238E27FC236}">
                <a16:creationId xmlns:a16="http://schemas.microsoft.com/office/drawing/2014/main" id="{E7CB6C06-60B0-01C4-2682-0CAA922E674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US" dirty="0"/>
              <a:t>Agent provides answers in preferred language</a:t>
            </a:r>
          </a:p>
        </p:txBody>
      </p:sp>
      <p:sp>
        <p:nvSpPr>
          <p:cNvPr id="139" name="Text Placeholder 138">
            <a:extLst>
              <a:ext uri="{FF2B5EF4-FFF2-40B4-BE49-F238E27FC236}">
                <a16:creationId xmlns:a16="http://schemas.microsoft.com/office/drawing/2014/main" id="{D021D7FF-4615-D060-8A7C-C45B51C8D3B5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en-US" dirty="0"/>
              <a:t>Built-in multi-lingual capabilities mean the agent can provide translate answers for citizens—ensuring equitable service for diverse communities, meeting legal and ethical standards. </a:t>
            </a:r>
          </a:p>
        </p:txBody>
      </p:sp>
      <p:sp>
        <p:nvSpPr>
          <p:cNvPr id="149" name="Text Placeholder 148">
            <a:extLst>
              <a:ext uri="{FF2B5EF4-FFF2-40B4-BE49-F238E27FC236}">
                <a16:creationId xmlns:a16="http://schemas.microsoft.com/office/drawing/2014/main" id="{C036602E-3991-4A93-7AA2-84BAE3178A35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en-US" dirty="0"/>
              <a:t>Sample prompt: </a:t>
            </a:r>
            <a:r>
              <a:rPr lang="en-US" i="1" dirty="0"/>
              <a:t>Can you give me the directions in French?</a:t>
            </a:r>
          </a:p>
        </p:txBody>
      </p:sp>
      <p:sp>
        <p:nvSpPr>
          <p:cNvPr id="142" name="Text Placeholder 141">
            <a:extLst>
              <a:ext uri="{FF2B5EF4-FFF2-40B4-BE49-F238E27FC236}">
                <a16:creationId xmlns:a16="http://schemas.microsoft.com/office/drawing/2014/main" id="{A1D85BDC-D26C-8BA3-46FA-AF01F6930149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dirty="0"/>
              <a:t>Enable seamless handoff to human agents</a:t>
            </a:r>
          </a:p>
        </p:txBody>
      </p:sp>
      <p:sp>
        <p:nvSpPr>
          <p:cNvPr id="143" name="Text Placeholder 142">
            <a:extLst>
              <a:ext uri="{FF2B5EF4-FFF2-40B4-BE49-F238E27FC236}">
                <a16:creationId xmlns:a16="http://schemas.microsoft.com/office/drawing/2014/main" id="{B722E05E-EC31-DE05-B27D-D0A50091BB85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n-US" dirty="0"/>
              <a:t>When an inquiry requires human intervention, the digital agent creates a ticket and attaches the full conversation context. For unique or complex requests, the agent creates a ticket, attaches the conversation, and routes it to staff for follow-up.</a:t>
            </a:r>
          </a:p>
        </p:txBody>
      </p:sp>
      <p:sp>
        <p:nvSpPr>
          <p:cNvPr id="135" name="Text Placeholder 134">
            <a:extLst>
              <a:ext uri="{FF2B5EF4-FFF2-40B4-BE49-F238E27FC236}">
                <a16:creationId xmlns:a16="http://schemas.microsoft.com/office/drawing/2014/main" id="{D3CFCF0D-CF29-BC33-B5C0-5A60B9562C8F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r>
              <a:rPr lang="en-US" noProof="0" dirty="0"/>
              <a:t>Example prompt</a:t>
            </a:r>
            <a:r>
              <a:rPr lang="en-US" i="1" noProof="0" dirty="0"/>
              <a:t>: I need a permit for a block party on my street. Can you help? </a:t>
            </a:r>
          </a:p>
        </p:txBody>
      </p:sp>
      <p:sp>
        <p:nvSpPr>
          <p:cNvPr id="140" name="Text Placeholder 139">
            <a:extLst>
              <a:ext uri="{FF2B5EF4-FFF2-40B4-BE49-F238E27FC236}">
                <a16:creationId xmlns:a16="http://schemas.microsoft.com/office/drawing/2014/main" id="{C4547174-C874-F9A2-DF60-1B24090FE8A0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n-US" dirty="0"/>
              <a:t>Agent provides links to relevant websites</a:t>
            </a:r>
          </a:p>
        </p:txBody>
      </p:sp>
      <p:sp>
        <p:nvSpPr>
          <p:cNvPr id="141" name="Text Placeholder 140">
            <a:extLst>
              <a:ext uri="{FF2B5EF4-FFF2-40B4-BE49-F238E27FC236}">
                <a16:creationId xmlns:a16="http://schemas.microsoft.com/office/drawing/2014/main" id="{85F69F33-E3A1-1791-F100-4F8FF4223D21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>
            <a:spAutoFit/>
          </a:bodyPr>
          <a:lstStyle/>
          <a:p>
            <a:r>
              <a:rPr lang="en-US" dirty="0"/>
              <a:t>After answering the resident’s initial and follow-up questions, the agent goes a step further by offering direct links to official city, state, or federal websites, online forms, and additional resources—empowering residents to take immediate action.</a:t>
            </a:r>
            <a:endParaRPr lang="en-US" noProof="0" dirty="0"/>
          </a:p>
        </p:txBody>
      </p:sp>
      <p:sp>
        <p:nvSpPr>
          <p:cNvPr id="132" name="Text Placeholder 131">
            <a:extLst>
              <a:ext uri="{FF2B5EF4-FFF2-40B4-BE49-F238E27FC236}">
                <a16:creationId xmlns:a16="http://schemas.microsoft.com/office/drawing/2014/main" id="{D725F3AC-D528-8E73-DB59-39A081DFC58D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r>
              <a:rPr lang="en-US" noProof="0" dirty="0"/>
              <a:t>Sample prompt: </a:t>
            </a:r>
            <a:r>
              <a:rPr lang="en-US" i="1" noProof="0" dirty="0"/>
              <a:t>Can you send me the link to the online renewal form for my driver’s license?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B203A2-1E7F-F228-1F72-F9DCCC0484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904620" y="4876197"/>
            <a:ext cx="2191987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</a:rPr>
              <a:t>Service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</a:endParaRPr>
          </a:p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</a:rPr>
              <a:t>+ Connection to Teams, and ticketing </a:t>
            </a:r>
            <a:r>
              <a:rPr lang="en-US" sz="800" dirty="0">
                <a:solidFill>
                  <a:srgbClr val="0078D4"/>
                </a:solidFill>
                <a:latin typeface="Segoe UI Semibold"/>
              </a:rPr>
              <a:t>tool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 Semibol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147D6D-23AE-2D63-ACFB-758E83C58F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37714" y="4876197"/>
            <a:ext cx="2191987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Service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SharePoint</a:t>
            </a:r>
          </a:p>
        </p:txBody>
      </p:sp>
      <p:sp>
        <p:nvSpPr>
          <p:cNvPr id="9" name="Text Placeholder 147">
            <a:extLst>
              <a:ext uri="{FF2B5EF4-FFF2-40B4-BE49-F238E27FC236}">
                <a16:creationId xmlns:a16="http://schemas.microsoft.com/office/drawing/2014/main" id="{AFCE407F-BA57-066F-47C6-58C2D27DBABC}"/>
              </a:ext>
            </a:extLst>
          </p:cNvPr>
          <p:cNvSpPr txBox="1">
            <a:spLocks/>
          </p:cNvSpPr>
          <p:nvPr/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0" tIns="36576" rIns="0" bIns="36576" rtlCol="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bg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Value benefit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899334-C3FF-12FF-2CB2-8A3F5141E951}"/>
              </a:ext>
            </a:extLst>
          </p:cNvPr>
          <p:cNvGrpSpPr/>
          <p:nvPr/>
        </p:nvGrpSpPr>
        <p:grpSpPr>
          <a:xfrm>
            <a:off x="320719" y="3778836"/>
            <a:ext cx="1771605" cy="216000"/>
            <a:chOff x="320719" y="4224848"/>
            <a:chExt cx="1771605" cy="219456"/>
          </a:xfrm>
        </p:grpSpPr>
        <p:sp>
          <p:nvSpPr>
            <p:cNvPr id="22" name="Rectangle: Rounded Corners 6">
              <a:extLst>
                <a:ext uri="{FF2B5EF4-FFF2-40B4-BE49-F238E27FC236}">
                  <a16:creationId xmlns:a16="http://schemas.microsoft.com/office/drawing/2014/main" id="{01256B13-B6BA-56DD-9094-0B966FD3A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48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Inquiry resolution rate</a:t>
              </a: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69431C79-3EBC-F638-A105-F345721F1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73C9649-2C63-4A5D-F013-1F52618EAB96}"/>
              </a:ext>
            </a:extLst>
          </p:cNvPr>
          <p:cNvGrpSpPr/>
          <p:nvPr/>
        </p:nvGrpSpPr>
        <p:grpSpPr>
          <a:xfrm>
            <a:off x="320721" y="4067988"/>
            <a:ext cx="1771605" cy="216000"/>
            <a:chOff x="320721" y="4517211"/>
            <a:chExt cx="1771605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8BAD7FB5-856E-31AF-CD04-8D0F6E03C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4517211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9456" tIns="36576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Agent utilization</a:t>
              </a:r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9DDDCB3F-8EB4-891A-C41C-00C2A914D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7507" y="4552645"/>
              <a:ext cx="144000" cy="141732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1F8CDD-7C29-8969-AAB3-D9A601F23D7A}"/>
              </a:ext>
            </a:extLst>
          </p:cNvPr>
          <p:cNvGrpSpPr/>
          <p:nvPr/>
        </p:nvGrpSpPr>
        <p:grpSpPr>
          <a:xfrm>
            <a:off x="320719" y="5020658"/>
            <a:ext cx="1771605" cy="216000"/>
            <a:chOff x="320719" y="5270676"/>
            <a:chExt cx="1771605" cy="216000"/>
          </a:xfrm>
        </p:grpSpPr>
        <p:sp>
          <p:nvSpPr>
            <p:cNvPr id="29" name="Rectangle: Rounded Corners 6">
              <a:extLst>
                <a:ext uri="{FF2B5EF4-FFF2-40B4-BE49-F238E27FC236}">
                  <a16:creationId xmlns:a16="http://schemas.microsoft.com/office/drawing/2014/main" id="{3A687E84-48D5-3C86-CD2F-8798B3EE8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19" y="5270676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Accessibility at scale</a:t>
              </a:r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8814823B-795E-B49F-BF96-12DBEF183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7505" y="5306676"/>
              <a:ext cx="144000" cy="1440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4933D51-3F75-6775-A431-5CF8CC727CBC}"/>
              </a:ext>
            </a:extLst>
          </p:cNvPr>
          <p:cNvGrpSpPr/>
          <p:nvPr/>
        </p:nvGrpSpPr>
        <p:grpSpPr>
          <a:xfrm>
            <a:off x="320721" y="5309810"/>
            <a:ext cx="1771605" cy="216000"/>
            <a:chOff x="320721" y="5582445"/>
            <a:chExt cx="1771605" cy="21600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6BA1155-94B1-9AE6-B4BD-AA05AD577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5582445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Insights for policy gaps</a:t>
              </a:r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C6227B37-E9C7-B149-A2A5-6BB81830A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7505" y="5618445"/>
              <a:ext cx="144000" cy="1440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46D3A59-C963-7F19-2B5E-96AABEB16CA8}"/>
              </a:ext>
            </a:extLst>
          </p:cNvPr>
          <p:cNvGrpSpPr/>
          <p:nvPr/>
        </p:nvGrpSpPr>
        <p:grpSpPr>
          <a:xfrm>
            <a:off x="320721" y="5598962"/>
            <a:ext cx="1771605" cy="216000"/>
            <a:chOff x="320721" y="5582445"/>
            <a:chExt cx="1771605" cy="21600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757EDC3C-C4C7-66E1-1CC9-412AD7DAF8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5582445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Reduced manual workload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15B4DEE6-CE00-E982-52F7-5CA95C940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7505" y="5618445"/>
              <a:ext cx="144000" cy="144000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CE34781-B657-8F80-A7DB-6248AD852E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61141" y="2258294"/>
            <a:ext cx="2191987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FAQ + </a:t>
            </a:r>
            <a:r>
              <a:rPr lang="en-US" sz="1000" dirty="0">
                <a:solidFill>
                  <a:srgbClr val="000000"/>
                </a:solidFill>
                <a:latin typeface="Segoe UI Semibold"/>
              </a:rPr>
              <a:t>Customer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Service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SharePoint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AA24CF-5D63-8A4F-AE3D-4D6946D99BD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44934" y="2244082"/>
            <a:ext cx="2191987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FAQ + </a:t>
            </a:r>
            <a:r>
              <a:rPr lang="en-US" sz="1000" dirty="0">
                <a:solidFill>
                  <a:srgbClr val="000000"/>
                </a:solidFill>
                <a:latin typeface="Segoe UI Semibold"/>
              </a:rPr>
              <a:t>Customer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Service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SharePoint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EA45ACB-0056-1D93-3882-E71BF50846E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18458" y="2262427"/>
            <a:ext cx="2191987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FAQ + </a:t>
            </a:r>
            <a:r>
              <a:rPr lang="en-US" sz="1000" dirty="0">
                <a:solidFill>
                  <a:srgbClr val="000000"/>
                </a:solidFill>
                <a:latin typeface="Segoe UI Semibold"/>
              </a:rPr>
              <a:t>Customer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Service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SharePoint</a:t>
            </a:r>
          </a:p>
        </p:txBody>
      </p:sp>
      <p:pic>
        <p:nvPicPr>
          <p:cNvPr id="3" name="Graphic 60">
            <a:extLst>
              <a:ext uri="{FF2B5EF4-FFF2-40B4-BE49-F238E27FC236}">
                <a16:creationId xmlns:a16="http://schemas.microsoft.com/office/drawing/2014/main" id="{9056677D-1C0F-1320-1F33-94834BE3B8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0475" y="2276616"/>
            <a:ext cx="265126" cy="235667"/>
          </a:xfrm>
          <a:prstGeom prst="rect">
            <a:avLst/>
          </a:prstGeom>
        </p:spPr>
      </p:pic>
      <p:pic>
        <p:nvPicPr>
          <p:cNvPr id="4" name="Graphic 60">
            <a:extLst>
              <a:ext uri="{FF2B5EF4-FFF2-40B4-BE49-F238E27FC236}">
                <a16:creationId xmlns:a16="http://schemas.microsoft.com/office/drawing/2014/main" id="{4A477DDF-A4E3-FD35-A6EE-F544CD7642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2889" y="2285414"/>
            <a:ext cx="265126" cy="235667"/>
          </a:xfrm>
          <a:prstGeom prst="rect">
            <a:avLst/>
          </a:prstGeom>
        </p:spPr>
      </p:pic>
      <p:pic>
        <p:nvPicPr>
          <p:cNvPr id="5" name="Graphic 60">
            <a:extLst>
              <a:ext uri="{FF2B5EF4-FFF2-40B4-BE49-F238E27FC236}">
                <a16:creationId xmlns:a16="http://schemas.microsoft.com/office/drawing/2014/main" id="{D40CEDC0-0918-A38A-7CF3-39FCBA1B13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7901" y="2285414"/>
            <a:ext cx="265126" cy="235667"/>
          </a:xfrm>
          <a:prstGeom prst="rect">
            <a:avLst/>
          </a:prstGeom>
        </p:spPr>
      </p:pic>
      <p:pic>
        <p:nvPicPr>
          <p:cNvPr id="6" name="Graphic 60">
            <a:extLst>
              <a:ext uri="{FF2B5EF4-FFF2-40B4-BE49-F238E27FC236}">
                <a16:creationId xmlns:a16="http://schemas.microsoft.com/office/drawing/2014/main" id="{7A969B87-BB25-6A59-2AEF-75E0E0DCE2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6409" y="4892349"/>
            <a:ext cx="265126" cy="235667"/>
          </a:xfrm>
          <a:prstGeom prst="rect">
            <a:avLst/>
          </a:prstGeom>
        </p:spPr>
      </p:pic>
      <p:pic>
        <p:nvPicPr>
          <p:cNvPr id="7" name="Graphic 60">
            <a:extLst>
              <a:ext uri="{FF2B5EF4-FFF2-40B4-BE49-F238E27FC236}">
                <a16:creationId xmlns:a16="http://schemas.microsoft.com/office/drawing/2014/main" id="{47A3D012-B572-9AD7-4E2B-DDC71769AC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0927" y="4892349"/>
            <a:ext cx="265126" cy="2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224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389</Words>
  <Application>Microsoft Office PowerPoint</Application>
  <PresentationFormat>Widescreen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Simplify resident inquiries with digital agents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2026-01-15T22:07:23Z</dcterms:created>
  <dcterms:modified xsi:type="dcterms:W3CDTF">2026-01-16T16:48:39Z</dcterms:modified>
</cp:coreProperties>
</file>