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483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12B8-7CE8-AD62-5C00-95BD3244B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91E8B-CC0F-4FB5-1742-86CBFAF52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F6CA6-96FF-BE19-4E95-817E61C37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90B7-ECFB-0E3E-78EE-C392CDFBE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9100-504D-31C4-FB3C-986442C3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3EB93C3-4640-9226-02A1-A0CCAE773C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/>
              <a:t>AI accelerates the creation of compliant, high-quality job descriptions, reducing manual effort and ensuring consistency across roles.</a:t>
            </a:r>
            <a:endParaRPr lang="en-US" noProof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CF6585F3-E56B-CD85-B10B-AF1F0B51E0F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Start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ECB2CD90-FFAC-F67A-1768-4E8CAAE855D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/>
              <a:t>Microsoft 365 Copilot Chat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2BC36A-6A8A-5EAA-F094-1ABC45A22B0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dirty="0"/>
              <a:t>Sample</a:t>
            </a:r>
            <a:r>
              <a:rPr lang="en-US" noProof="0"/>
              <a:t> prompt: </a:t>
            </a:r>
            <a:r>
              <a:rPr lang="en-US" i="1" noProof="0" dirty="0"/>
              <a:t>Draft a job description for a Grants Manager aligned to </a:t>
            </a:r>
            <a:r>
              <a:rPr lang="en-US" i="1" dirty="0"/>
              <a:t>federal HR guidance and [agency name] needs.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43459F1A-308D-DFE6-C458-E076F0F5AC1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Define the role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0746BC8C-6A68-0D3A-C4E6-B3AA4213C5E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/>
              <a:t>Dana, an HR generalist, needs a fresh job description for a Grants Manager. She asks Copilot to draft one aligned to federal HR guidance and agency needs. She then clicks to add the response to the Word document.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074A5462-C013-2936-1EF5-E64C5863B3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Calibrate requirements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8495F550-D081-6A4A-3AA6-C2787B627C1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/>
              <a:t>Next, Dana references a prior job description and prompts Copilot to help highlight gaps (e.g., grants lifecycle, audit readiness).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5A031D13-0932-2A04-EA46-A0657F119E5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Please add a section that states the hiring rules, which includes any required equal opportunity sections.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DAEFCAB-980B-3A96-7D9D-1E57D4A387A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/>
              <a:t>Localize compliance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0B978C47-3666-31FB-7D92-4E6D5F9E8B0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 dirty="0"/>
              <a:t>Then s</a:t>
            </a:r>
            <a:r>
              <a:rPr lang="en-US" dirty="0"/>
              <a:t>he asks Copilot to include language about hiring rules and equal opportunity statements. She then clicks to add the response to the Word document.</a:t>
            </a:r>
            <a:endParaRPr lang="en-US" noProof="0" dirty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58AA539E-7211-6B18-21F3-61C68D44C64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dirty="0"/>
              <a:t>Sample</a:t>
            </a:r>
            <a:r>
              <a:rPr lang="en-US"/>
              <a:t> prompt: </a:t>
            </a:r>
            <a:r>
              <a:rPr lang="en-US" i="1" dirty="0"/>
              <a:t>Please compare the current job description in the document to this one /CurrentJobDescription.docx and let me know if there are any missing sections that should be included.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2AAD8BEE-EB87-FB4D-090E-C06E414FC55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 dirty="0"/>
              <a:t>Finalize job posting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2B9AB23F-E756-2B75-DDB6-03C674DBB38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noProof="0" dirty="0"/>
              <a:t>To finish, Dana asks Copilot to create</a:t>
            </a:r>
            <a:r>
              <a:rPr lang="en-US" dirty="0"/>
              <a:t> a short summary to post on the agency hiring site.</a:t>
            </a:r>
            <a:endParaRPr lang="en-US" noProof="0" dirty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F002C711-525E-EB51-D5AC-B3CA799B5D6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288" y="5338763"/>
            <a:ext cx="3162300" cy="712787"/>
          </a:xfrm>
        </p:spPr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Please use this additional information to rewrite the responsibilities section. [Additional information]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8A45363E-3F5A-68FE-1014-574FCDCC1F8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Tailor for team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23268636-B26E-6A93-A7B1-E7CBC1F3F0F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 dirty="0"/>
              <a:t>Dana adds team specifics (portfolio size, reporting line), and Copilot rewrites responsibilities and qualifications accordingly.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D29442CB-AC81-91C6-64CE-C37D435C3A0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7013" y="5338763"/>
            <a:ext cx="3160712" cy="712787"/>
          </a:xfrm>
        </p:spPr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Please summarize the job description into a short blurb that we can use for the agency hiring site. The tone should be professional and the character count is 500 characters.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BEB977DF-8179-9487-9C8B-73C9DF7FCD0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B68F3389-465C-F6F9-3017-4A2E0AC1218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118" name="Title 117">
            <a:extLst>
              <a:ext uri="{FF2B5EF4-FFF2-40B4-BE49-F238E27FC236}">
                <a16:creationId xmlns:a16="http://schemas.microsoft.com/office/drawing/2014/main" id="{1AF99E71-14B5-9C88-D6F1-BD9A74E7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/>
          <a:lstStyle/>
          <a:p>
            <a:r>
              <a:rPr lang="en-US" noProof="0"/>
              <a:t>Quickly draft job descriptions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B42A93AB-5451-9717-FE59-017B6D4DAF9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14437"/>
            <a:ext cx="2101520" cy="307777"/>
          </a:xfrm>
        </p:spPr>
        <p:txBody>
          <a:bodyPr/>
          <a:lstStyle/>
          <a:p>
            <a:r>
              <a:rPr lang="en-US" noProof="0"/>
              <a:t>Government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F12ADA-3630-9A24-1B6C-D93B7AF69278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43" name="Rectangle: Rounded Corners 6">
              <a:extLst>
                <a:ext uri="{FF2B5EF4-FFF2-40B4-BE49-F238E27FC236}">
                  <a16:creationId xmlns:a16="http://schemas.microsoft.com/office/drawing/2014/main" id="{E02A1DA9-7D06-ED36-6BEF-44BA7EBDA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Time to fill for open jobs</a:t>
              </a:r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BB5B2C44-D4A6-59A9-CF58-07B7F990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5FAF9F3-17ED-3272-4887-C7B0EBF45B48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146" name="Rectangle: Rounded Corners 6">
              <a:extLst>
                <a:ext uri="{FF2B5EF4-FFF2-40B4-BE49-F238E27FC236}">
                  <a16:creationId xmlns:a16="http://schemas.microsoft.com/office/drawing/2014/main" id="{DE0224BC-1280-7E43-8567-97DB49554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Hiring compliance rate</a:t>
              </a:r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B6130737-8FAF-8A17-395F-5305C617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934A53D-B675-6F5A-FFF7-008758F742AB}"/>
              </a:ext>
            </a:extLst>
          </p:cNvPr>
          <p:cNvGrpSpPr>
            <a:grpSpLocks/>
          </p:cNvGrpSpPr>
          <p:nvPr/>
        </p:nvGrpSpPr>
        <p:grpSpPr>
          <a:xfrm>
            <a:off x="320719" y="5020658"/>
            <a:ext cx="1771605" cy="216000"/>
            <a:chOff x="320721" y="5582445"/>
            <a:chExt cx="1771605" cy="216000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3CDF8838-955B-4932-DA50-DE95FDD6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Reduce HR workload</a:t>
              </a:r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3FDD2843-F949-566B-0F61-F688A3D16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5A646B1-F05F-DD0F-BFBD-6D84D447D804}"/>
              </a:ext>
            </a:extLst>
          </p:cNvPr>
          <p:cNvGrpSpPr>
            <a:grpSpLocks/>
          </p:cNvGrpSpPr>
          <p:nvPr/>
        </p:nvGrpSpPr>
        <p:grpSpPr>
          <a:xfrm>
            <a:off x="320721" y="5309810"/>
            <a:ext cx="1771605" cy="216000"/>
            <a:chOff x="320719" y="5270676"/>
            <a:chExt cx="1771605" cy="216000"/>
          </a:xfrm>
        </p:grpSpPr>
        <p:sp>
          <p:nvSpPr>
            <p:cNvPr id="149" name="Rectangle: Rounded Corners 6">
              <a:extLst>
                <a:ext uri="{FF2B5EF4-FFF2-40B4-BE49-F238E27FC236}">
                  <a16:creationId xmlns:a16="http://schemas.microsoft.com/office/drawing/2014/main" id="{1B1CF8A3-FC0A-2AF7-6D6E-382FB9510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Candidate experience</a:t>
              </a:r>
            </a:p>
          </p:txBody>
        </p:sp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9004E4E2-ACDE-A731-250B-DABC12369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42A3ED-B0A2-F956-85C6-E027BC713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231549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0C411-6597-F48B-EEBF-05094B7AF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89" y="2259848"/>
            <a:ext cx="265176" cy="265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7A3387-252D-0EF0-1EB8-EC645D9AFB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75583" y="231549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2266EA-B03B-01CB-0073-AABC9F408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259848"/>
            <a:ext cx="265176" cy="2651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9C9A3B-FE46-7CB5-6359-599B1C6E65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9908" y="231549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4B487C-8DE0-BDCE-07B1-002FC2D1B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0325" y="2259848"/>
            <a:ext cx="265176" cy="2651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06C4877-C5C3-BD3F-7B33-C663AF089F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886085" y="4829198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5B5655B-3EDA-DFF0-CE16-0932C6DE1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502" y="4773554"/>
            <a:ext cx="265176" cy="2651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3AC1824-108F-F28B-F2AF-22D095D419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415992" y="4812178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586C0F5-C5EA-7376-52A9-27F01275A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409" y="4756534"/>
            <a:ext cx="265176" cy="2651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568933-C375-B9CD-44AC-9C9F7F80FBA1}"/>
              </a:ext>
            </a:extLst>
          </p:cNvPr>
          <p:cNvSpPr/>
          <p:nvPr/>
        </p:nvSpPr>
        <p:spPr bwMode="auto">
          <a:xfrm rot="20888769">
            <a:off x="-64817" y="60673"/>
            <a:ext cx="2350874" cy="282342"/>
          </a:xfrm>
          <a:custGeom>
            <a:avLst/>
            <a:gdLst>
              <a:gd name="connsiteX0" fmla="*/ 0 w 6121537"/>
              <a:gd name="connsiteY0" fmla="*/ 0 h 407061"/>
              <a:gd name="connsiteX1" fmla="*/ 6121537 w 6121537"/>
              <a:gd name="connsiteY1" fmla="*/ 0 h 407061"/>
              <a:gd name="connsiteX2" fmla="*/ 6121537 w 6121537"/>
              <a:gd name="connsiteY2" fmla="*/ 407061 h 407061"/>
              <a:gd name="connsiteX3" fmla="*/ 0 w 6121537"/>
              <a:gd name="connsiteY3" fmla="*/ 407061 h 407061"/>
              <a:gd name="connsiteX4" fmla="*/ 0 w 6121537"/>
              <a:gd name="connsiteY4" fmla="*/ 0 h 407061"/>
              <a:gd name="connsiteX0" fmla="*/ 0 w 6121537"/>
              <a:gd name="connsiteY0" fmla="*/ 1677 h 408738"/>
              <a:gd name="connsiteX1" fmla="*/ 4253239 w 6121537"/>
              <a:gd name="connsiteY1" fmla="*/ 0 h 408738"/>
              <a:gd name="connsiteX2" fmla="*/ 6121537 w 6121537"/>
              <a:gd name="connsiteY2" fmla="*/ 408738 h 408738"/>
              <a:gd name="connsiteX3" fmla="*/ 0 w 6121537"/>
              <a:gd name="connsiteY3" fmla="*/ 408738 h 408738"/>
              <a:gd name="connsiteX4" fmla="*/ 0 w 6121537"/>
              <a:gd name="connsiteY4" fmla="*/ 1677 h 408738"/>
              <a:gd name="connsiteX0" fmla="*/ 0 w 6144375"/>
              <a:gd name="connsiteY0" fmla="*/ 1677 h 408738"/>
              <a:gd name="connsiteX1" fmla="*/ 4253239 w 6144375"/>
              <a:gd name="connsiteY1" fmla="*/ 0 h 408738"/>
              <a:gd name="connsiteX2" fmla="*/ 6144375 w 6144375"/>
              <a:gd name="connsiteY2" fmla="*/ 399586 h 408738"/>
              <a:gd name="connsiteX3" fmla="*/ 0 w 6144375"/>
              <a:gd name="connsiteY3" fmla="*/ 408738 h 408738"/>
              <a:gd name="connsiteX4" fmla="*/ 0 w 6144375"/>
              <a:gd name="connsiteY4" fmla="*/ 1677 h 408738"/>
              <a:gd name="connsiteX0" fmla="*/ 80470 w 6144375"/>
              <a:gd name="connsiteY0" fmla="*/ 0 h 425035"/>
              <a:gd name="connsiteX1" fmla="*/ 4253239 w 6144375"/>
              <a:gd name="connsiteY1" fmla="*/ 16297 h 425035"/>
              <a:gd name="connsiteX2" fmla="*/ 6144375 w 6144375"/>
              <a:gd name="connsiteY2" fmla="*/ 415883 h 425035"/>
              <a:gd name="connsiteX3" fmla="*/ 0 w 6144375"/>
              <a:gd name="connsiteY3" fmla="*/ 425035 h 425035"/>
              <a:gd name="connsiteX4" fmla="*/ 80470 w 6144375"/>
              <a:gd name="connsiteY4" fmla="*/ 0 h 425035"/>
              <a:gd name="connsiteX0" fmla="*/ 80470 w 6445295"/>
              <a:gd name="connsiteY0" fmla="*/ 0 h 425035"/>
              <a:gd name="connsiteX1" fmla="*/ 4253239 w 6445295"/>
              <a:gd name="connsiteY1" fmla="*/ 16297 h 425035"/>
              <a:gd name="connsiteX2" fmla="*/ 6445296 w 6445295"/>
              <a:gd name="connsiteY2" fmla="*/ 283878 h 425035"/>
              <a:gd name="connsiteX3" fmla="*/ 0 w 6445295"/>
              <a:gd name="connsiteY3" fmla="*/ 425035 h 425035"/>
              <a:gd name="connsiteX4" fmla="*/ 80470 w 6445295"/>
              <a:gd name="connsiteY4" fmla="*/ 0 h 425035"/>
              <a:gd name="connsiteX0" fmla="*/ 177681 w 6445295"/>
              <a:gd name="connsiteY0" fmla="*/ 0 h 436254"/>
              <a:gd name="connsiteX1" fmla="*/ 4253239 w 6445295"/>
              <a:gd name="connsiteY1" fmla="*/ 27516 h 436254"/>
              <a:gd name="connsiteX2" fmla="*/ 6445296 w 6445295"/>
              <a:gd name="connsiteY2" fmla="*/ 295097 h 436254"/>
              <a:gd name="connsiteX3" fmla="*/ 0 w 6445295"/>
              <a:gd name="connsiteY3" fmla="*/ 436254 h 436254"/>
              <a:gd name="connsiteX4" fmla="*/ 177681 w 6445295"/>
              <a:gd name="connsiteY4" fmla="*/ 0 h 436254"/>
              <a:gd name="connsiteX0" fmla="*/ 113979 w 6381593"/>
              <a:gd name="connsiteY0" fmla="*/ 0 h 443944"/>
              <a:gd name="connsiteX1" fmla="*/ 4189537 w 6381593"/>
              <a:gd name="connsiteY1" fmla="*/ 27516 h 443944"/>
              <a:gd name="connsiteX2" fmla="*/ 6381594 w 6381593"/>
              <a:gd name="connsiteY2" fmla="*/ 295097 h 443944"/>
              <a:gd name="connsiteX3" fmla="*/ 1 w 6381593"/>
              <a:gd name="connsiteY3" fmla="*/ 443945 h 443944"/>
              <a:gd name="connsiteX4" fmla="*/ 113979 w 6381593"/>
              <a:gd name="connsiteY4" fmla="*/ 0 h 4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593" h="443944">
                <a:moveTo>
                  <a:pt x="113979" y="0"/>
                </a:moveTo>
                <a:lnTo>
                  <a:pt x="4189537" y="27516"/>
                </a:lnTo>
                <a:lnTo>
                  <a:pt x="6381594" y="295097"/>
                </a:lnTo>
                <a:lnTo>
                  <a:pt x="1" y="443945"/>
                </a:lnTo>
                <a:lnTo>
                  <a:pt x="113979" y="0"/>
                </a:lnTo>
                <a:close/>
              </a:path>
            </a:pathLst>
          </a:cu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NEW</a:t>
            </a:r>
            <a:endParaRPr lang="en-US" sz="1000" i="1">
              <a:solidFill>
                <a:srgbClr val="07641D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128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1b02197950b6f0f7519f6b244d399ed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c2f39bd8567430bea4055daeb8761950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4AFF99-127A-4A1F-B6B4-918B41DE22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AE8B3-E641-46C2-8DEF-2C68ACF03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B1E138-7123-4156-A5C1-E4D6251ED6C2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b9b331a-5640-4f50-a010-6cc4266aa39c"/>
    <ds:schemaRef ds:uri="c12c9beb-9115-4dd4-b4b0-98592a7680e2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Quickly draft job descriptions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6</cp:revision>
  <dcterms:created xsi:type="dcterms:W3CDTF">2025-10-25T16:59:06Z</dcterms:created>
  <dcterms:modified xsi:type="dcterms:W3CDTF">2026-02-06T18:37:32Z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