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5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EA553-41F0-4ADE-9C17-0B79119E7394}" v="1" dt="2026-01-15T22:01:45.774"/>
    <p1510:client id="{97D9914F-BBC1-4220-BA84-1BBA1DE90E18}" v="221" dt="2026-01-15T01:47:46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3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8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525780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hyperlink" Target="https://support.microsoft.com/topic/get-started-with-researcher-in-microsoft-365-copilot-e63ab760-f3de-4c47-ae87-dad601b0e9c4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hyperlink" Target="https://support.microsoft.com/en-gb/topic/get-started-with-analyst-in-microsoft-365-copilot-ff505b9c-a06c-4be9-b855-69d89b1d25d2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18B6B-0095-C5AA-7BE6-125C7A3AB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2370E31-6753-411B-E565-B16DD42F13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dirty="0"/>
              <a:t>Leveraging Microsoft 365 Copilot government compliance teams have a unique and valuable tool for proactively detecting, investigating, and supporting regulatory compliance. </a:t>
            </a:r>
            <a:endParaRPr lang="en-US" noProof="0" dirty="0"/>
          </a:p>
        </p:txBody>
      </p:sp>
      <p:sp>
        <p:nvSpPr>
          <p:cNvPr id="125" name="Title 124">
            <a:extLst>
              <a:ext uri="{FF2B5EF4-FFF2-40B4-BE49-F238E27FC236}">
                <a16:creationId xmlns:a16="http://schemas.microsoft.com/office/drawing/2014/main" id="{99913F9A-EFBD-BCCB-EB62-9071C086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74" y="429826"/>
            <a:ext cx="3994781" cy="276999"/>
          </a:xfrm>
        </p:spPr>
        <p:txBody>
          <a:bodyPr/>
          <a:lstStyle/>
          <a:p>
            <a:r>
              <a:rPr lang="en-US" dirty="0"/>
              <a:t>Pinpoint and assess potential fraud risks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591BF314-38FD-C092-AB95-1AD3688559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 dirty="0"/>
              <a:t>Build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E0AE529A-40B9-6E36-D4F5-56F88B2011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dirty="0"/>
              <a:t>Microsoft 365 Copilot and Azure AI Foundry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4F653700-A859-04D9-E81A-36790D209E7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7" y="460603"/>
            <a:ext cx="2001393" cy="215444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  <p:sp>
        <p:nvSpPr>
          <p:cNvPr id="144" name="Text Placeholder 143">
            <a:extLst>
              <a:ext uri="{FF2B5EF4-FFF2-40B4-BE49-F238E27FC236}">
                <a16:creationId xmlns:a16="http://schemas.microsoft.com/office/drawing/2014/main" id="{7FA4E917-3BA2-1968-B20A-3ED57E07D9C2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</p:spPr>
        <p:txBody>
          <a:bodyPr/>
          <a:lstStyle/>
          <a:p>
            <a:r>
              <a:rPr lang="en-US" dirty="0"/>
              <a:t>Benefit: Review transactions with little delay and avoid analyst burnout.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A32C0AFF-AC7B-93BC-D4C6-D366FBC4CA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 dirty="0"/>
              <a:t>Aggregate and connect relevant data</a:t>
            </a: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611D3FA2-29E9-36EE-A6C9-D772A9D8FC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/>
          <a:lstStyle/>
          <a:p>
            <a:r>
              <a:rPr lang="en-US" noProof="0" dirty="0"/>
              <a:t>An AI Agent has been trained to detect fraud on transactions flowing through the point-of-sale system. 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00BF95C8-0988-3A8C-3F0B-0D242FE0880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 dirty="0"/>
              <a:t>Analyze data for anomalies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606B41AE-FAE2-2EC8-63D5-92A04F4C800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noProof="0" dirty="0"/>
              <a:t>An investigator exports the flagged transactions to Excel and uses Analyst agent to detect patterns in the fraud, looking for locations or departments that require investigation.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283BC561-7A53-9CEA-24AC-FA2670FC8038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 dirty="0"/>
              <a:t>Sample prompt: </a:t>
            </a:r>
            <a:r>
              <a:rPr lang="en-US" i="1" dirty="0"/>
              <a:t>Draft a summary of flagged transactions including payment details, vendor info, and links to supporting emails or files. </a:t>
            </a:r>
          </a:p>
          <a:p>
            <a:r>
              <a:rPr lang="en-US" u="sng" dirty="0">
                <a:hlinkClick r:id="rId3"/>
              </a:rPr>
              <a:t>Get started with Researcher</a:t>
            </a:r>
            <a:endParaRPr lang="en-US" dirty="0"/>
          </a:p>
          <a:p>
            <a:endParaRPr lang="en-US" i="1" noProof="0" dirty="0"/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85DF8D0C-511A-BEBA-1B76-E5D19ECA95C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4" y="1112478"/>
            <a:ext cx="2803375" cy="153888"/>
          </a:xfrm>
        </p:spPr>
        <p:txBody>
          <a:bodyPr/>
          <a:lstStyle/>
          <a:p>
            <a:r>
              <a:rPr lang="en-US" noProof="0" dirty="0"/>
              <a:t>Review flagged transactions, case summaries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FC860797-8F64-3C4F-6DD3-7834D748CC9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4" y="1438715"/>
            <a:ext cx="2700506" cy="626701"/>
          </a:xfrm>
        </p:spPr>
        <p:txBody>
          <a:bodyPr/>
          <a:lstStyle/>
          <a:p>
            <a:r>
              <a:rPr lang="en-US" dirty="0"/>
              <a:t>The analyst uses Researcher to understand case summary, including transaction details, related communications, and supporting documentation. </a:t>
            </a:r>
            <a:endParaRPr lang="en-US" noProof="0" dirty="0"/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3A9A3738-D6D4-CD29-2CEF-39C564CC6E9C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dirty="0"/>
              <a:t>Sample prompt</a:t>
            </a:r>
            <a:r>
              <a:rPr lang="en-US" noProof="0" dirty="0"/>
              <a:t>: </a:t>
            </a:r>
            <a:r>
              <a:rPr lang="en-US" i="1" noProof="0" dirty="0"/>
              <a:t>Identify any patterns in the flagged transactions.</a:t>
            </a:r>
          </a:p>
          <a:p>
            <a:r>
              <a:rPr lang="en-US" u="sng" dirty="0">
                <a:hlinkClick r:id="rId4"/>
              </a:rPr>
              <a:t>Get started with Analyst</a:t>
            </a:r>
            <a:endParaRPr lang="en-US" dirty="0"/>
          </a:p>
          <a:p>
            <a:endParaRPr lang="en-US" i="1" noProof="0" dirty="0"/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F0F5FA4D-69AA-E7E7-643C-6456BC94F08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/>
              <a:t>Draft an audit-ready report summarizing fraud investigations, outcomes, and recommended controls. Save to the compliance SharePoint library.</a:t>
            </a:r>
            <a:endParaRPr lang="en-US" noProof="0" dirty="0"/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00554CE9-254F-68FF-760C-52D3562458D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 noProof="0" dirty="0"/>
              <a:t>Prepare audit-ready reports</a:t>
            </a:r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6192DDF4-7C78-9FF6-3831-283231AAA03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646410" cy="692497"/>
          </a:xfrm>
        </p:spPr>
        <p:txBody>
          <a:bodyPr wrap="square">
            <a:spAutoFit/>
          </a:bodyPr>
          <a:lstStyle/>
          <a:p>
            <a:r>
              <a:rPr lang="en-US" dirty="0"/>
              <a:t>The analyst then drafts final reports summarizing findings, actions taken, and recommendations for process improvements. Reports are stored for audit readiness and future reference, ensuring transparency and compliance.</a:t>
            </a:r>
            <a:endParaRPr lang="en-US" noProof="0" dirty="0"/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AA8867FA-C2F5-F8E0-4452-DD8D64F9BA9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 noProof="0" dirty="0"/>
              <a:t>Support triage</a:t>
            </a:r>
          </a:p>
        </p:txBody>
      </p:sp>
      <p:sp>
        <p:nvSpPr>
          <p:cNvPr id="143" name="Text Placeholder 142">
            <a:extLst>
              <a:ext uri="{FF2B5EF4-FFF2-40B4-BE49-F238E27FC236}">
                <a16:creationId xmlns:a16="http://schemas.microsoft.com/office/drawing/2014/main" id="{62F6C07E-F16B-164D-0F71-D4844A7E664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/>
          <a:lstStyle/>
          <a:p>
            <a:r>
              <a:rPr lang="en-US" dirty="0"/>
              <a:t>With a table of flagged transactions, Copilot can help add risk-scoring columns (duplicates, rapid repeats, amount outliers) and generate a triage table and defensible QA sample.</a:t>
            </a:r>
            <a:endParaRPr lang="en-US" noProof="0" dirty="0"/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DF22B910-9D54-5BA4-EF61-6A4B1F7F65A3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</p:spPr>
        <p:txBody>
          <a:bodyPr/>
          <a:lstStyle/>
          <a:p>
            <a:r>
              <a:rPr lang="en-US" dirty="0"/>
              <a:t>Sample prompt</a:t>
            </a:r>
            <a:r>
              <a:rPr lang="en-US" noProof="0" dirty="0"/>
              <a:t>: </a:t>
            </a:r>
            <a:r>
              <a:rPr lang="en-US" i="1" dirty="0"/>
              <a:t>Escalate this case to /ComplianceOfficer</a:t>
            </a:r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5518FA7F-3320-F4D3-B4E6-A872A27E124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 noProof="0" dirty="0"/>
              <a:t>Automate escalation management</a:t>
            </a: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1249492F-CCC3-A0B6-EE3C-3F88056A4948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/>
          <a:lstStyle/>
          <a:p>
            <a:r>
              <a:rPr lang="en-US" dirty="0"/>
              <a:t>A digital agent routes high-risk case summaries to appropriate compliance officers and sends reminders for overdue reviews. This ensures timely investigation and a clear audit trail for every escalation.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9DC38961-DA62-C237-07C5-C912E60EC539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</p:spPr>
        <p:txBody>
          <a:bodyPr/>
          <a:lstStyle/>
          <a:p>
            <a:r>
              <a:rPr lang="en-US" dirty="0"/>
              <a:t>Sample prompt</a:t>
            </a:r>
            <a:r>
              <a:rPr lang="en-US" noProof="0" dirty="0"/>
              <a:t>: </a:t>
            </a:r>
            <a:r>
              <a:rPr lang="en-US" i="1" dirty="0"/>
              <a:t>In this spreadsheet, add columns for duplicate invoices, vendor blacklist match (/VendorWatchlist.xlsx).</a:t>
            </a:r>
            <a:endParaRPr lang="en-US" i="1" noProof="0" dirty="0"/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C04C38EA-22D6-AE87-F214-89B0EC06517D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149" name="Text Placeholder 148">
            <a:extLst>
              <a:ext uri="{FF2B5EF4-FFF2-40B4-BE49-F238E27FC236}">
                <a16:creationId xmlns:a16="http://schemas.microsoft.com/office/drawing/2014/main" id="{6AD3EA76-7005-AA14-4FA4-6593BEDD9073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8FBD8ED-CB2E-F77D-3648-A96E96188451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151" name="Rectangle: Rounded Corners 6">
              <a:extLst>
                <a:ext uri="{FF2B5EF4-FFF2-40B4-BE49-F238E27FC236}">
                  <a16:creationId xmlns:a16="http://schemas.microsoft.com/office/drawing/2014/main" id="{5B5E112A-856F-498E-5F7D-C0C6F8ACC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Fraud detection rate</a:t>
              </a:r>
            </a:p>
          </p:txBody>
        </p:sp>
        <p:pic>
          <p:nvPicPr>
            <p:cNvPr id="152" name="Graphic 151">
              <a:extLst>
                <a:ext uri="{FF2B5EF4-FFF2-40B4-BE49-F238E27FC236}">
                  <a16:creationId xmlns:a16="http://schemas.microsoft.com/office/drawing/2014/main" id="{C5D83B27-C768-84E9-C68E-A1DCDF037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FC2EB34-BA11-F635-FC57-DF177AF95F96}"/>
              </a:ext>
            </a:extLst>
          </p:cNvPr>
          <p:cNvGrpSpPr/>
          <p:nvPr/>
        </p:nvGrpSpPr>
        <p:grpSpPr>
          <a:xfrm>
            <a:off x="320721" y="4067988"/>
            <a:ext cx="1771605" cy="216000"/>
            <a:chOff x="320721" y="4517211"/>
            <a:chExt cx="1771605" cy="216000"/>
          </a:xfrm>
        </p:grpSpPr>
        <p:sp>
          <p:nvSpPr>
            <p:cNvPr id="154" name="Rectangle: Rounded Corners 6">
              <a:extLst>
                <a:ext uri="{FF2B5EF4-FFF2-40B4-BE49-F238E27FC236}">
                  <a16:creationId xmlns:a16="http://schemas.microsoft.com/office/drawing/2014/main" id="{0F852332-074E-0D9F-B306-17D281166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9456" tIns="36576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Investigation turnaround time</a:t>
              </a:r>
            </a:p>
          </p:txBody>
        </p:sp>
        <p:pic>
          <p:nvPicPr>
            <p:cNvPr id="155" name="Graphic 154">
              <a:extLst>
                <a:ext uri="{FF2B5EF4-FFF2-40B4-BE49-F238E27FC236}">
                  <a16:creationId xmlns:a16="http://schemas.microsoft.com/office/drawing/2014/main" id="{81352986-1630-ED83-C9C2-567F39A78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6EA6B96-B7EA-67A2-EDA6-CAAD00B05CD8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157" name="Rectangle: Rounded Corners 6">
              <a:extLst>
                <a:ext uri="{FF2B5EF4-FFF2-40B4-BE49-F238E27FC236}">
                  <a16:creationId xmlns:a16="http://schemas.microsoft.com/office/drawing/2014/main" id="{5BBCFA9B-6368-DF4E-7CD6-FAF8C0F47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Faster fraud risk identification</a:t>
              </a:r>
            </a:p>
          </p:txBody>
        </p:sp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01441936-A789-E5DF-DB81-68BD5AF9D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5E363E0-9F9A-26DE-D928-B3CB77CB6935}"/>
              </a:ext>
            </a:extLst>
          </p:cNvPr>
          <p:cNvGrpSpPr/>
          <p:nvPr/>
        </p:nvGrpSpPr>
        <p:grpSpPr>
          <a:xfrm>
            <a:off x="320721" y="5309810"/>
            <a:ext cx="1771605" cy="216000"/>
            <a:chOff x="320721" y="5582445"/>
            <a:chExt cx="1771605" cy="216000"/>
          </a:xfrm>
        </p:grpSpPr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611F348D-AC61-04C8-C0CB-E25332E76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5582445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Complete, transparent audits</a:t>
              </a:r>
            </a:p>
          </p:txBody>
        </p:sp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F9DB38D3-07F7-B2AC-8EFE-22621C4E4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7505" y="5618445"/>
              <a:ext cx="144000" cy="144000"/>
            </a:xfrm>
            <a:prstGeom prst="rect">
              <a:avLst/>
            </a:prstGeom>
          </p:spPr>
        </p:pic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CF6B8CD3-9102-EB9E-4450-0525F0D9D0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28927" y="2327801"/>
            <a:ext cx="200746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Researcher</a:t>
            </a:r>
          </a:p>
        </p:txBody>
      </p:sp>
      <p:pic>
        <p:nvPicPr>
          <p:cNvPr id="11" name="Picture 10" descr="HR scenario: Deliver insights to managers (Copilot Scenario Library) – Microsoft Adoption">
            <a:extLst>
              <a:ext uri="{FF2B5EF4-FFF2-40B4-BE49-F238E27FC236}">
                <a16:creationId xmlns:a16="http://schemas.microsoft.com/office/drawing/2014/main" id="{EEF9C966-E41D-D63D-0F20-3CF70A8977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3975" y="2272157"/>
            <a:ext cx="265176" cy="265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54B868-EE82-BC71-2A46-50862932A2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4934" y="2327801"/>
            <a:ext cx="2191987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Analyst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6D5B2E-C9DF-0D18-460F-9BB2FBAC0D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40122" y="4864052"/>
            <a:ext cx="219198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SharePoint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CE8E40-9CEF-0E4E-5DAE-BC33E66490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59468" y="4925607"/>
            <a:ext cx="200746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41E8594-647C-2B7D-8F2E-B9B05C1C7A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866" y="4869963"/>
            <a:ext cx="265176" cy="2651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4AD788A-D022-F495-C5B2-D4D007D6BD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45284" y="4925607"/>
            <a:ext cx="200746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Agent Mode in Excel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8D4D8D9-51B4-1D7E-5A8A-FA03132635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6682" y="4869963"/>
            <a:ext cx="265176" cy="265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44B40-3042-AFCB-652A-A013A49B95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31775" y="2266246"/>
            <a:ext cx="219198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Point of Sale and CRM</a:t>
            </a:r>
          </a:p>
        </p:txBody>
      </p:sp>
      <p:pic>
        <p:nvPicPr>
          <p:cNvPr id="3" name="Picture 2" descr="Sales scenario: Create an unsolicited proposal (Copilot Scenario Library) – Microsoft Adoption">
            <a:extLst>
              <a:ext uri="{FF2B5EF4-FFF2-40B4-BE49-F238E27FC236}">
                <a16:creationId xmlns:a16="http://schemas.microsoft.com/office/drawing/2014/main" id="{327EB1A9-B33C-CB6D-0353-ED2E9665B8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0474" y="2306173"/>
            <a:ext cx="265176" cy="265176"/>
          </a:xfrm>
          <a:prstGeom prst="rect">
            <a:avLst/>
          </a:prstGeom>
        </p:spPr>
      </p:pic>
      <p:pic>
        <p:nvPicPr>
          <p:cNvPr id="4" name="Graphic 60">
            <a:extLst>
              <a:ext uri="{FF2B5EF4-FFF2-40B4-BE49-F238E27FC236}">
                <a16:creationId xmlns:a16="http://schemas.microsoft.com/office/drawing/2014/main" id="{8A33502C-5BAB-D9B9-85E7-DB87A37979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0891" y="2301666"/>
            <a:ext cx="265126" cy="235667"/>
          </a:xfrm>
          <a:prstGeom prst="rect">
            <a:avLst/>
          </a:prstGeom>
        </p:spPr>
      </p:pic>
      <p:pic>
        <p:nvPicPr>
          <p:cNvPr id="5" name="Graphic 60">
            <a:extLst>
              <a:ext uri="{FF2B5EF4-FFF2-40B4-BE49-F238E27FC236}">
                <a16:creationId xmlns:a16="http://schemas.microsoft.com/office/drawing/2014/main" id="{D5272C1D-BFFD-2741-44EB-D99F1C011E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0475" y="4892721"/>
            <a:ext cx="265126" cy="2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92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376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Pinpoint and assess potential fraud risks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2026-01-15T22:07:23Z</dcterms:created>
  <dcterms:modified xsi:type="dcterms:W3CDTF">2026-01-16T16:49:07Z</dcterms:modified>
</cp:coreProperties>
</file>