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214748357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3EA553-41F0-4ADE-9C17-0B79119E7394}" v="1" dt="2026-01-15T22:01:45.774"/>
    <p1510:client id="{97D9914F-BBC1-4220-BA84-1BBA1DE90E18}" v="221" dt="2026-01-15T01:47:46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26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: Top Corners Rounded 73">
            <a:extLst>
              <a:ext uri="{FF2B5EF4-FFF2-40B4-BE49-F238E27FC236}">
                <a16:creationId xmlns:a16="http://schemas.microsoft.com/office/drawing/2014/main" id="{6FDEA399-18DB-E6DC-793E-5041B1E784C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0" fmla="*/ 0 w 2612241"/>
              <a:gd name="connsiteY0" fmla="*/ 8666696 h 8666696"/>
              <a:gd name="connsiteX1" fmla="*/ 2382 w 2612241"/>
              <a:gd name="connsiteY1" fmla="*/ 7817633 h 8666696"/>
              <a:gd name="connsiteX2" fmla="*/ 0 w 2612241"/>
              <a:gd name="connsiteY2" fmla="*/ 163683 h 8666696"/>
              <a:gd name="connsiteX3" fmla="*/ 163683 w 2612241"/>
              <a:gd name="connsiteY3" fmla="*/ 0 h 8666696"/>
              <a:gd name="connsiteX4" fmla="*/ 2448558 w 2612241"/>
              <a:gd name="connsiteY4" fmla="*/ 0 h 8666696"/>
              <a:gd name="connsiteX5" fmla="*/ 2612241 w 2612241"/>
              <a:gd name="connsiteY5" fmla="*/ 163683 h 8666696"/>
              <a:gd name="connsiteX6" fmla="*/ 2612241 w 2612241"/>
              <a:gd name="connsiteY6" fmla="*/ 8666696 h 8666696"/>
              <a:gd name="connsiteX7" fmla="*/ 2612241 w 2612241"/>
              <a:gd name="connsiteY7" fmla="*/ 8666696 h 8666696"/>
              <a:gd name="connsiteX0" fmla="*/ 2382 w 2612241"/>
              <a:gd name="connsiteY0" fmla="*/ 7817633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2382" y="7817633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A40472D-7D94-31D5-9B70-1F1437F60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2541166"/>
            <a:ext cx="210652" cy="210652"/>
            <a:chOff x="5214995" y="-1168400"/>
            <a:chExt cx="431800" cy="4318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3E7D74F-AA6E-58D6-9B3A-285D6343874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9" name="Rectangle 89">
              <a:extLst>
                <a:ext uri="{FF2B5EF4-FFF2-40B4-BE49-F238E27FC236}">
                  <a16:creationId xmlns:a16="http://schemas.microsoft.com/office/drawing/2014/main" id="{D741BEDD-0302-D041-F924-FED2F26F753C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ECE0A2C-9275-E8D8-37D4-26EF9382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247487" y="3859456"/>
            <a:ext cx="210652" cy="210652"/>
            <a:chOff x="5214995" y="-1168400"/>
            <a:chExt cx="431800" cy="4318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2B6D01-D3C4-D4AC-FA55-BCAA6D16B12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E69E9A3D-9D75-565F-769F-9D5EAF4DE661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8" name="Step 1 Title">
            <a:extLst>
              <a:ext uri="{FF2B5EF4-FFF2-40B4-BE49-F238E27FC236}">
                <a16:creationId xmlns:a16="http://schemas.microsoft.com/office/drawing/2014/main" id="{E7C3DF1D-9756-4E60-3B60-5FC1042D732B}"/>
              </a:ext>
            </a:extLst>
          </p:cNvPr>
          <p:cNvSpPr>
            <a:spLocks noGrp="1"/>
          </p:cNvSpPr>
          <p:nvPr userDrawn="1">
            <p:ph type="body" sz="quarter" idx="61"/>
          </p:nvPr>
        </p:nvSpPr>
        <p:spPr>
          <a:xfrm>
            <a:off x="7507483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Step 1 Top">
            <a:extLst>
              <a:ext uri="{FF2B5EF4-FFF2-40B4-BE49-F238E27FC236}">
                <a16:creationId xmlns:a16="http://schemas.microsoft.com/office/drawing/2014/main" id="{DD4D8F41-19D0-1C40-C8A6-6751BDCBB4E6}"/>
              </a:ext>
            </a:extLst>
          </p:cNvPr>
          <p:cNvSpPr>
            <a:spLocks noGrp="1"/>
          </p:cNvSpPr>
          <p:nvPr userDrawn="1">
            <p:ph type="body" sz="quarter" idx="62"/>
          </p:nvPr>
        </p:nvSpPr>
        <p:spPr>
          <a:xfrm>
            <a:off x="7507483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510E80C-A092-E34D-569F-C7503B34CDE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483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5" name="Step 1 Title">
            <a:extLst>
              <a:ext uri="{FF2B5EF4-FFF2-40B4-BE49-F238E27FC236}">
                <a16:creationId xmlns:a16="http://schemas.microsoft.com/office/drawing/2014/main" id="{F3576EDF-8C4D-5381-E991-4104EFE19D8D}"/>
              </a:ext>
            </a:extLst>
          </p:cNvPr>
          <p:cNvSpPr>
            <a:spLocks noGrp="1"/>
          </p:cNvSpPr>
          <p:nvPr userDrawn="1">
            <p:ph type="body" sz="quarter" idx="58"/>
          </p:nvPr>
        </p:nvSpPr>
        <p:spPr>
          <a:xfrm>
            <a:off x="4036409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6" name="Step 1 Top">
            <a:extLst>
              <a:ext uri="{FF2B5EF4-FFF2-40B4-BE49-F238E27FC236}">
                <a16:creationId xmlns:a16="http://schemas.microsoft.com/office/drawing/2014/main" id="{E979A6D5-04D7-EDA1-795C-CDE631F70816}"/>
              </a:ext>
            </a:extLst>
          </p:cNvPr>
          <p:cNvSpPr>
            <a:spLocks noGrp="1"/>
          </p:cNvSpPr>
          <p:nvPr userDrawn="1"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ACE21C0-49A4-DA91-EDBF-71FBF06125C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6409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12743986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F165D-C52C-277B-4322-CB8A5210A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82FF1BBF-D61C-C55E-B72A-167F32E42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292216"/>
            <a:ext cx="4144817" cy="553998"/>
          </a:xfrm>
        </p:spPr>
        <p:txBody>
          <a:bodyPr/>
          <a:lstStyle/>
          <a:p>
            <a:r>
              <a:rPr lang="en-US" dirty="0"/>
              <a:t>Optimize resource and program distribution in a compliant way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03017BC-816F-C267-DFC0-BFE7C23AC63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Government</a:t>
            </a:r>
            <a:endParaRPr lang="en-US" noProof="0" dirty="0"/>
          </a:p>
        </p:txBody>
      </p:sp>
      <p:sp>
        <p:nvSpPr>
          <p:cNvPr id="172" name="Text Placeholder 171">
            <a:extLst>
              <a:ext uri="{FF2B5EF4-FFF2-40B4-BE49-F238E27FC236}">
                <a16:creationId xmlns:a16="http://schemas.microsoft.com/office/drawing/2014/main" id="{B94BF77F-8960-9E82-8F18-53234C71038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US" dirty="0"/>
              <a:t>Microsoft 365 Copilot and Copilot Studio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908F117-CA6B-6861-9504-E861190F42B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Extend</a:t>
            </a:r>
            <a:endParaRPr lang="en-US" noProof="0" dirty="0"/>
          </a:p>
        </p:txBody>
      </p:sp>
      <p:sp>
        <p:nvSpPr>
          <p:cNvPr id="171" name="Text Placeholder 170">
            <a:extLst>
              <a:ext uri="{FF2B5EF4-FFF2-40B4-BE49-F238E27FC236}">
                <a16:creationId xmlns:a16="http://schemas.microsoft.com/office/drawing/2014/main" id="{6B74C0A4-F725-C8EF-EA75-7D6E30BE47A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noProof="0" dirty="0"/>
              <a:t>AI-powered automation ensures government resources are distributed efficiently and compliantly, reducing manual effort, improving transparency, and enabling data-driven decisions. 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983D24C5-53B7-9D1F-B189-C3D5F3DD722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dirty="0"/>
              <a:t>Gather and consolidate resource data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A7C843A2-5350-B808-F0C0-30289FD01E0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1438715"/>
            <a:ext cx="2661650" cy="626701"/>
          </a:xfrm>
        </p:spPr>
        <p:txBody>
          <a:bodyPr/>
          <a:lstStyle/>
          <a:p>
            <a:r>
              <a:rPr lang="en-US" dirty="0"/>
              <a:t>A government employee can use Copilot to pull various spreadsheets together in a single file. Copilot automatically organizes the data.</a:t>
            </a:r>
            <a:endParaRPr lang="en-US" noProof="0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CAA7703-3B42-1DA6-F0F0-52ABF46C443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 dirty="0"/>
              <a:t>Sample prompt: </a:t>
            </a:r>
            <a:r>
              <a:rPr lang="en-US" i="1" dirty="0"/>
              <a:t>Aggregate staffing, inventory, and budget data for all departments from [these individual departmental spreadsheets]. 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CC13ABA4-AC3D-CD36-5597-FF0B9FB21A9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US" dirty="0"/>
              <a:t>Analyze needs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308AAEC7-404E-A4D3-485C-4462B4592FA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dirty="0"/>
              <a:t>Next, Copilot generates summary tables, charts, and key metrics—helping identify gaps, surpluses, and compliance risks—providing clear, actionable insights from existing data to empowering evidence-based decisions.</a:t>
            </a:r>
            <a:endParaRPr lang="en-US" noProof="0" dirty="0"/>
          </a:p>
        </p:txBody>
      </p:sp>
      <p:sp>
        <p:nvSpPr>
          <p:cNvPr id="42" name="Text Placeholder 147">
            <a:extLst>
              <a:ext uri="{FF2B5EF4-FFF2-40B4-BE49-F238E27FC236}">
                <a16:creationId xmlns:a16="http://schemas.microsoft.com/office/drawing/2014/main" id="{9A20CF20-B653-2C37-C34D-62DC4769297E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n-US" dirty="0"/>
              <a:t>Sample</a:t>
            </a:r>
            <a:r>
              <a:rPr lang="en-US" noProof="0" dirty="0"/>
              <a:t> prompt: </a:t>
            </a:r>
            <a:r>
              <a:rPr lang="en-US" i="1" noProof="0" dirty="0"/>
              <a:t>Analyze current resource allocations and identify departments with the largest gaps compared to their program requirements. Show the results as a summary table and chart.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A8C3CEF8-4577-1491-79BE-BD656A036F94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US" dirty="0"/>
              <a:t>Create resource allocation plan</a:t>
            </a: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B9511A94-3635-A38E-0E34-0D2E3D7793F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/>
          <a:lstStyle/>
          <a:p>
            <a:r>
              <a:rPr lang="en-US" dirty="0"/>
              <a:t>Using the ideas uncovered in the spreadsheet, Word Agent helps draft, refine, and format a resource allocation plan.  </a:t>
            </a:r>
          </a:p>
        </p:txBody>
      </p:sp>
      <p:sp>
        <p:nvSpPr>
          <p:cNvPr id="43" name="Text Placeholder 148">
            <a:extLst>
              <a:ext uri="{FF2B5EF4-FFF2-40B4-BE49-F238E27FC236}">
                <a16:creationId xmlns:a16="http://schemas.microsoft.com/office/drawing/2014/main" id="{F3FDA1CD-6947-8802-A999-0595BB3F56F9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en-US" noProof="0" dirty="0"/>
              <a:t>Sample prompt: </a:t>
            </a:r>
            <a:r>
              <a:rPr lang="en-US" i="1" dirty="0"/>
              <a:t>Help me create a monthly report for September. Update the data table with the latest numbers from the /Sept Resource spreadsheet. Summarize key highlights including insights compared to last month’s doc.</a:t>
            </a:r>
            <a:endParaRPr lang="en-US" noProof="0" dirty="0"/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57445652-D486-04C2-F6A0-0F05491538E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dirty="0"/>
              <a:t>Automate workflow and approvals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D80B0BEF-FD3A-AE20-8981-8109B8737EFD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n-US" dirty="0"/>
              <a:t>A multistage agent enables robust approval workflows with timeouts and escalations.</a:t>
            </a:r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67F9EB39-73D4-C617-DF59-3621AD13B1F1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r>
              <a:rPr lang="en-US" dirty="0"/>
              <a:t>Sample prompt: Route the proposed resource allocation plans to department heads for approval and track responses. Notify me of any overdue approvals. </a:t>
            </a:r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75E4EE82-9E66-7A14-D2CE-AF9D703D9549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n-US" dirty="0"/>
              <a:t>Communicate decisions</a:t>
            </a:r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D6E399F8-365E-A572-EA44-056F36E7127E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n-US" dirty="0"/>
              <a:t>Once approvals are received, Copilot can help create tailored communications to each department, detailing their allocations, rationale, and compliance notes. This ensures transparency, reduces confusion, and provides a clear audit trail for future reference. Then copy into a message and send.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8708431-133F-D99C-8354-75A4160C4FAD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r>
              <a:rPr lang="en-US" dirty="0"/>
              <a:t>Sample prompt: Draft allocation notifications to the Finance department, including rationale and compliance reminders based on /ResourceAllocationPlan.docx</a:t>
            </a:r>
          </a:p>
        </p:txBody>
      </p:sp>
      <p:sp>
        <p:nvSpPr>
          <p:cNvPr id="60" name="Text Placeholder 147">
            <a:extLst>
              <a:ext uri="{FF2B5EF4-FFF2-40B4-BE49-F238E27FC236}">
                <a16:creationId xmlns:a16="http://schemas.microsoft.com/office/drawing/2014/main" id="{AEE0F584-7D63-DAFC-EDD0-BF48AE9CE919}"/>
              </a:ext>
            </a:extLst>
          </p:cNvPr>
          <p:cNvSpPr txBox="1">
            <a:spLocks/>
          </p:cNvSpPr>
          <p:nvPr/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0" tIns="36576" rIns="0" bIns="36576" rtlCol="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bg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Value benefit</a:t>
            </a:r>
          </a:p>
        </p:txBody>
      </p:sp>
      <p:sp>
        <p:nvSpPr>
          <p:cNvPr id="61" name="Text Placeholder 148">
            <a:extLst>
              <a:ext uri="{FF2B5EF4-FFF2-40B4-BE49-F238E27FC236}">
                <a16:creationId xmlns:a16="http://schemas.microsoft.com/office/drawing/2014/main" id="{FA75F426-2A5D-8C2E-5A2D-CE1C4822E55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</p:spPr>
        <p:txBody>
          <a:bodyPr/>
          <a:lstStyle/>
          <a:p>
            <a:r>
              <a:rPr lang="en-US" noProof="0" dirty="0"/>
              <a:t>KPIs impacted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5EAED70-0335-78DD-31FB-CBA7BC0A925C}"/>
              </a:ext>
            </a:extLst>
          </p:cNvPr>
          <p:cNvGrpSpPr/>
          <p:nvPr/>
        </p:nvGrpSpPr>
        <p:grpSpPr>
          <a:xfrm>
            <a:off x="320719" y="3778836"/>
            <a:ext cx="1771605" cy="216000"/>
            <a:chOff x="320719" y="4224848"/>
            <a:chExt cx="1771605" cy="219456"/>
          </a:xfrm>
        </p:grpSpPr>
        <p:sp>
          <p:nvSpPr>
            <p:cNvPr id="63" name="Rectangle: Rounded Corners 6">
              <a:extLst>
                <a:ext uri="{FF2B5EF4-FFF2-40B4-BE49-F238E27FC236}">
                  <a16:creationId xmlns:a16="http://schemas.microsoft.com/office/drawing/2014/main" id="{D28B4F63-0903-748C-43E1-6520250C9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48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Resource utilization rate</a:t>
              </a:r>
            </a:p>
          </p:txBody>
        </p:sp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24515BCA-A6FE-73DE-3600-DBB4D78B8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E752885-6D4A-F781-D370-6AB11D22C599}"/>
              </a:ext>
            </a:extLst>
          </p:cNvPr>
          <p:cNvGrpSpPr/>
          <p:nvPr/>
        </p:nvGrpSpPr>
        <p:grpSpPr>
          <a:xfrm>
            <a:off x="320721" y="4067988"/>
            <a:ext cx="1771605" cy="216000"/>
            <a:chOff x="320721" y="4517211"/>
            <a:chExt cx="1771605" cy="216000"/>
          </a:xfrm>
        </p:grpSpPr>
        <p:sp>
          <p:nvSpPr>
            <p:cNvPr id="66" name="Rectangle: Rounded Corners 6">
              <a:extLst>
                <a:ext uri="{FF2B5EF4-FFF2-40B4-BE49-F238E27FC236}">
                  <a16:creationId xmlns:a16="http://schemas.microsoft.com/office/drawing/2014/main" id="{EC820B17-77B4-FDE2-B305-B2A002526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4517211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9456" tIns="36576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Compliance audit pass rate</a:t>
              </a:r>
            </a:p>
          </p:txBody>
        </p:sp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5F307C9A-E741-54E1-DB79-90C044B6B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7507" y="4552645"/>
              <a:ext cx="144000" cy="141732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D6049D5-E7C3-91A0-A6D8-A32C1F5AB9EF}"/>
              </a:ext>
            </a:extLst>
          </p:cNvPr>
          <p:cNvGrpSpPr/>
          <p:nvPr/>
        </p:nvGrpSpPr>
        <p:grpSpPr>
          <a:xfrm>
            <a:off x="320719" y="5020658"/>
            <a:ext cx="1771605" cy="216000"/>
            <a:chOff x="320719" y="5270676"/>
            <a:chExt cx="1771605" cy="216000"/>
          </a:xfrm>
        </p:grpSpPr>
        <p:sp>
          <p:nvSpPr>
            <p:cNvPr id="69" name="Rectangle: Rounded Corners 6">
              <a:extLst>
                <a:ext uri="{FF2B5EF4-FFF2-40B4-BE49-F238E27FC236}">
                  <a16:creationId xmlns:a16="http://schemas.microsoft.com/office/drawing/2014/main" id="{D110621F-151B-FB4F-0ABF-7F37AF483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19" y="5270676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Transparent allocation</a:t>
              </a:r>
            </a:p>
          </p:txBody>
        </p:sp>
        <p:pic>
          <p:nvPicPr>
            <p:cNvPr id="101" name="Graphic 100">
              <a:extLst>
                <a:ext uri="{FF2B5EF4-FFF2-40B4-BE49-F238E27FC236}">
                  <a16:creationId xmlns:a16="http://schemas.microsoft.com/office/drawing/2014/main" id="{84E654F5-E3F6-2092-869B-2B07C7C83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7505" y="5306676"/>
              <a:ext cx="144000" cy="144000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65A2A72-BDD7-C2D1-76CF-0DFC96F81C84}"/>
              </a:ext>
            </a:extLst>
          </p:cNvPr>
          <p:cNvGrpSpPr/>
          <p:nvPr/>
        </p:nvGrpSpPr>
        <p:grpSpPr>
          <a:xfrm>
            <a:off x="320721" y="5309810"/>
            <a:ext cx="1771605" cy="216000"/>
            <a:chOff x="320721" y="5582445"/>
            <a:chExt cx="1771605" cy="216000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8262FFFA-D62D-99A4-F5AB-B2705176D0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5582445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Reduced risk of manual error</a:t>
              </a:r>
            </a:p>
          </p:txBody>
        </p:sp>
        <p:pic>
          <p:nvPicPr>
            <p:cNvPr id="107" name="Graphic 106">
              <a:extLst>
                <a:ext uri="{FF2B5EF4-FFF2-40B4-BE49-F238E27FC236}">
                  <a16:creationId xmlns:a16="http://schemas.microsoft.com/office/drawing/2014/main" id="{147CD842-296C-EEB2-AE53-2EE18AB4B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7505" y="5618445"/>
              <a:ext cx="144000" cy="144000"/>
            </a:xfrm>
            <a:prstGeom prst="rect">
              <a:avLst/>
            </a:prstGeom>
          </p:spPr>
        </p:pic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8968ACBC-A7E7-38D8-7BE8-AEC0B6B40F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887758" y="4866080"/>
            <a:ext cx="2191987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SharePoint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098314D-A5A3-BBFD-54D7-6BE185C7E5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3559418" y="2330241"/>
            <a:ext cx="200746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defTabSz="914367">
              <a:defRPr/>
            </a:pPr>
            <a:r>
              <a:rPr lang="en-US" sz="1000" dirty="0">
                <a:solidFill>
                  <a:srgbClr val="000000"/>
                </a:solidFill>
                <a:latin typeface="Segoe UI Semibold"/>
              </a:rPr>
              <a:t>Agent Mode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 in Excel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ABC5ADC8-5B3A-3D72-142B-D18C694A7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0816" y="2274597"/>
            <a:ext cx="265176" cy="265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1F4AED-A62F-179A-8357-7922769118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474602" y="2360193"/>
            <a:ext cx="200746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Agent Mode in Excel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ABB6C3-DA7D-FA6B-F48C-44AD312E38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304549"/>
            <a:ext cx="265176" cy="2651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79C322-B761-CF4B-AF8A-E9A24C5024D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339489" y="4974600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 in </a:t>
            </a:r>
            <a:r>
              <a:rPr lang="en-US" sz="1000" dirty="0">
                <a:solidFill>
                  <a:srgbClr val="000000"/>
                </a:solidFill>
                <a:latin typeface="Segoe UI Semibold"/>
              </a:rPr>
              <a:t>Outlook</a:t>
            </a:r>
            <a:r>
              <a:rPr lang="en-US" sz="1000" baseline="30000" dirty="0">
                <a:solidFill>
                  <a:srgbClr val="000000"/>
                </a:solidFill>
                <a:latin typeface="Segoe UI Semibold"/>
              </a:rPr>
              <a:t>2</a:t>
            </a:r>
            <a:endParaRPr kumimoji="0" lang="en-US" sz="1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9F9CDE-4DFC-D550-E8B2-4C5E5DC002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0666" y="4910371"/>
            <a:ext cx="265176" cy="2651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208992-42BC-5A4E-C40F-0EE9F0A932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259298" y="2336125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Word Agent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F20081-9334-7AC5-64F2-B9E79FD443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0475" y="2298638"/>
            <a:ext cx="265176" cy="265176"/>
          </a:xfrm>
          <a:prstGeom prst="rect">
            <a:avLst/>
          </a:prstGeom>
        </p:spPr>
      </p:pic>
      <p:pic>
        <p:nvPicPr>
          <p:cNvPr id="5" name="Graphic 60">
            <a:extLst>
              <a:ext uri="{FF2B5EF4-FFF2-40B4-BE49-F238E27FC236}">
                <a16:creationId xmlns:a16="http://schemas.microsoft.com/office/drawing/2014/main" id="{05AC07EC-BEAB-FDB8-9284-CAD7650C53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8332" y="4885283"/>
            <a:ext cx="265126" cy="2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2881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373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Optimize resource and program distribution in a compliant 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2026-01-15T22:07:23Z</dcterms:created>
  <dcterms:modified xsi:type="dcterms:W3CDTF">2026-01-16T16:47:52Z</dcterms:modified>
</cp:coreProperties>
</file>