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7945A-EC78-7180-A0F2-B95F6A803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sz="1800" noProof="0">
                <a:solidFill>
                  <a:srgbClr val="0078D4"/>
                </a:solidFill>
              </a:rPr>
              <a:t>Government | </a:t>
            </a:r>
            <a:r>
              <a:rPr lang="en-US" sz="1800" noProof="0">
                <a:latin typeface="Segoe UI Semibold" panose="020B0702040204020203" pitchFamily="34" charset="0"/>
                <a:cs typeface="Segoe UI Semibold" panose="020B0702040204020203" pitchFamily="34" charset="0"/>
              </a:rPr>
              <a:t>Improve procurement cycle time</a:t>
            </a:r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EA801E-ADDF-5054-F109-65864D012F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Gather RFP requirements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C57359-1D76-A46A-9CC8-83D40B2AEC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Send email approval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13A4490-4F85-74C7-386E-A58C6FF92F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Analyze procurement data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9C05DF-25B3-A8BB-8BAB-D2800CAD02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Summarize stakeholder meeting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106DFF4-C8BC-B8AE-5995-8CC6984DF6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Standardize contract templates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84292AD-F04F-586E-2B42-86D39B70FB5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Present procurement strategies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0FBC136-6D03-B0DE-7FEA-22A5A5FC38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/>
              </a:rPr>
              <a:t>Utilize Copilot in Word to generate a list of required items for the RFP based on referencing previous RFPs. 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D8527E7-93E0-4EFC-3EDC-7F27EA1FD04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Track and analyze procurement metrics with Copilot in Excel, identifying areas that improve procurement cycle time.</a:t>
            </a:r>
          </a:p>
          <a:p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0086E51-7592-1EBA-B411-68F4589F813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Utilize Copilot in Word to create standardized contract templates that ensure consistency and compliance.</a:t>
            </a:r>
          </a:p>
          <a:p>
            <a:endParaRPr lang="en-US" noProof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81142B8-527B-C507-3812-9D949D7504C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Supercharge your productivity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swiftly summarizing and compiling content from documents and the web.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0CD081-A69F-60EA-0B49-9BBAECD21BB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Use Copilot to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review your email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ensure that is clear, concise, and impactful.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66C9DE4-D05C-461F-39D7-E67AE116208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Compare and analyze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solutions by capturing their procurement costs and economic value in a comprehensive table. 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C20CCBB-CB1B-0836-BBF9-4FA8804E5FF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Automatically summarize key discussion points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, identifying alignment or disagreements among participants, and suggesting action items in real time during the meeting.  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DE2AD52-366E-FCD4-DB5E-8D0A88D5A1F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Quickly create drafts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use Copilot to turn important RFP requirement bullet points into text for integration into supporting documents. 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12C17A7-5DAA-8B6C-41E0-1730A334424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Using high quality presentations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makes it easy to convey a clear message and can reduce the time to close the deal.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AF388C7-B163-C94E-1D1E-DBB7C579291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to turn a list of bullet points into a professional email summarizing approvals for various vendors.  </a:t>
            </a:r>
          </a:p>
          <a:p>
            <a:endParaRPr lang="en-US" noProof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53AC08D-F9AE-C667-75C7-C2152A47D6D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After the stakeholder meeting is over, review the meeting recap created by Copilot in Teams for a summary of key points and action items. </a:t>
            </a:r>
          </a:p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9BE3809-8F67-7BA4-8D1F-7FA622FD7FE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/>
              </a:rPr>
              <a:t>Use Copilot in PowerPoint to develop presentations that outline strategies for improving procurement cycle times. 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76ED943C-C614-4A24-5FFE-BF5A495869A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F6FC1178-6010-B42C-DC25-5AABAF0D326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CA7D4BC-66A1-B474-EE2A-9BAB9465EE6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8EC3F51-0775-6FF0-1BEC-4DE5F0857C2E}"/>
              </a:ext>
            </a:extLst>
          </p:cNvPr>
          <p:cNvGrpSpPr/>
          <p:nvPr/>
        </p:nvGrpSpPr>
        <p:grpSpPr>
          <a:xfrm>
            <a:off x="7767910" y="2783167"/>
            <a:ext cx="2351135" cy="360000"/>
            <a:chOff x="588263" y="2657420"/>
            <a:chExt cx="2351135" cy="3600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C097D1F9-75F8-1DDA-8F87-9F28ACBC71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F90EF01-7C38-AAC3-082A-14151672EF7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F1A56ED-D26A-8645-C233-BCAC9454362B}"/>
              </a:ext>
            </a:extLst>
          </p:cNvPr>
          <p:cNvGrpSpPr/>
          <p:nvPr/>
        </p:nvGrpSpPr>
        <p:grpSpPr>
          <a:xfrm>
            <a:off x="4267693" y="5191987"/>
            <a:ext cx="2351135" cy="360000"/>
            <a:chOff x="588263" y="3617084"/>
            <a:chExt cx="2351135" cy="360000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812FE727-3B3E-DEF5-750D-83CC969718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845D9A8-5226-6404-F5E2-AF8024838C1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B6D64A8-E64E-99A0-97CE-2F4F5AE37FE6}"/>
              </a:ext>
            </a:extLst>
          </p:cNvPr>
          <p:cNvGrpSpPr/>
          <p:nvPr/>
        </p:nvGrpSpPr>
        <p:grpSpPr>
          <a:xfrm>
            <a:off x="812630" y="5187068"/>
            <a:ext cx="2351135" cy="360000"/>
            <a:chOff x="588263" y="1697756"/>
            <a:chExt cx="2351135" cy="360000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DDA67CA0-E2A5-1132-FCF7-33370692B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0619652-F298-AD2A-D47B-2BBC6FD444B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720A9CD-4014-2848-A1F9-C2BEAA5E4826}"/>
              </a:ext>
            </a:extLst>
          </p:cNvPr>
          <p:cNvGrpSpPr/>
          <p:nvPr/>
        </p:nvGrpSpPr>
        <p:grpSpPr>
          <a:xfrm>
            <a:off x="4284400" y="2783167"/>
            <a:ext cx="2361959" cy="360000"/>
            <a:chOff x="577439" y="3137252"/>
            <a:chExt cx="2361959" cy="360000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073A6A92-3098-0056-520F-B8DBD5AAE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A918FD9-F898-99EF-9A1C-1D83A25493F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0434099-0A23-98F2-FA00-5C6D53A5DF9A}"/>
              </a:ext>
            </a:extLst>
          </p:cNvPr>
          <p:cNvGrpSpPr/>
          <p:nvPr/>
        </p:nvGrpSpPr>
        <p:grpSpPr>
          <a:xfrm>
            <a:off x="812630" y="2786426"/>
            <a:ext cx="1481551" cy="360000"/>
            <a:chOff x="588263" y="2657420"/>
            <a:chExt cx="1481551" cy="360000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57B54CD0-5A0B-6EC3-8F03-6D7457727D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C7F0F37-147F-7F6A-960A-B5FE85C02D6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226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5B037EE-566E-4A72-C1CF-93CB5BCB2937}"/>
              </a:ext>
            </a:extLst>
          </p:cNvPr>
          <p:cNvGrpSpPr/>
          <p:nvPr/>
        </p:nvGrpSpPr>
        <p:grpSpPr>
          <a:xfrm>
            <a:off x="7745866" y="5195918"/>
            <a:ext cx="2351135" cy="360000"/>
            <a:chOff x="588263" y="2177588"/>
            <a:chExt cx="2351135" cy="360000"/>
          </a:xfrm>
        </p:grpSpPr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E2E9C329-428E-F11E-AB6B-F94085BAC14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620DB11-132D-598F-3231-7A99E6897C4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97F099F4-F4C7-A929-4885-AE4339ED2BD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26541" y="4312494"/>
            <a:ext cx="1965459" cy="2545506"/>
          </a:xfrm>
          <a:prstGeom prst="rect">
            <a:avLst/>
          </a:prstGeom>
        </p:spPr>
      </p:pic>
      <p:sp>
        <p:nvSpPr>
          <p:cNvPr id="29" name="Rectangle: Rounded Corners 6">
            <a:extLst>
              <a:ext uri="{FF2B5EF4-FFF2-40B4-BE49-F238E27FC236}">
                <a16:creationId xmlns:a16="http://schemas.microsoft.com/office/drawing/2014/main" id="{A44B5264-AAED-1C81-83F2-613E8EC6A3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27774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8DBDF79-666A-91DC-7A9E-C022B9A6F6AD}"/>
              </a:ext>
            </a:extLst>
          </p:cNvPr>
          <p:cNvGrpSpPr/>
          <p:nvPr/>
        </p:nvGrpSpPr>
        <p:grpSpPr>
          <a:xfrm>
            <a:off x="1624328" y="1127774"/>
            <a:ext cx="1188720" cy="216000"/>
            <a:chOff x="1198144" y="862657"/>
            <a:chExt cx="1188720" cy="216000"/>
          </a:xfrm>
        </p:grpSpPr>
        <p:sp>
          <p:nvSpPr>
            <p:cNvPr id="53" name="Rectangle: Rounded Corners 6">
              <a:extLst>
                <a:ext uri="{FF2B5EF4-FFF2-40B4-BE49-F238E27FC236}">
                  <a16:creationId xmlns:a16="http://schemas.microsoft.com/office/drawing/2014/main" id="{8CAA8E1C-C8FD-1DFC-705D-919BB1E1D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Deliver </a:t>
              </a:r>
            </a:p>
          </p:txBody>
        </p:sp>
        <p:pic>
          <p:nvPicPr>
            <p:cNvPr id="54" name="Graphic 53">
              <a:extLst>
                <a:ext uri="{FF2B5EF4-FFF2-40B4-BE49-F238E27FC236}">
                  <a16:creationId xmlns:a16="http://schemas.microsoft.com/office/drawing/2014/main" id="{4ACB9177-8E2B-BEDE-92BB-B740888ED7B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61" name="Rectangle: Rounded Corners 6">
            <a:extLst>
              <a:ext uri="{FF2B5EF4-FFF2-40B4-BE49-F238E27FC236}">
                <a16:creationId xmlns:a16="http://schemas.microsoft.com/office/drawing/2014/main" id="{77D9B5D5-0BA6-DA2F-910E-C419CAF2EF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320636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7E7B65D-E387-0F11-A266-D2D4C7558AA1}"/>
              </a:ext>
            </a:extLst>
          </p:cNvPr>
          <p:cNvGrpSpPr/>
          <p:nvPr/>
        </p:nvGrpSpPr>
        <p:grpSpPr>
          <a:xfrm>
            <a:off x="7374511" y="1127774"/>
            <a:ext cx="1783080" cy="216000"/>
            <a:chOff x="1194743" y="1140160"/>
            <a:chExt cx="1783080" cy="216000"/>
          </a:xfrm>
        </p:grpSpPr>
        <p:sp>
          <p:nvSpPr>
            <p:cNvPr id="63" name="Rectangle: Rounded Corners 6">
              <a:extLst>
                <a:ext uri="{FF2B5EF4-FFF2-40B4-BE49-F238E27FC236}">
                  <a16:creationId xmlns:a16="http://schemas.microsoft.com/office/drawing/2014/main" id="{F8DB3CDD-8BF2-32E6-B3F0-5F46797F6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7830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Accelerated service delivery</a:t>
              </a:r>
            </a:p>
          </p:txBody>
        </p:sp>
        <p:pic>
          <p:nvPicPr>
            <p:cNvPr id="64" name="Graphic 63">
              <a:extLst>
                <a:ext uri="{FF2B5EF4-FFF2-40B4-BE49-F238E27FC236}">
                  <a16:creationId xmlns:a16="http://schemas.microsoft.com/office/drawing/2014/main" id="{9E490C94-C3C4-E514-6EB0-9CBED5BF08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3987931-7CE5-4098-6585-9A97ED2890FA}"/>
              </a:ext>
            </a:extLst>
          </p:cNvPr>
          <p:cNvGrpSpPr/>
          <p:nvPr/>
        </p:nvGrpSpPr>
        <p:grpSpPr>
          <a:xfrm>
            <a:off x="4815344" y="1127774"/>
            <a:ext cx="1332000" cy="216000"/>
            <a:chOff x="1198144" y="862657"/>
            <a:chExt cx="1332000" cy="216000"/>
          </a:xfrm>
        </p:grpSpPr>
        <p:sp>
          <p:nvSpPr>
            <p:cNvPr id="51" name="Rectangle: Rounded Corners 6">
              <a:extLst>
                <a:ext uri="{FF2B5EF4-FFF2-40B4-BE49-F238E27FC236}">
                  <a16:creationId xmlns:a16="http://schemas.microsoft.com/office/drawing/2014/main" id="{08918F92-7E6B-B78C-1FBD-54D629ECC9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Budget adherence</a:t>
              </a:r>
            </a:p>
          </p:txBody>
        </p:sp>
        <p:pic>
          <p:nvPicPr>
            <p:cNvPr id="55" name="Graphic 54">
              <a:extLst>
                <a:ext uri="{FF2B5EF4-FFF2-40B4-BE49-F238E27FC236}">
                  <a16:creationId xmlns:a16="http://schemas.microsoft.com/office/drawing/2014/main" id="{F598DB8F-7F30-C21C-9CBE-A02348BFB82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0D5691F-991E-4A56-7402-2D071B7373E3}"/>
              </a:ext>
            </a:extLst>
          </p:cNvPr>
          <p:cNvGrpSpPr/>
          <p:nvPr/>
        </p:nvGrpSpPr>
        <p:grpSpPr>
          <a:xfrm>
            <a:off x="10999211" y="1127774"/>
            <a:ext cx="1005840" cy="216000"/>
            <a:chOff x="1194743" y="1140160"/>
            <a:chExt cx="1005840" cy="216000"/>
          </a:xfrm>
        </p:grpSpPr>
        <p:sp>
          <p:nvSpPr>
            <p:cNvPr id="57" name="Rectangle: Rounded Corners 6">
              <a:extLst>
                <a:ext uri="{FF2B5EF4-FFF2-40B4-BE49-F238E27FC236}">
                  <a16:creationId xmlns:a16="http://schemas.microsoft.com/office/drawing/2014/main" id="{8E1FCE5C-2AB8-A90E-C21E-9B7F95E10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control</a:t>
              </a:r>
            </a:p>
          </p:txBody>
        </p:sp>
        <p:pic>
          <p:nvPicPr>
            <p:cNvPr id="58" name="Graphic 57">
              <a:extLst>
                <a:ext uri="{FF2B5EF4-FFF2-40B4-BE49-F238E27FC236}">
                  <a16:creationId xmlns:a16="http://schemas.microsoft.com/office/drawing/2014/main" id="{D8C361DA-7AB5-42B3-F215-DEF0307306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B7BD796-2E0E-9873-4B06-38CF6B06E79C}"/>
              </a:ext>
            </a:extLst>
          </p:cNvPr>
          <p:cNvGrpSpPr/>
          <p:nvPr/>
        </p:nvGrpSpPr>
        <p:grpSpPr>
          <a:xfrm>
            <a:off x="2915164" y="1127774"/>
            <a:ext cx="1828800" cy="219456"/>
            <a:chOff x="1198144" y="862657"/>
            <a:chExt cx="1828800" cy="211018"/>
          </a:xfrm>
        </p:grpSpPr>
        <p:sp>
          <p:nvSpPr>
            <p:cNvPr id="60" name="Rectangle: Rounded Corners 6">
              <a:extLst>
                <a:ext uri="{FF2B5EF4-FFF2-40B4-BE49-F238E27FC236}">
                  <a16:creationId xmlns:a16="http://schemas.microsoft.com/office/drawing/2014/main" id="{A07CA414-EBAC-CFCD-528E-6C2E00EC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828800" cy="21101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Supplier selection </a:t>
              </a:r>
              <a:r>
                <a:rPr lang="en-US" sz="900" noProof="0">
                  <a:solidFill>
                    <a:srgbClr val="0078D4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efficiency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8" name="Graphic 67">
              <a:extLst>
                <a:ext uri="{FF2B5EF4-FFF2-40B4-BE49-F238E27FC236}">
                  <a16:creationId xmlns:a16="http://schemas.microsoft.com/office/drawing/2014/main" id="{3C16795D-54BA-83A2-A692-E5170BC8F57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7648DDA-FC62-E642-3638-47D5BAF64BB6}"/>
              </a:ext>
            </a:extLst>
          </p:cNvPr>
          <p:cNvGrpSpPr/>
          <p:nvPr/>
        </p:nvGrpSpPr>
        <p:grpSpPr>
          <a:xfrm>
            <a:off x="9222361" y="1127774"/>
            <a:ext cx="1737360" cy="216000"/>
            <a:chOff x="1194743" y="1140160"/>
            <a:chExt cx="1737360" cy="216000"/>
          </a:xfrm>
        </p:grpSpPr>
        <p:sp>
          <p:nvSpPr>
            <p:cNvPr id="70" name="Rectangle: Rounded Corners 6">
              <a:extLst>
                <a:ext uri="{FF2B5EF4-FFF2-40B4-BE49-F238E27FC236}">
                  <a16:creationId xmlns:a16="http://schemas.microsoft.com/office/drawing/2014/main" id="{0211F0E8-96B7-85FC-6B33-A06E237D6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73736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Enhanced decision-making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71" name="Graphic 70">
              <a:extLst>
                <a:ext uri="{FF2B5EF4-FFF2-40B4-BE49-F238E27FC236}">
                  <a16:creationId xmlns:a16="http://schemas.microsoft.com/office/drawing/2014/main" id="{48B4EAC4-DE48-8214-0E0E-91458CE8B8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72" name="Text Placeholder 198">
            <a:extLst>
              <a:ext uri="{FF2B5EF4-FFF2-40B4-BE49-F238E27FC236}">
                <a16:creationId xmlns:a16="http://schemas.microsoft.com/office/drawing/2014/main" id="{C5DEF6A1-F74C-FCB9-D8C3-7CD83C466596}"/>
              </a:ext>
            </a:extLst>
          </p:cNvPr>
          <p:cNvSpPr txBox="1">
            <a:spLocks/>
          </p:cNvSpPr>
          <p:nvPr/>
        </p:nvSpPr>
        <p:spPr>
          <a:xfrm>
            <a:off x="10430234" y="521099"/>
            <a:ext cx="1456966" cy="175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i="0" kern="1200" spc="-20" baseline="0">
                <a:solidFill>
                  <a:srgbClr val="0078D4"/>
                </a:solidFill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defRPr>
            </a:lvl1pPr>
            <a:lvl2pPr marL="22860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kern="1200" spc="-20" baseline="0">
                <a:solidFill>
                  <a:srgbClr val="B1B3B3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Buy</a:t>
            </a:r>
          </a:p>
        </p:txBody>
      </p:sp>
      <p:sp>
        <p:nvSpPr>
          <p:cNvPr id="73" name="Text Placeholder 185">
            <a:extLst>
              <a:ext uri="{FF2B5EF4-FFF2-40B4-BE49-F238E27FC236}">
                <a16:creationId xmlns:a16="http://schemas.microsoft.com/office/drawing/2014/main" id="{65036794-A0C0-8C50-4459-9051B5C75402}"/>
              </a:ext>
            </a:extLst>
          </p:cNvPr>
          <p:cNvSpPr txBox="1">
            <a:spLocks/>
          </p:cNvSpPr>
          <p:nvPr/>
        </p:nvSpPr>
        <p:spPr>
          <a:xfrm>
            <a:off x="6003985" y="521099"/>
            <a:ext cx="4114944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i="0" kern="1200" spc="-20" baseline="0">
                <a:solidFill>
                  <a:srgbClr val="C03BC4"/>
                </a:solidFill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defRPr>
            </a:lvl1pPr>
            <a:lvl2pPr marL="22860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kern="1200" spc="-20" baseline="0">
                <a:solidFill>
                  <a:srgbClr val="B1B3B3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Microsoft 365 Copilot</a:t>
            </a:r>
            <a:endParaRPr lang="en-US" i="1" noProof="0"/>
          </a:p>
        </p:txBody>
      </p:sp>
    </p:spTree>
    <p:extLst>
      <p:ext uri="{BB962C8B-B14F-4D97-AF65-F5344CB8AC3E}">
        <p14:creationId xmlns:p14="http://schemas.microsoft.com/office/powerpoint/2010/main" val="28935073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317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Government | Improve procurement cycle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