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7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7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hyperlink" Target="https://support.microsoft.com/en-us/topic/overview-of-microsoft-365-chat-preview-5b00a52d-7296-48ee-b938-b95b7209f737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8316C-D76A-AAA2-19C5-23053391B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6757126" cy="263149"/>
          </a:xfrm>
        </p:spPr>
        <p:txBody>
          <a:bodyPr/>
          <a:lstStyle/>
          <a:p>
            <a:r>
              <a:rPr lang="en-US" sz="1800" noProof="0">
                <a:solidFill>
                  <a:srgbClr val="0078D4"/>
                </a:solidFill>
              </a:rPr>
              <a:t>Government | </a:t>
            </a:r>
            <a:r>
              <a:rPr lang="en-US" sz="1800" noProof="0"/>
              <a:t>Improve communications</a:t>
            </a:r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A2F45B-AAD5-D2CF-1652-D8658E65482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Research key priorities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0D3FED-A391-8AD4-98D6-F3C3AFAA8B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6. Share decisions and action items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00FB990-E3F4-BF41-1A87-64F18151F7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Organize information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FDFA34F-3A51-4524-2995-257A38B3E6F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5. Create press releases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A3A7D0D-F3BC-58CE-0D56-497E3199A69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Discuss communications plan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F9766C8-AACE-BD7F-48F1-0E0CE15C1C4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/>
              <a:t>4. Develop communication strategies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EC1D3EC-F7A2-8524-5725-AA476370F78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Start with Copilot in Excel to analyze data trends and compile reports on key issues.</a:t>
            </a:r>
          </a:p>
          <a:p>
            <a:endParaRPr lang="en-US" noProof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54A14E3-3A7D-5526-17ED-D48FE79FC44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Organize and synthesize notes from past meetings and interactions for quick reference with Copilot in OneNote.</a:t>
            </a:r>
          </a:p>
          <a:p>
            <a:endParaRPr lang="en-US" noProof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30AF634-1031-05B3-3CA9-9266339CE19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Meet with the key stake holders to discuss the communications plan and delegate responsibilities to team members based on their expertise.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76065A5-24A8-72A2-0676-F2207F69FFA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noProof="0"/>
              <a:t>Example prompt: </a:t>
            </a:r>
            <a:r>
              <a:rPr lang="en-US" b="1" noProof="0"/>
              <a:t>Retrieve all documents </a:t>
            </a:r>
            <a:r>
              <a:rPr lang="en-US" noProof="0"/>
              <a:t>related to communication  planning for [specific projects] from the last 4 weeks.</a:t>
            </a: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srgbClr val="1A1A1A"/>
              </a:solidFill>
              <a:effectLst/>
              <a:highlight>
                <a:srgbClr val="FFFF00"/>
              </a:highlight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45C1599-2C5E-C691-09CB-A5BC88ED15A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noProof="0"/>
              <a:t>Example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Draft an email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summarizing the decisions and next steps from today’s meeting regarding [specific topic].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8DE01FF-D9C8-81B3-8829-5D74ED33671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noProof="0"/>
              <a:t>Example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Compile all relevant notes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from past interactions about [specific issue or department].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A85FF2C6-293A-8363-5BBF-8942887254A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Document and socialize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the content drafts ensure all requirements are being met, and all necessary approvals have been received. 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0E976A4C-9E9B-A697-A366-A6544B4640C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 present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during the meeting by relying on Copilot in Teams for transcription and summary.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08F8EAFA-C8A4-1122-28E2-AFED4D289AC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noProof="0"/>
              <a:t>Example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Generate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a presentation outline for a press release about [specific topic].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F8B50A65-A9C3-5F5F-CF13-FB8223D4BC9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Disseminate crucial information and communications to a broader audience via Copilot in Outlook for swift email correspondence. </a:t>
            </a:r>
          </a:p>
          <a:p>
            <a:endParaRPr lang="en-US" noProof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7CDA914-7EBA-A825-8653-BF759AC27DC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Enhance content development by using Copilot in Word to create and refine impactful document drafts.</a:t>
            </a:r>
          </a:p>
          <a:p>
            <a:endParaRPr lang="en-US" noProof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249D1CF1-75EA-7779-C850-B36B6C6CEE8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Use Copilot in PowerPoint to craft impactful presentations outlining communication strategies and their status for key stakeholders.  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egoe UI"/>
              <a:cs typeface="Segoe UI" pitchFamily="34" charset="0"/>
            </a:endParaRPr>
          </a:p>
          <a:p>
            <a:endParaRPr lang="en-US" noProof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D0E8F435-77B1-8C5F-169F-792C7722B483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27E9CBDA-BE8F-BA00-03EE-FD4BB5022D3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D1C6E75C-44AF-D3BE-C3AC-5B3EEE10806E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D30683D-D418-B63B-9C94-29EA5678C7DD}"/>
              </a:ext>
            </a:extLst>
          </p:cNvPr>
          <p:cNvGrpSpPr/>
          <p:nvPr/>
        </p:nvGrpSpPr>
        <p:grpSpPr>
          <a:xfrm>
            <a:off x="4267693" y="5195918"/>
            <a:ext cx="2351135" cy="360000"/>
            <a:chOff x="588263" y="2657420"/>
            <a:chExt cx="2351135" cy="360000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2974423C-5124-AB22-9422-CAE40CD49A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F4FE39B3-8F8D-403C-1758-2B6BECE34C4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AD721C0-313E-8CA4-39EB-442844494583}"/>
              </a:ext>
            </a:extLst>
          </p:cNvPr>
          <p:cNvGrpSpPr/>
          <p:nvPr/>
        </p:nvGrpSpPr>
        <p:grpSpPr>
          <a:xfrm>
            <a:off x="7745866" y="2783167"/>
            <a:ext cx="2351135" cy="360000"/>
            <a:chOff x="588263" y="3617084"/>
            <a:chExt cx="2351135" cy="360000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09C46D7E-08D9-4794-983B-B51CAF88F8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57D644E-6501-7C48-F881-F92862C34AC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576F2F6-E5B2-60FB-E53F-0D44EBA57DBC}"/>
              </a:ext>
            </a:extLst>
          </p:cNvPr>
          <p:cNvGrpSpPr/>
          <p:nvPr/>
        </p:nvGrpSpPr>
        <p:grpSpPr>
          <a:xfrm>
            <a:off x="812630" y="5187068"/>
            <a:ext cx="2351135" cy="360000"/>
            <a:chOff x="588263" y="1697756"/>
            <a:chExt cx="2351135" cy="360000"/>
          </a:xfrm>
        </p:grpSpPr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3D71A0B2-BE16-A6B7-E37E-8AEE2B4BAC8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5BCDE3B-5816-F9D3-D576-52D8067A22D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5CF66C5-F5FF-95E7-573A-59D23D919A96}"/>
              </a:ext>
            </a:extLst>
          </p:cNvPr>
          <p:cNvGrpSpPr/>
          <p:nvPr/>
        </p:nvGrpSpPr>
        <p:grpSpPr>
          <a:xfrm>
            <a:off x="7745866" y="5195918"/>
            <a:ext cx="2351135" cy="360000"/>
            <a:chOff x="588263" y="2177588"/>
            <a:chExt cx="2351135" cy="360000"/>
          </a:xfrm>
        </p:grpSpPr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A8BC8A86-5922-AE4F-8315-3296191FA00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6A3CEC36-2919-DA68-F223-F9198B675AA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8B4ED97-829D-B8A0-F13B-601F21986EE6}"/>
              </a:ext>
            </a:extLst>
          </p:cNvPr>
          <p:cNvGrpSpPr/>
          <p:nvPr/>
        </p:nvGrpSpPr>
        <p:grpSpPr>
          <a:xfrm>
            <a:off x="4263560" y="2777480"/>
            <a:ext cx="2368026" cy="360000"/>
            <a:chOff x="3277688" y="1217924"/>
            <a:chExt cx="2368026" cy="360000"/>
          </a:xfrm>
        </p:grpSpPr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D3469A36-79CB-F492-C61A-4BCAF031846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77688" y="1217924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5F5A0ADC-2A2B-F7A8-A2F8-F4F3A56C7DC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OneNote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46" name="Picture 45">
            <a:extLst>
              <a:ext uri="{FF2B5EF4-FFF2-40B4-BE49-F238E27FC236}">
                <a16:creationId xmlns:a16="http://schemas.microsoft.com/office/drawing/2014/main" id="{B7446776-94BD-0EE1-C5F5-01D7357AA52A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26541" y="4312494"/>
            <a:ext cx="1965459" cy="2545506"/>
          </a:xfrm>
          <a:prstGeom prst="rect">
            <a:avLst/>
          </a:prstGeom>
        </p:spPr>
      </p:pic>
      <p:sp>
        <p:nvSpPr>
          <p:cNvPr id="47" name="Rectangle: Rounded Corners 6">
            <a:extLst>
              <a:ext uri="{FF2B5EF4-FFF2-40B4-BE49-F238E27FC236}">
                <a16:creationId xmlns:a16="http://schemas.microsoft.com/office/drawing/2014/main" id="{EB33D41A-6253-5C3C-28DF-5EC5D89FB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27774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B7108B89-016D-59A2-E463-A6C76BDF0A76}"/>
              </a:ext>
            </a:extLst>
          </p:cNvPr>
          <p:cNvGrpSpPr/>
          <p:nvPr/>
        </p:nvGrpSpPr>
        <p:grpSpPr>
          <a:xfrm>
            <a:off x="1613695" y="1127774"/>
            <a:ext cx="1332000" cy="216000"/>
            <a:chOff x="1198144" y="862657"/>
            <a:chExt cx="1332000" cy="216000"/>
          </a:xfrm>
        </p:grpSpPr>
        <p:sp>
          <p:nvSpPr>
            <p:cNvPr id="49" name="Rectangle: Rounded Corners 6">
              <a:extLst>
                <a:ext uri="{FF2B5EF4-FFF2-40B4-BE49-F238E27FC236}">
                  <a16:creationId xmlns:a16="http://schemas.microsoft.com/office/drawing/2014/main" id="{1524506E-F770-62B6-0118-D5FE9B2C74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Meeting efficiency</a:t>
              </a:r>
            </a:p>
          </p:txBody>
        </p:sp>
        <p:pic>
          <p:nvPicPr>
            <p:cNvPr id="50" name="Graphic 49">
              <a:extLst>
                <a:ext uri="{FF2B5EF4-FFF2-40B4-BE49-F238E27FC236}">
                  <a16:creationId xmlns:a16="http://schemas.microsoft.com/office/drawing/2014/main" id="{8347D9BF-5F9C-7C01-3A3F-24FDC855C4E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511B3321-9D2B-0E6A-45AE-297091385657}"/>
              </a:ext>
            </a:extLst>
          </p:cNvPr>
          <p:cNvGrpSpPr/>
          <p:nvPr/>
        </p:nvGrpSpPr>
        <p:grpSpPr>
          <a:xfrm>
            <a:off x="3001270" y="1127774"/>
            <a:ext cx="2011680" cy="216000"/>
            <a:chOff x="2707850" y="862657"/>
            <a:chExt cx="2011680" cy="216000"/>
          </a:xfrm>
        </p:grpSpPr>
        <p:sp>
          <p:nvSpPr>
            <p:cNvPr id="52" name="Rectangle: Rounded Corners 6">
              <a:extLst>
                <a:ext uri="{FF2B5EF4-FFF2-40B4-BE49-F238E27FC236}">
                  <a16:creationId xmlns:a16="http://schemas.microsoft.com/office/drawing/2014/main" id="{846BBC43-A31D-F27D-1D4C-F4A03B47F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201168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Interdepartmental collaboration</a:t>
              </a:r>
            </a:p>
          </p:txBody>
        </p:sp>
        <p:pic>
          <p:nvPicPr>
            <p:cNvPr id="53" name="Graphic 52">
              <a:extLst>
                <a:ext uri="{FF2B5EF4-FFF2-40B4-BE49-F238E27FC236}">
                  <a16:creationId xmlns:a16="http://schemas.microsoft.com/office/drawing/2014/main" id="{A094243C-A3CE-6EA1-B169-1F609925883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5C97E13F-E4BB-FEC3-294F-BD3DC66A84B5}"/>
              </a:ext>
            </a:extLst>
          </p:cNvPr>
          <p:cNvGrpSpPr/>
          <p:nvPr/>
        </p:nvGrpSpPr>
        <p:grpSpPr>
          <a:xfrm>
            <a:off x="5057190" y="1127774"/>
            <a:ext cx="1645920" cy="216000"/>
            <a:chOff x="4582885" y="862657"/>
            <a:chExt cx="1645920" cy="216000"/>
          </a:xfrm>
        </p:grpSpPr>
        <p:sp>
          <p:nvSpPr>
            <p:cNvPr id="55" name="Rectangle: Rounded Corners 6">
              <a:extLst>
                <a:ext uri="{FF2B5EF4-FFF2-40B4-BE49-F238E27FC236}">
                  <a16:creationId xmlns:a16="http://schemas.microsoft.com/office/drawing/2014/main" id="{ED45BDD7-706F-F3FB-72B1-0603C44FB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4582885" y="862657"/>
              <a:ext cx="164592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Information organization</a:t>
              </a:r>
            </a:p>
          </p:txBody>
        </p:sp>
        <p:pic>
          <p:nvPicPr>
            <p:cNvPr id="56" name="Graphic 55">
              <a:extLst>
                <a:ext uri="{FF2B5EF4-FFF2-40B4-BE49-F238E27FC236}">
                  <a16:creationId xmlns:a16="http://schemas.microsoft.com/office/drawing/2014/main" id="{D389805F-16C7-44C4-CB78-41312FCB073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629670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57" name="Rectangle: Rounded Corners 6">
            <a:extLst>
              <a:ext uri="{FF2B5EF4-FFF2-40B4-BE49-F238E27FC236}">
                <a16:creationId xmlns:a16="http://schemas.microsoft.com/office/drawing/2014/main" id="{E63B9DF3-732D-63E0-D331-E18D4E7201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873536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01178889-FA0C-CD3A-D99A-8658662199B4}"/>
              </a:ext>
            </a:extLst>
          </p:cNvPr>
          <p:cNvGrpSpPr/>
          <p:nvPr/>
        </p:nvGrpSpPr>
        <p:grpSpPr>
          <a:xfrm>
            <a:off x="7916778" y="1127774"/>
            <a:ext cx="1188720" cy="216000"/>
            <a:chOff x="1194743" y="1140160"/>
            <a:chExt cx="1188720" cy="216000"/>
          </a:xfrm>
        </p:grpSpPr>
        <p:sp>
          <p:nvSpPr>
            <p:cNvPr id="59" name="Rectangle: Rounded Corners 6">
              <a:extLst>
                <a:ext uri="{FF2B5EF4-FFF2-40B4-BE49-F238E27FC236}">
                  <a16:creationId xmlns:a16="http://schemas.microsoft.com/office/drawing/2014/main" id="{4AF04B67-4D9F-1359-6DC1-487E725BFD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18872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Better planning</a:t>
              </a:r>
            </a:p>
          </p:txBody>
        </p:sp>
        <p:pic>
          <p:nvPicPr>
            <p:cNvPr id="60" name="Graphic 59">
              <a:extLst>
                <a:ext uri="{FF2B5EF4-FFF2-40B4-BE49-F238E27FC236}">
                  <a16:creationId xmlns:a16="http://schemas.microsoft.com/office/drawing/2014/main" id="{71327312-3BC8-1936-50CC-CA75F6A0A3E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0138ACBB-9592-73B0-7F69-91BC4FC4052A}"/>
              </a:ext>
            </a:extLst>
          </p:cNvPr>
          <p:cNvGrpSpPr/>
          <p:nvPr/>
        </p:nvGrpSpPr>
        <p:grpSpPr>
          <a:xfrm>
            <a:off x="9166404" y="1127774"/>
            <a:ext cx="1371600" cy="216000"/>
            <a:chOff x="1194743" y="1140160"/>
            <a:chExt cx="1276914" cy="216000"/>
          </a:xfrm>
        </p:grpSpPr>
        <p:sp>
          <p:nvSpPr>
            <p:cNvPr id="62" name="Rectangle: Rounded Corners 6">
              <a:extLst>
                <a:ext uri="{FF2B5EF4-FFF2-40B4-BE49-F238E27FC236}">
                  <a16:creationId xmlns:a16="http://schemas.microsoft.com/office/drawing/2014/main" id="{8842F069-F7E5-5575-5C28-21101DB40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7691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Enhanced teamwork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63" name="Graphic 62">
              <a:extLst>
                <a:ext uri="{FF2B5EF4-FFF2-40B4-BE49-F238E27FC236}">
                  <a16:creationId xmlns:a16="http://schemas.microsoft.com/office/drawing/2014/main" id="{12100179-1CCC-8672-627C-8DC54E18E9F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E0D92D0D-80ED-7695-264C-803494EF67AA}"/>
              </a:ext>
            </a:extLst>
          </p:cNvPr>
          <p:cNvGrpSpPr/>
          <p:nvPr/>
        </p:nvGrpSpPr>
        <p:grpSpPr>
          <a:xfrm>
            <a:off x="10601914" y="1127774"/>
            <a:ext cx="1188720" cy="216000"/>
            <a:chOff x="1194743" y="1140160"/>
            <a:chExt cx="1188720" cy="216000"/>
          </a:xfrm>
        </p:grpSpPr>
        <p:sp>
          <p:nvSpPr>
            <p:cNvPr id="64" name="Rectangle: Rounded Corners 6">
              <a:extLst>
                <a:ext uri="{FF2B5EF4-FFF2-40B4-BE49-F238E27FC236}">
                  <a16:creationId xmlns:a16="http://schemas.microsoft.com/office/drawing/2014/main" id="{C477D279-7DCD-EAD0-2821-7AC1A22D96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18872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Structured data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65" name="Graphic 64">
              <a:extLst>
                <a:ext uri="{FF2B5EF4-FFF2-40B4-BE49-F238E27FC236}">
                  <a16:creationId xmlns:a16="http://schemas.microsoft.com/office/drawing/2014/main" id="{4C03A0EC-FFD1-205D-6A41-C32E50D3469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66" name="Text Placeholder 198">
            <a:extLst>
              <a:ext uri="{FF2B5EF4-FFF2-40B4-BE49-F238E27FC236}">
                <a16:creationId xmlns:a16="http://schemas.microsoft.com/office/drawing/2014/main" id="{BA7F1AEF-C450-6847-1483-AA16D2B36F81}"/>
              </a:ext>
            </a:extLst>
          </p:cNvPr>
          <p:cNvSpPr txBox="1">
            <a:spLocks/>
          </p:cNvSpPr>
          <p:nvPr/>
        </p:nvSpPr>
        <p:spPr>
          <a:xfrm>
            <a:off x="10430234" y="521099"/>
            <a:ext cx="1456966" cy="1756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1100" b="1" i="0" kern="1200" spc="-20" baseline="0">
                <a:solidFill>
                  <a:srgbClr val="0078D4"/>
                </a:solidFill>
                <a:latin typeface="Segoe UI Semibold" panose="020B0502040204020203" pitchFamily="34" charset="0"/>
                <a:ea typeface="+mn-ea"/>
                <a:cs typeface="Segoe UI Semibold" panose="020B0502040204020203" pitchFamily="34" charset="0"/>
              </a:defRPr>
            </a:lvl1pPr>
            <a:lvl2pPr marL="228600" marR="0" indent="0" algn="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1100" kern="1200" spc="-20" baseline="0">
                <a:solidFill>
                  <a:srgbClr val="B1B3B3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r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r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r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/>
              <a:t>Buy</a:t>
            </a:r>
          </a:p>
        </p:txBody>
      </p:sp>
      <p:sp>
        <p:nvSpPr>
          <p:cNvPr id="67" name="Text Placeholder 185">
            <a:extLst>
              <a:ext uri="{FF2B5EF4-FFF2-40B4-BE49-F238E27FC236}">
                <a16:creationId xmlns:a16="http://schemas.microsoft.com/office/drawing/2014/main" id="{3CA30943-F5D1-137A-FE5A-576833CF0B0D}"/>
              </a:ext>
            </a:extLst>
          </p:cNvPr>
          <p:cNvSpPr txBox="1">
            <a:spLocks/>
          </p:cNvSpPr>
          <p:nvPr/>
        </p:nvSpPr>
        <p:spPr>
          <a:xfrm>
            <a:off x="6003985" y="521099"/>
            <a:ext cx="4114944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1100" b="1" i="0" kern="1200" spc="-20" baseline="0">
                <a:solidFill>
                  <a:srgbClr val="C03BC4"/>
                </a:solidFill>
                <a:latin typeface="Segoe UI Semibold" panose="020B0502040204020203" pitchFamily="34" charset="0"/>
                <a:ea typeface="+mn-ea"/>
                <a:cs typeface="Segoe UI Semibold" panose="020B0502040204020203" pitchFamily="34" charset="0"/>
              </a:defRPr>
            </a:lvl1pPr>
            <a:lvl2pPr marL="228600" marR="0" indent="0" algn="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1100" kern="1200" spc="-20" baseline="0">
                <a:solidFill>
                  <a:srgbClr val="B1B3B3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r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r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r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/>
              <a:t>Microsoft 365 Copilot</a:t>
            </a:r>
            <a:endParaRPr lang="en-US" i="1" noProof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23E52A7-AFD8-7A7E-1D3D-E31AF9E497A5}"/>
              </a:ext>
            </a:extLst>
          </p:cNvPr>
          <p:cNvGrpSpPr/>
          <p:nvPr/>
        </p:nvGrpSpPr>
        <p:grpSpPr>
          <a:xfrm>
            <a:off x="697100" y="2730890"/>
            <a:ext cx="2466665" cy="360000"/>
            <a:chOff x="588263" y="1217924"/>
            <a:chExt cx="2466665" cy="360000"/>
          </a:xfrm>
        </p:grpSpPr>
        <p:pic>
          <p:nvPicPr>
            <p:cNvPr id="10" name="Picture 9" descr="Zip Co logo SVG free download, id: 101874 - Brandlogos.net">
              <a:hlinkClick r:id="rId12"/>
              <a:extLst>
                <a:ext uri="{FF2B5EF4-FFF2-40B4-BE49-F238E27FC236}">
                  <a16:creationId xmlns:a16="http://schemas.microsoft.com/office/drawing/2014/main" id="{48C1FB4F-89FB-905E-6E5D-6A88A7D62D1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7C360A5-64CF-6419-92F7-4A06BBDC471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200771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lang="en-US" sz="1100" baseline="30000" noProof="0" dirty="0">
                  <a:solidFill>
                    <a:prstClr val="black"/>
                  </a:solidFill>
                  <a:latin typeface="Segoe UI Semibold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2325576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294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Government | Improve communications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2025-02-11T02:29:19Z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