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EDD78-4B1A-EA73-E0B5-E9A6525C8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299726-DB82-68E1-521C-0B280D072F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893CE4-9D2E-02F3-3F45-142A073A40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A8A5F-4238-F0E5-D251-69C762546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024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hyperlink" Target="https://learn.microsoft.com/microsoft-copilot-studio/template-citizen-servi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6F646A-2063-5CA2-23C7-DBB3C62D4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0EA54291-272E-D4F8-F6E6-A40ADABA8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Government</a:t>
            </a:r>
            <a:r>
              <a:rPr lang="en-US" noProof="0" dirty="0"/>
              <a:t> </a:t>
            </a:r>
            <a:r>
              <a:rPr lang="en-US" noProof="0" dirty="0">
                <a:solidFill>
                  <a:srgbClr val="0078D4"/>
                </a:solidFill>
              </a:rPr>
              <a:t>| </a:t>
            </a:r>
            <a:r>
              <a:rPr lang="en-US" noProof="0" dirty="0"/>
              <a:t>Improve citizen access to services</a:t>
            </a:r>
            <a:endParaRPr lang="en-US" sz="1400" noProof="0" dirty="0"/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6A317FDB-A4BE-23C0-8FB7-D6C6935739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 dirty="0"/>
              <a:t>1. </a:t>
            </a:r>
            <a:r>
              <a:rPr lang="en-US" dirty="0"/>
              <a:t>Learn about community plans​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F8087-9B94-A5E5-124A-DD9FD53681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 dirty="0"/>
              <a:t>5. </a:t>
            </a:r>
            <a:r>
              <a:rPr lang="en-US" dirty="0"/>
              <a:t>Find office hours</a:t>
            </a:r>
            <a:endParaRPr lang="en-US" noProof="0" dirty="0"/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6C4A8E3D-36CE-0AD5-14F2-1E531A4716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 dirty="0"/>
              <a:t>2. Learn about road closures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3CF7E5FC-7480-E8A0-8716-88F079E86D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 dirty="0"/>
              <a:t>4. </a:t>
            </a:r>
            <a:r>
              <a:rPr lang="en-US" noProof="0" dirty="0">
                <a:latin typeface="Segoe UI Semibold"/>
                <a:cs typeface="Segoe UI Semibold"/>
              </a:rPr>
              <a:t>Check regulations</a:t>
            </a:r>
            <a:endParaRPr lang="en-US" noProof="0" dirty="0"/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C114EA3D-97EC-D535-3524-141D5E06F0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 dirty="0"/>
              <a:t>3. Apply for a service​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3B2A0146-1E5F-EDAE-5D49-434AC0F468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000"/>
            <a:ext cx="2867338" cy="627063"/>
          </a:xfrm>
        </p:spPr>
        <p:txBody>
          <a:bodyPr>
            <a:normAutofit/>
          </a:bodyPr>
          <a:lstStyle/>
          <a:p>
            <a:pPr lvl="0"/>
            <a:r>
              <a:rPr lang="en-US" noProof="0" dirty="0"/>
              <a:t>Wendy is a new resident and wants to learn about community plans for the city. She uses the agent to as question about upcoming plans and activities.​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F536706C-C1F4-37AB-4FD7-8ABD19B84C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808288" cy="627063"/>
          </a:xfrm>
        </p:spPr>
        <p:txBody>
          <a:bodyPr/>
          <a:lstStyle/>
          <a:p>
            <a:r>
              <a:rPr lang="en-US" noProof="0" dirty="0"/>
              <a:t>Sandy needs to plan a trip across the city, but she has heard about roadwork on the way. She asks the agent if any roadwork is being done.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3A2A5166-93B7-A141-1999-5AA169839C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1981580"/>
            <a:ext cx="2806700" cy="677483"/>
          </a:xfrm>
        </p:spPr>
        <p:txBody>
          <a:bodyPr/>
          <a:lstStyle/>
          <a:p>
            <a:r>
              <a:rPr lang="en-US" noProof="0" dirty="0"/>
              <a:t>Dave is looking for heating assistance. He doesn’t know where to get started. He asks the agent and receives instructions on how to apply.​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E93C90AC-6540-0A03-87CE-2A62F1BFF4F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Simplify citizen access to information and increase public engagement.</a:t>
            </a:r>
            <a:endParaRPr lang="en-US" noProof="0" dirty="0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ADC0AB6-37C1-1F9E-FD5D-68F794A6AB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Improve access to services for constituents​.</a:t>
            </a:r>
            <a:endParaRPr lang="en-US" noProof="0" dirty="0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1D27CA33-00F8-25B0-3AE4-4ED9C5E51B4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Help citizens work as efficiently as possible and reduce the impact of work being done.</a:t>
            </a:r>
            <a:endParaRPr lang="en-US" noProof="0" dirty="0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531EEA53-E739-E5D4-F457-EC7F22314A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Improve access to information and reduce calls to offices.</a:t>
            </a:r>
            <a:endParaRPr lang="en-US" noProof="0" dirty="0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0A1974EF-1DB0-1CA9-22BE-CA5E7E35A8F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 Improve access to services for constituents and reduce calls to offices​.</a:t>
            </a:r>
            <a:endParaRPr lang="en-US" noProof="0" dirty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91F5D94A-49E8-B288-0B00-AC5F347B5AD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 dirty="0"/>
              <a:t>Jake needs to renew his driver’s license. He uses the agent to find the nearest location and opening hours. ​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6CC3C370-BD02-1362-365E-C306F15E8BA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r>
              <a:rPr lang="en-US" noProof="0" dirty="0"/>
              <a:t>Harold wants to understand the permitting processes for his home remodeling project and gets the information from the agent.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7E9B3E-3844-BCAC-F50B-24BB1793F2D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B6D07706-9A9C-0438-FBEE-1579D2F8A26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0B974440-B32A-BFC2-8DF8-49A0D75ED56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1C1C3A6A-B645-F341-F4DA-82315892A58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1F69F7D0-A78D-365C-E3AA-630C0DB4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61B5E1-5260-169C-6655-38D5FD10FCB1}"/>
              </a:ext>
            </a:extLst>
          </p:cNvPr>
          <p:cNvGrpSpPr/>
          <p:nvPr/>
        </p:nvGrpSpPr>
        <p:grpSpPr>
          <a:xfrm>
            <a:off x="942434" y="2686226"/>
            <a:ext cx="2360997" cy="538609"/>
            <a:chOff x="942434" y="2686226"/>
            <a:chExt cx="2360997" cy="538609"/>
          </a:xfrm>
        </p:grpSpPr>
        <p:pic>
          <p:nvPicPr>
            <p:cNvPr id="133" name="Picture 132">
              <a:hlinkClick r:id="rId3"/>
              <a:extLst>
                <a:ext uri="{FF2B5EF4-FFF2-40B4-BE49-F238E27FC236}">
                  <a16:creationId xmlns:a16="http://schemas.microsoft.com/office/drawing/2014/main" id="{ED64E110-9EB8-D5CB-827A-A6DBA45BF8D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08E59009-B8E4-F936-F4F2-65B894E448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86226"/>
              <a:ext cx="1902046" cy="5386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Connection to APIs, websites and databases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8406F20-B58B-1493-3154-6F1A3607DE10}"/>
              </a:ext>
            </a:extLst>
          </p:cNvPr>
          <p:cNvGrpSpPr/>
          <p:nvPr/>
        </p:nvGrpSpPr>
        <p:grpSpPr>
          <a:xfrm>
            <a:off x="1624328" y="1132756"/>
            <a:ext cx="1767872" cy="214817"/>
            <a:chOff x="1198144" y="862657"/>
            <a:chExt cx="1767872" cy="214817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465D3F49-F563-9394-66A6-E5CD58527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481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Communication speed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2E2E064F-131A-B0CA-DB36-3CA5350E3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3C9660BB-C27C-7467-ABD6-13D105719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EFE9005-1AE0-FBF7-E1D7-E8BA9A83783F}"/>
              </a:ext>
            </a:extLst>
          </p:cNvPr>
          <p:cNvGrpSpPr/>
          <p:nvPr/>
        </p:nvGrpSpPr>
        <p:grpSpPr>
          <a:xfrm>
            <a:off x="8596909" y="1123368"/>
            <a:ext cx="1005840" cy="216000"/>
            <a:chOff x="1194743" y="1140160"/>
            <a:chExt cx="1005840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0BBEBE4F-100C-5548-9EE2-2CB0892DA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5ECBD9D8-F4B8-1B12-2212-C4B119486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34AD6B0-1AD8-2631-1A22-097B2EF101B7}"/>
              </a:ext>
            </a:extLst>
          </p:cNvPr>
          <p:cNvGrpSpPr/>
          <p:nvPr/>
        </p:nvGrpSpPr>
        <p:grpSpPr>
          <a:xfrm>
            <a:off x="4130176" y="2682413"/>
            <a:ext cx="2360997" cy="538609"/>
            <a:chOff x="942434" y="2686226"/>
            <a:chExt cx="2360997" cy="538609"/>
          </a:xfrm>
        </p:grpSpPr>
        <p:pic>
          <p:nvPicPr>
            <p:cNvPr id="7" name="Picture 6">
              <a:hlinkClick r:id="rId3"/>
              <a:extLst>
                <a:ext uri="{FF2B5EF4-FFF2-40B4-BE49-F238E27FC236}">
                  <a16:creationId xmlns:a16="http://schemas.microsoft.com/office/drawing/2014/main" id="{32127C6E-E1B0-A51F-1234-25BD28807C1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CAFC87C-6D5F-AE4D-2194-27E909A206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86226"/>
              <a:ext cx="1902046" cy="5386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Connection to APIs, websites and databases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04E0A8-D99D-DCBC-0944-F15BEE0244F3}"/>
              </a:ext>
            </a:extLst>
          </p:cNvPr>
          <p:cNvGrpSpPr/>
          <p:nvPr/>
        </p:nvGrpSpPr>
        <p:grpSpPr>
          <a:xfrm>
            <a:off x="7695489" y="2675308"/>
            <a:ext cx="2360997" cy="538609"/>
            <a:chOff x="942434" y="2686226"/>
            <a:chExt cx="2360997" cy="538609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id="{F4109572-DE50-B1FB-B947-46FEA89AAB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C7C6D0-D44A-C52D-F516-C2C796CF6B7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86226"/>
              <a:ext cx="1902046" cy="5386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Connection to APIs, websites and databases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EE5BE-F7E0-2541-F235-5F09B93557FE}"/>
              </a:ext>
            </a:extLst>
          </p:cNvPr>
          <p:cNvGrpSpPr/>
          <p:nvPr/>
        </p:nvGrpSpPr>
        <p:grpSpPr>
          <a:xfrm>
            <a:off x="6003161" y="5143457"/>
            <a:ext cx="2360997" cy="538609"/>
            <a:chOff x="942434" y="2686226"/>
            <a:chExt cx="2360997" cy="538609"/>
          </a:xfrm>
        </p:grpSpPr>
        <p:pic>
          <p:nvPicPr>
            <p:cNvPr id="16" name="Picture 15">
              <a:hlinkClick r:id="rId3"/>
              <a:extLst>
                <a:ext uri="{FF2B5EF4-FFF2-40B4-BE49-F238E27FC236}">
                  <a16:creationId xmlns:a16="http://schemas.microsoft.com/office/drawing/2014/main" id="{18487A71-3646-8292-3B57-C612DEEA50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8FB51DF-FD65-A3A1-A2C2-DD1E96897AC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86226"/>
              <a:ext cx="1902046" cy="5386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Connection to APIs, websites and databases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20C6F11-B614-6258-BF56-0BBCB57718D9}"/>
              </a:ext>
            </a:extLst>
          </p:cNvPr>
          <p:cNvGrpSpPr/>
          <p:nvPr/>
        </p:nvGrpSpPr>
        <p:grpSpPr>
          <a:xfrm>
            <a:off x="2550292" y="5172183"/>
            <a:ext cx="2360997" cy="538609"/>
            <a:chOff x="942434" y="2686226"/>
            <a:chExt cx="2360997" cy="538609"/>
          </a:xfrm>
        </p:grpSpPr>
        <p:pic>
          <p:nvPicPr>
            <p:cNvPr id="43" name="Picture 42">
              <a:hlinkClick r:id="rId3"/>
              <a:extLst>
                <a:ext uri="{FF2B5EF4-FFF2-40B4-BE49-F238E27FC236}">
                  <a16:creationId xmlns:a16="http://schemas.microsoft.com/office/drawing/2014/main" id="{87760E90-9126-099B-8375-96DB2474F64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3073920-F2EF-8D4D-44D5-12FAFD3EE7E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86226"/>
              <a:ext cx="1902046" cy="5386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Connection to APIs, websites and databases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7FB187F-4CC2-378A-C119-9829CFD0FC4B}"/>
              </a:ext>
            </a:extLst>
          </p:cNvPr>
          <p:cNvSpPr txBox="1"/>
          <p:nvPr/>
        </p:nvSpPr>
        <p:spPr>
          <a:xfrm>
            <a:off x="583758" y="673849"/>
            <a:ext cx="55285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noProof="0" dirty="0">
                <a:latin typeface="+mj-lt"/>
              </a:rPr>
              <a:t>Implementation information: </a:t>
            </a:r>
            <a:r>
              <a:rPr lang="en-US" sz="1400" noProof="0" dirty="0">
                <a:latin typeface="+mj-lt"/>
                <a:hlinkClick r:id="rId9"/>
              </a:rPr>
              <a:t>Copilot Studio Citizen Services Agent</a:t>
            </a:r>
            <a:endParaRPr lang="en-US" sz="1400" noProof="0" dirty="0">
              <a:latin typeface="+mj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124E61-39AC-9C3E-5652-88A9E97FABFF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34B2860-1303-03F5-B149-A4A485665CE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Copilot Studio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51B095B-B88B-CE9A-A8AF-1FB020E656D8}"/>
              </a:ext>
            </a:extLst>
          </p:cNvPr>
          <p:cNvGrpSpPr/>
          <p:nvPr/>
        </p:nvGrpSpPr>
        <p:grpSpPr>
          <a:xfrm>
            <a:off x="9703152" y="1131573"/>
            <a:ext cx="1783080" cy="216000"/>
            <a:chOff x="1194743" y="1140160"/>
            <a:chExt cx="1783080" cy="21600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64C57949-9388-C565-B20B-B77FCD80F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7830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Accelerated service delivery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0CD8E472-AB1E-96C9-8D61-B049D821E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5445F0-219A-AAAC-D646-94E1B19A7F8F}"/>
              </a:ext>
            </a:extLst>
          </p:cNvPr>
          <p:cNvGrpSpPr/>
          <p:nvPr/>
        </p:nvGrpSpPr>
        <p:grpSpPr>
          <a:xfrm>
            <a:off x="3481833" y="1128957"/>
            <a:ext cx="1767872" cy="214817"/>
            <a:chOff x="1198144" y="862657"/>
            <a:chExt cx="1767872" cy="214817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D9827B74-E777-41BF-51EC-1AA44C321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481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Reduce calls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C69DF483-47D0-1C70-77E9-F80CE7335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59082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309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Government | Improve citizen access to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