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64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DS" userId="S::v-darsch@microsoft.com::a951ecaa-969a-4477-a8c9-df0dfa026182" providerId="AD"/>
  <p188:author id="{D20E775B-B30C-2397-2CC0-1091A8A4692D}" name="Blake Norton (SYNAXIS CORPORATION)" initials="BN" userId="S::v-blnort@microsoft.com::c7b2b92d-57f0-4b9f-a279-7f61fcd2e3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79" autoAdjust="0"/>
    <p:restoredTop sz="94660"/>
  </p:normalViewPr>
  <p:slideViewPr>
    <p:cSldViewPr snapToGrid="0">
      <p:cViewPr>
        <p:scale>
          <a:sx n="80" d="100"/>
          <a:sy n="80" d="100"/>
        </p:scale>
        <p:origin x="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B3788-49D0-C70F-DD5C-BA1D32A8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0D754-2A4A-5D84-9FAE-0E1246CDC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12D7B-8068-87A8-8F8D-34D81DF445D2}"/>
              </a:ext>
            </a:extLst>
          </p:cNvPr>
          <p:cNvSpPr>
            <a:spLocks noGrp="1"/>
          </p:cNvSpPr>
          <p:nvPr>
            <p:ph type="body" idx="1"/>
          </p:nvPr>
        </p:nvSpPr>
        <p:spPr/>
        <p:txBody>
          <a:bodyPr/>
          <a:lstStyle/>
          <a:p>
            <a:pPr algn="l">
              <a:buFont typeface="+mj-lt"/>
              <a:buNone/>
            </a:pPr>
            <a:endParaRPr lang="en-US" b="0" i="0" dirty="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A478F9C1-AAFF-6470-78C8-0BA4603C08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8679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398C-7F58-3718-AE69-DD9D5757C9C7}"/>
            </a:ext>
          </a:extLst>
        </p:cNvPr>
        <p:cNvGrpSpPr/>
        <p:nvPr/>
      </p:nvGrpSpPr>
      <p:grpSpPr>
        <a:xfrm>
          <a:off x="0" y="0"/>
          <a:ext cx="0" cy="0"/>
          <a:chOff x="0" y="0"/>
          <a:chExt cx="0" cy="0"/>
        </a:xfrm>
      </p:grpSpPr>
      <p:sp>
        <p:nvSpPr>
          <p:cNvPr id="45" name="Text Placeholder 44">
            <a:extLst>
              <a:ext uri="{FF2B5EF4-FFF2-40B4-BE49-F238E27FC236}">
                <a16:creationId xmlns:a16="http://schemas.microsoft.com/office/drawing/2014/main" id="{C4D0E402-F145-FC4A-0C8E-E576E0FAD2B4}"/>
              </a:ext>
            </a:extLst>
          </p:cNvPr>
          <p:cNvSpPr>
            <a:spLocks noGrp="1"/>
          </p:cNvSpPr>
          <p:nvPr>
            <p:ph type="body" sz="quarter" idx="42"/>
          </p:nvPr>
        </p:nvSpPr>
        <p:spPr>
          <a:xfrm>
            <a:off x="311388" y="1026303"/>
            <a:ext cx="2431246" cy="1131079"/>
          </a:xfrm>
        </p:spPr>
        <p:txBody>
          <a:bodyPr/>
          <a:lstStyle/>
          <a:p>
            <a:r>
              <a:rPr lang="en-US"/>
              <a:t>With Copilot Chat in Web, teams can  accelerate research by instantly summarizing sources, comparing findings, and generating actionable insights—all from a single conversational interface.</a:t>
            </a:r>
            <a:endParaRPr lang="en-US" noProof="0"/>
          </a:p>
        </p:txBody>
      </p:sp>
      <p:sp>
        <p:nvSpPr>
          <p:cNvPr id="121" name="Text Placeholder 120">
            <a:extLst>
              <a:ext uri="{FF2B5EF4-FFF2-40B4-BE49-F238E27FC236}">
                <a16:creationId xmlns:a16="http://schemas.microsoft.com/office/drawing/2014/main" id="{D2527222-5EBD-54C2-EAE5-5FBDEC66BA4E}"/>
              </a:ext>
            </a:extLst>
          </p:cNvPr>
          <p:cNvSpPr>
            <a:spLocks noGrp="1"/>
          </p:cNvSpPr>
          <p:nvPr>
            <p:ph type="body" sz="quarter" idx="43"/>
          </p:nvPr>
        </p:nvSpPr>
        <p:spPr>
          <a:xfrm>
            <a:off x="10430351" y="521099"/>
            <a:ext cx="1456966" cy="175614"/>
          </a:xfrm>
        </p:spPr>
        <p:txBody>
          <a:bodyPr/>
          <a:lstStyle/>
          <a:p>
            <a:r>
              <a:rPr lang="en-US" noProof="0"/>
              <a:t>Start</a:t>
            </a:r>
          </a:p>
        </p:txBody>
      </p:sp>
      <p:sp>
        <p:nvSpPr>
          <p:cNvPr id="122" name="Text Placeholder 121">
            <a:extLst>
              <a:ext uri="{FF2B5EF4-FFF2-40B4-BE49-F238E27FC236}">
                <a16:creationId xmlns:a16="http://schemas.microsoft.com/office/drawing/2014/main" id="{AFF275E0-3610-8B44-DD9A-8A07D51FC7DF}"/>
              </a:ext>
            </a:extLst>
          </p:cNvPr>
          <p:cNvSpPr>
            <a:spLocks noGrp="1"/>
          </p:cNvSpPr>
          <p:nvPr>
            <p:ph type="body" sz="quarter" idx="44"/>
          </p:nvPr>
        </p:nvSpPr>
        <p:spPr>
          <a:xfrm>
            <a:off x="7149557" y="521100"/>
            <a:ext cx="2969488" cy="169277"/>
          </a:xfrm>
        </p:spPr>
        <p:txBody>
          <a:bodyPr/>
          <a:lstStyle/>
          <a:p>
            <a:r>
              <a:rPr lang="en-US" noProof="0"/>
              <a:t>Microsoft 365 Copilot Chat</a:t>
            </a:r>
          </a:p>
        </p:txBody>
      </p:sp>
      <p:sp>
        <p:nvSpPr>
          <p:cNvPr id="23" name="Text Placeholder 22">
            <a:extLst>
              <a:ext uri="{FF2B5EF4-FFF2-40B4-BE49-F238E27FC236}">
                <a16:creationId xmlns:a16="http://schemas.microsoft.com/office/drawing/2014/main" id="{E7265008-E472-1B2D-C422-5E551CBC82F7}"/>
              </a:ext>
            </a:extLst>
          </p:cNvPr>
          <p:cNvSpPr>
            <a:spLocks noGrp="1"/>
          </p:cNvSpPr>
          <p:nvPr>
            <p:ph type="body" sz="quarter" idx="46"/>
          </p:nvPr>
        </p:nvSpPr>
        <p:spPr>
          <a:xfrm>
            <a:off x="3182889" y="2725494"/>
            <a:ext cx="2572262" cy="712876"/>
          </a:xfrm>
        </p:spPr>
        <p:txBody>
          <a:bodyPr/>
          <a:lstStyle/>
          <a:p>
            <a:r>
              <a:rPr lang="en-US" noProof="0"/>
              <a:t>Example prompt: Help me develop a prompt to have Copilot help me research [topic].</a:t>
            </a:r>
          </a:p>
        </p:txBody>
      </p:sp>
      <p:sp>
        <p:nvSpPr>
          <p:cNvPr id="124" name="Text Placeholder 123">
            <a:extLst>
              <a:ext uri="{FF2B5EF4-FFF2-40B4-BE49-F238E27FC236}">
                <a16:creationId xmlns:a16="http://schemas.microsoft.com/office/drawing/2014/main" id="{4E7D64EE-42A6-50DE-04BF-5534BAD1DD09}"/>
              </a:ext>
            </a:extLst>
          </p:cNvPr>
          <p:cNvSpPr>
            <a:spLocks noGrp="1"/>
          </p:cNvSpPr>
          <p:nvPr>
            <p:ph type="body" sz="quarter" idx="47"/>
          </p:nvPr>
        </p:nvSpPr>
        <p:spPr>
          <a:xfrm>
            <a:off x="3182890" y="1112478"/>
            <a:ext cx="2572262" cy="153888"/>
          </a:xfrm>
        </p:spPr>
        <p:txBody>
          <a:bodyPr/>
          <a:lstStyle/>
          <a:p>
            <a:r>
              <a:rPr lang="en-US" noProof="0"/>
              <a:t>Frame the research question</a:t>
            </a:r>
          </a:p>
        </p:txBody>
      </p:sp>
      <p:sp>
        <p:nvSpPr>
          <p:cNvPr id="125" name="Text Placeholder 124">
            <a:extLst>
              <a:ext uri="{FF2B5EF4-FFF2-40B4-BE49-F238E27FC236}">
                <a16:creationId xmlns:a16="http://schemas.microsoft.com/office/drawing/2014/main" id="{30B63011-32A5-0D16-47D4-E12F5099A8BF}"/>
              </a:ext>
            </a:extLst>
          </p:cNvPr>
          <p:cNvSpPr>
            <a:spLocks noGrp="1"/>
          </p:cNvSpPr>
          <p:nvPr>
            <p:ph type="body" sz="quarter" idx="48"/>
          </p:nvPr>
        </p:nvSpPr>
        <p:spPr>
          <a:xfrm>
            <a:off x="3182890" y="1438715"/>
            <a:ext cx="2572262" cy="626701"/>
          </a:xfrm>
        </p:spPr>
        <p:txBody>
          <a:bodyPr/>
          <a:lstStyle/>
          <a:p>
            <a:r>
              <a:rPr lang="en-US" dirty="0"/>
              <a:t>Instead of starting with a simple prompt that leads to unsatisfactory results, an analyst uses Prompt Coach to sharpen research goals and scope up front, reducing rework and ensuring the research aligns with agency objectives and timelines. </a:t>
            </a:r>
          </a:p>
        </p:txBody>
      </p:sp>
      <p:sp>
        <p:nvSpPr>
          <p:cNvPr id="126" name="Text Placeholder 125">
            <a:extLst>
              <a:ext uri="{FF2B5EF4-FFF2-40B4-BE49-F238E27FC236}">
                <a16:creationId xmlns:a16="http://schemas.microsoft.com/office/drawing/2014/main" id="{4F574C87-2DEB-6656-14AF-DC5FF4036F6D}"/>
              </a:ext>
            </a:extLst>
          </p:cNvPr>
          <p:cNvSpPr>
            <a:spLocks noGrp="1"/>
          </p:cNvSpPr>
          <p:nvPr>
            <p:ph type="body" sz="quarter" idx="49"/>
          </p:nvPr>
        </p:nvSpPr>
        <p:spPr>
          <a:xfrm>
            <a:off x="6066682" y="1112478"/>
            <a:ext cx="2572262" cy="153888"/>
          </a:xfrm>
        </p:spPr>
        <p:txBody>
          <a:bodyPr/>
          <a:lstStyle/>
          <a:p>
            <a:r>
              <a:rPr lang="en-US" noProof="0"/>
              <a:t>Summarize authoritative sources</a:t>
            </a:r>
          </a:p>
        </p:txBody>
      </p:sp>
      <p:sp>
        <p:nvSpPr>
          <p:cNvPr id="127" name="Text Placeholder 126">
            <a:extLst>
              <a:ext uri="{FF2B5EF4-FFF2-40B4-BE49-F238E27FC236}">
                <a16:creationId xmlns:a16="http://schemas.microsoft.com/office/drawing/2014/main" id="{82273A34-4359-87C3-03FF-9A5BD44072C0}"/>
              </a:ext>
            </a:extLst>
          </p:cNvPr>
          <p:cNvSpPr>
            <a:spLocks noGrp="1"/>
          </p:cNvSpPr>
          <p:nvPr>
            <p:ph type="body" sz="quarter" idx="50"/>
          </p:nvPr>
        </p:nvSpPr>
        <p:spPr>
          <a:xfrm>
            <a:off x="6066682" y="1438715"/>
            <a:ext cx="2572262" cy="626701"/>
          </a:xfrm>
        </p:spPr>
        <p:txBody>
          <a:bodyPr/>
          <a:lstStyle/>
          <a:p>
            <a:r>
              <a:rPr lang="en-US" dirty="0"/>
              <a:t>The analyst asks Copilot Chat to search for recent studies, government reports, and reputable news articles on the topic. Copilot returns concise summaries of each source, highlighting key findings and relevance.</a:t>
            </a:r>
            <a:endParaRPr lang="en-US" noProof="0" dirty="0"/>
          </a:p>
        </p:txBody>
      </p:sp>
      <p:sp>
        <p:nvSpPr>
          <p:cNvPr id="131" name="Text Placeholder 130">
            <a:extLst>
              <a:ext uri="{FF2B5EF4-FFF2-40B4-BE49-F238E27FC236}">
                <a16:creationId xmlns:a16="http://schemas.microsoft.com/office/drawing/2014/main" id="{1E0EDF72-050B-16E5-B009-8B7579C39174}"/>
              </a:ext>
            </a:extLst>
          </p:cNvPr>
          <p:cNvSpPr>
            <a:spLocks noGrp="1"/>
          </p:cNvSpPr>
          <p:nvPr>
            <p:ph type="body" sz="quarter" idx="67"/>
          </p:nvPr>
        </p:nvSpPr>
        <p:spPr>
          <a:xfrm>
            <a:off x="8950325" y="2725738"/>
            <a:ext cx="2571750" cy="712787"/>
          </a:xfrm>
        </p:spPr>
        <p:txBody>
          <a:bodyPr/>
          <a:lstStyle/>
          <a:p>
            <a:r>
              <a:rPr lang="en-US"/>
              <a:t>Example prompt: Compare the conclusions and methodologies from the sources you summarized. What are the similarities, differences, and any gaps in the research?</a:t>
            </a:r>
          </a:p>
        </p:txBody>
      </p:sp>
      <p:sp>
        <p:nvSpPr>
          <p:cNvPr id="129" name="Text Placeholder 128">
            <a:extLst>
              <a:ext uri="{FF2B5EF4-FFF2-40B4-BE49-F238E27FC236}">
                <a16:creationId xmlns:a16="http://schemas.microsoft.com/office/drawing/2014/main" id="{41C84CBD-42B6-03B9-864B-44BA852B91C7}"/>
              </a:ext>
            </a:extLst>
          </p:cNvPr>
          <p:cNvSpPr>
            <a:spLocks noGrp="1"/>
          </p:cNvSpPr>
          <p:nvPr>
            <p:ph type="body" sz="quarter" idx="52"/>
          </p:nvPr>
        </p:nvSpPr>
        <p:spPr>
          <a:xfrm>
            <a:off x="8950475" y="1112478"/>
            <a:ext cx="2572262" cy="153888"/>
          </a:xfrm>
        </p:spPr>
        <p:txBody>
          <a:bodyPr/>
          <a:lstStyle/>
          <a:p>
            <a:r>
              <a:rPr lang="en-US" noProof="0"/>
              <a:t>Compare findings and methodologies</a:t>
            </a:r>
          </a:p>
        </p:txBody>
      </p:sp>
      <p:sp>
        <p:nvSpPr>
          <p:cNvPr id="130" name="Text Placeholder 129">
            <a:extLst>
              <a:ext uri="{FF2B5EF4-FFF2-40B4-BE49-F238E27FC236}">
                <a16:creationId xmlns:a16="http://schemas.microsoft.com/office/drawing/2014/main" id="{69565693-0BD3-5FFC-9A0B-D2E8DA7878DF}"/>
              </a:ext>
            </a:extLst>
          </p:cNvPr>
          <p:cNvSpPr>
            <a:spLocks noGrp="1"/>
          </p:cNvSpPr>
          <p:nvPr>
            <p:ph type="body" sz="quarter" idx="53"/>
          </p:nvPr>
        </p:nvSpPr>
        <p:spPr>
          <a:xfrm>
            <a:off x="8950475" y="1438715"/>
            <a:ext cx="2572262" cy="626701"/>
          </a:xfrm>
        </p:spPr>
        <p:txBody>
          <a:bodyPr/>
          <a:lstStyle/>
          <a:p>
            <a:r>
              <a:rPr lang="en-US"/>
              <a:t>The analyst prompts Copilot Chat to synthesize and compare the main conclusions, approaches, and data points from the sources. Copilot presents a side-by-side summary, calling out similarities, differences, and gaps.</a:t>
            </a:r>
            <a:endParaRPr lang="en-US" noProof="0"/>
          </a:p>
        </p:txBody>
      </p:sp>
      <p:sp>
        <p:nvSpPr>
          <p:cNvPr id="128" name="Text Placeholder 127">
            <a:extLst>
              <a:ext uri="{FF2B5EF4-FFF2-40B4-BE49-F238E27FC236}">
                <a16:creationId xmlns:a16="http://schemas.microsoft.com/office/drawing/2014/main" id="{579111A2-DAEC-B4C6-97F3-EF4FB752CD66}"/>
              </a:ext>
            </a:extLst>
          </p:cNvPr>
          <p:cNvSpPr>
            <a:spLocks noGrp="1"/>
          </p:cNvSpPr>
          <p:nvPr>
            <p:ph type="body" sz="quarter" idx="66"/>
          </p:nvPr>
        </p:nvSpPr>
        <p:spPr>
          <a:xfrm>
            <a:off x="6067425" y="2725738"/>
            <a:ext cx="2571750" cy="712787"/>
          </a:xfrm>
        </p:spPr>
        <p:txBody>
          <a:bodyPr/>
          <a:lstStyle/>
          <a:p>
            <a:r>
              <a:rPr lang="en-US"/>
              <a:t>Example prompt: Find and summarize recent studies, government reports, and reputable news articles on [topic]. Highlight the main findings and relevance of each source.</a:t>
            </a:r>
          </a:p>
        </p:txBody>
      </p:sp>
      <p:sp>
        <p:nvSpPr>
          <p:cNvPr id="132" name="Text Placeholder 131">
            <a:extLst>
              <a:ext uri="{FF2B5EF4-FFF2-40B4-BE49-F238E27FC236}">
                <a16:creationId xmlns:a16="http://schemas.microsoft.com/office/drawing/2014/main" id="{7F3475F5-9BAA-37BC-C9A6-42BC5901D188}"/>
              </a:ext>
            </a:extLst>
          </p:cNvPr>
          <p:cNvSpPr>
            <a:spLocks noGrp="1"/>
          </p:cNvSpPr>
          <p:nvPr>
            <p:ph type="body" sz="quarter" idx="58"/>
          </p:nvPr>
        </p:nvSpPr>
        <p:spPr>
          <a:xfrm>
            <a:off x="4036409" y="3725103"/>
            <a:ext cx="3161734" cy="153888"/>
          </a:xfrm>
        </p:spPr>
        <p:txBody>
          <a:bodyPr/>
          <a:lstStyle/>
          <a:p>
            <a:r>
              <a:rPr lang="en-US" noProof="0"/>
              <a:t>Draft a briefing plan</a:t>
            </a:r>
          </a:p>
        </p:txBody>
      </p:sp>
      <p:sp>
        <p:nvSpPr>
          <p:cNvPr id="135" name="Text Placeholder 134">
            <a:extLst>
              <a:ext uri="{FF2B5EF4-FFF2-40B4-BE49-F238E27FC236}">
                <a16:creationId xmlns:a16="http://schemas.microsoft.com/office/drawing/2014/main" id="{35DA348C-8949-4C32-19F1-82A407FD5F3C}"/>
              </a:ext>
            </a:extLst>
          </p:cNvPr>
          <p:cNvSpPr>
            <a:spLocks noGrp="1"/>
          </p:cNvSpPr>
          <p:nvPr>
            <p:ph type="body" sz="quarter" idx="59"/>
          </p:nvPr>
        </p:nvSpPr>
        <p:spPr>
          <a:xfrm>
            <a:off x="4036409" y="4050957"/>
            <a:ext cx="3161734" cy="626701"/>
          </a:xfrm>
        </p:spPr>
        <p:txBody>
          <a:bodyPr/>
          <a:lstStyle/>
          <a:p>
            <a:r>
              <a:rPr lang="en-US"/>
              <a:t>The analyst asks Copilot Chat to generate a concise briefing document or talking points for leadership, tailored to the audience’s needs. Ready-to-present materials reduce handoffs and editing cycles, ensuring findings are communicated clearly and quickly.</a:t>
            </a:r>
            <a:endParaRPr lang="en-US" noProof="0"/>
          </a:p>
        </p:txBody>
      </p:sp>
      <p:sp>
        <p:nvSpPr>
          <p:cNvPr id="139" name="Text Placeholder 138">
            <a:extLst>
              <a:ext uri="{FF2B5EF4-FFF2-40B4-BE49-F238E27FC236}">
                <a16:creationId xmlns:a16="http://schemas.microsoft.com/office/drawing/2014/main" id="{FB8537D6-4ED2-C46B-C5F3-29AA0512A878}"/>
              </a:ext>
            </a:extLst>
          </p:cNvPr>
          <p:cNvSpPr>
            <a:spLocks noGrp="1"/>
          </p:cNvSpPr>
          <p:nvPr>
            <p:ph type="body" sz="quarter" idx="69"/>
          </p:nvPr>
        </p:nvSpPr>
        <p:spPr>
          <a:xfrm>
            <a:off x="7507288" y="5338763"/>
            <a:ext cx="3162300" cy="712787"/>
          </a:xfrm>
        </p:spPr>
        <p:txBody>
          <a:bodyPr/>
          <a:lstStyle/>
          <a:p>
            <a:r>
              <a:rPr lang="en-US"/>
              <a:t>Example prompt: Generate a concise briefing document or talking points for leadership based on the summarized research. Tailor the content for an audience of government leaders.</a:t>
            </a:r>
          </a:p>
        </p:txBody>
      </p:sp>
      <p:sp>
        <p:nvSpPr>
          <p:cNvPr id="137" name="Text Placeholder 136">
            <a:extLst>
              <a:ext uri="{FF2B5EF4-FFF2-40B4-BE49-F238E27FC236}">
                <a16:creationId xmlns:a16="http://schemas.microsoft.com/office/drawing/2014/main" id="{15B21FE1-FC54-18B4-9CEF-5F3A299CB410}"/>
              </a:ext>
            </a:extLst>
          </p:cNvPr>
          <p:cNvSpPr>
            <a:spLocks noGrp="1"/>
          </p:cNvSpPr>
          <p:nvPr>
            <p:ph type="body" sz="quarter" idx="61"/>
          </p:nvPr>
        </p:nvSpPr>
        <p:spPr>
          <a:xfrm>
            <a:off x="7507483" y="3725103"/>
            <a:ext cx="3161734" cy="153888"/>
          </a:xfrm>
        </p:spPr>
        <p:txBody>
          <a:bodyPr/>
          <a:lstStyle/>
          <a:p>
            <a:r>
              <a:rPr lang="en-US" noProof="0"/>
              <a:t>Extract actionable insights</a:t>
            </a:r>
          </a:p>
        </p:txBody>
      </p:sp>
      <p:sp>
        <p:nvSpPr>
          <p:cNvPr id="138" name="Text Placeholder 137">
            <a:extLst>
              <a:ext uri="{FF2B5EF4-FFF2-40B4-BE49-F238E27FC236}">
                <a16:creationId xmlns:a16="http://schemas.microsoft.com/office/drawing/2014/main" id="{0FB57494-245A-A116-47BF-8BCF6B2CE0DA}"/>
              </a:ext>
            </a:extLst>
          </p:cNvPr>
          <p:cNvSpPr>
            <a:spLocks noGrp="1"/>
          </p:cNvSpPr>
          <p:nvPr>
            <p:ph type="body" sz="quarter" idx="62"/>
          </p:nvPr>
        </p:nvSpPr>
        <p:spPr>
          <a:xfrm>
            <a:off x="7507483" y="4050957"/>
            <a:ext cx="3161734" cy="626701"/>
          </a:xfrm>
        </p:spPr>
        <p:txBody>
          <a:bodyPr/>
          <a:lstStyle/>
          <a:p>
            <a:r>
              <a:rPr lang="en-US"/>
              <a:t>Next, using Copilot Chat, the analyst can quickly identify policy options, pros and cons, and stakeholder impacts based on the summarized research. Leaders receive not just summaries, but clear, actionable options—accelerating the path to decision and implementation. </a:t>
            </a:r>
            <a:endParaRPr lang="en-US" noProof="0"/>
          </a:p>
        </p:txBody>
      </p:sp>
      <p:sp>
        <p:nvSpPr>
          <p:cNvPr id="136" name="Text Placeholder 135">
            <a:extLst>
              <a:ext uri="{FF2B5EF4-FFF2-40B4-BE49-F238E27FC236}">
                <a16:creationId xmlns:a16="http://schemas.microsoft.com/office/drawing/2014/main" id="{89EAD8C3-6FC5-6661-38AB-EE424D0BC4B7}"/>
              </a:ext>
            </a:extLst>
          </p:cNvPr>
          <p:cNvSpPr>
            <a:spLocks noGrp="1"/>
          </p:cNvSpPr>
          <p:nvPr>
            <p:ph type="body" sz="quarter" idx="68"/>
          </p:nvPr>
        </p:nvSpPr>
        <p:spPr>
          <a:xfrm>
            <a:off x="4037013" y="5338763"/>
            <a:ext cx="3160712" cy="712787"/>
          </a:xfrm>
        </p:spPr>
        <p:txBody>
          <a:bodyPr/>
          <a:lstStyle/>
          <a:p>
            <a:r>
              <a:rPr lang="en-US"/>
              <a:t>Example prompt: Identify policy options, pros and cons, and stakeholder impacts based on the summarized research. What are the most actionable recommendations?</a:t>
            </a:r>
          </a:p>
        </p:txBody>
      </p:sp>
      <p:sp>
        <p:nvSpPr>
          <p:cNvPr id="140" name="Text Placeholder 139">
            <a:extLst>
              <a:ext uri="{FF2B5EF4-FFF2-40B4-BE49-F238E27FC236}">
                <a16:creationId xmlns:a16="http://schemas.microsoft.com/office/drawing/2014/main" id="{84CED212-0E7B-E183-AA92-8EF5B937AFB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1" name="Text Placeholder 140">
            <a:extLst>
              <a:ext uri="{FF2B5EF4-FFF2-40B4-BE49-F238E27FC236}">
                <a16:creationId xmlns:a16="http://schemas.microsoft.com/office/drawing/2014/main" id="{B79404B3-94D4-B621-5939-33BDB857281B}"/>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18" name="Title 117">
            <a:extLst>
              <a:ext uri="{FF2B5EF4-FFF2-40B4-BE49-F238E27FC236}">
                <a16:creationId xmlns:a16="http://schemas.microsoft.com/office/drawing/2014/main" id="{9112D602-1811-34FC-4F5D-54FBA4FBE504}"/>
              </a:ext>
            </a:extLst>
          </p:cNvPr>
          <p:cNvSpPr>
            <a:spLocks noGrp="1"/>
          </p:cNvSpPr>
          <p:nvPr>
            <p:ph type="title"/>
          </p:nvPr>
        </p:nvSpPr>
        <p:spPr>
          <a:xfrm>
            <a:off x="2521874" y="429826"/>
            <a:ext cx="3994781" cy="276999"/>
          </a:xfrm>
        </p:spPr>
        <p:txBody>
          <a:bodyPr/>
          <a:lstStyle/>
          <a:p>
            <a:r>
              <a:rPr lang="en-US" noProof="0"/>
              <a:t>Expedite research</a:t>
            </a:r>
          </a:p>
        </p:txBody>
      </p:sp>
      <p:sp>
        <p:nvSpPr>
          <p:cNvPr id="119" name="Text Placeholder 118">
            <a:extLst>
              <a:ext uri="{FF2B5EF4-FFF2-40B4-BE49-F238E27FC236}">
                <a16:creationId xmlns:a16="http://schemas.microsoft.com/office/drawing/2014/main" id="{46E51296-C57E-B272-000A-2195A4B2E914}"/>
              </a:ext>
            </a:extLst>
          </p:cNvPr>
          <p:cNvSpPr>
            <a:spLocks noGrp="1"/>
          </p:cNvSpPr>
          <p:nvPr>
            <p:ph type="body" sz="quarter" idx="33"/>
          </p:nvPr>
        </p:nvSpPr>
        <p:spPr>
          <a:xfrm>
            <a:off x="304797" y="414437"/>
            <a:ext cx="2101520" cy="307777"/>
          </a:xfrm>
        </p:spPr>
        <p:txBody>
          <a:bodyPr/>
          <a:lstStyle/>
          <a:p>
            <a:r>
              <a:rPr lang="en-US" noProof="0"/>
              <a:t>Government</a:t>
            </a:r>
          </a:p>
        </p:txBody>
      </p:sp>
      <p:grpSp>
        <p:nvGrpSpPr>
          <p:cNvPr id="142" name="Group 141">
            <a:extLst>
              <a:ext uri="{FF2B5EF4-FFF2-40B4-BE49-F238E27FC236}">
                <a16:creationId xmlns:a16="http://schemas.microsoft.com/office/drawing/2014/main" id="{0010BDF6-F10B-6780-D561-A2E52E70A002}"/>
              </a:ext>
            </a:extLst>
          </p:cNvPr>
          <p:cNvGrpSpPr/>
          <p:nvPr/>
        </p:nvGrpSpPr>
        <p:grpSpPr>
          <a:xfrm>
            <a:off x="320719" y="3778836"/>
            <a:ext cx="1771605" cy="216000"/>
            <a:chOff x="320719" y="4224848"/>
            <a:chExt cx="1771605" cy="219456"/>
          </a:xfrm>
        </p:grpSpPr>
        <p:sp>
          <p:nvSpPr>
            <p:cNvPr id="143" name="Rectangle: Rounded Corners 6">
              <a:extLst>
                <a:ext uri="{FF2B5EF4-FFF2-40B4-BE49-F238E27FC236}">
                  <a16:creationId xmlns:a16="http://schemas.microsoft.com/office/drawing/2014/main" id="{635E0AB9-9244-B33B-6B5A-519EF6E7B1A6}"/>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Research turnaround time</a:t>
              </a:r>
            </a:p>
          </p:txBody>
        </p:sp>
        <p:pic>
          <p:nvPicPr>
            <p:cNvPr id="144" name="Graphic 143">
              <a:extLst>
                <a:ext uri="{FF2B5EF4-FFF2-40B4-BE49-F238E27FC236}">
                  <a16:creationId xmlns:a16="http://schemas.microsoft.com/office/drawing/2014/main" id="{C9C58010-E1A9-3565-0B27-0CD4D02E875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45" name="Group 144">
            <a:extLst>
              <a:ext uri="{FF2B5EF4-FFF2-40B4-BE49-F238E27FC236}">
                <a16:creationId xmlns:a16="http://schemas.microsoft.com/office/drawing/2014/main" id="{5EB7E008-5C01-19B5-3114-CFEAD82BE723}"/>
              </a:ext>
            </a:extLst>
          </p:cNvPr>
          <p:cNvGrpSpPr/>
          <p:nvPr/>
        </p:nvGrpSpPr>
        <p:grpSpPr>
          <a:xfrm>
            <a:off x="320721" y="4067988"/>
            <a:ext cx="1771605" cy="216000"/>
            <a:chOff x="320721" y="4517211"/>
            <a:chExt cx="1771605" cy="216000"/>
          </a:xfrm>
        </p:grpSpPr>
        <p:sp>
          <p:nvSpPr>
            <p:cNvPr id="146" name="Rectangle: Rounded Corners 6">
              <a:extLst>
                <a:ext uri="{FF2B5EF4-FFF2-40B4-BE49-F238E27FC236}">
                  <a16:creationId xmlns:a16="http://schemas.microsoft.com/office/drawing/2014/main" id="{64DA0E2D-615A-2D2C-D1B1-7E79F404A35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Decision speed</a:t>
              </a:r>
            </a:p>
          </p:txBody>
        </p:sp>
        <p:pic>
          <p:nvPicPr>
            <p:cNvPr id="147" name="Graphic 146">
              <a:extLst>
                <a:ext uri="{FF2B5EF4-FFF2-40B4-BE49-F238E27FC236}">
                  <a16:creationId xmlns:a16="http://schemas.microsoft.com/office/drawing/2014/main" id="{7CDA056D-BFDF-7DDB-A78E-8BB94633EC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51" name="Group 150">
            <a:extLst>
              <a:ext uri="{FF2B5EF4-FFF2-40B4-BE49-F238E27FC236}">
                <a16:creationId xmlns:a16="http://schemas.microsoft.com/office/drawing/2014/main" id="{20DBCE49-077F-9E2E-ED2F-4A7482EE88A3}"/>
              </a:ext>
            </a:extLst>
          </p:cNvPr>
          <p:cNvGrpSpPr>
            <a:grpSpLocks/>
          </p:cNvGrpSpPr>
          <p:nvPr/>
        </p:nvGrpSpPr>
        <p:grpSpPr>
          <a:xfrm>
            <a:off x="320719" y="5020658"/>
            <a:ext cx="1771605" cy="216000"/>
            <a:chOff x="320721" y="5582445"/>
            <a:chExt cx="1771605" cy="216000"/>
          </a:xfrm>
        </p:grpSpPr>
        <p:sp>
          <p:nvSpPr>
            <p:cNvPr id="152" name="Rectangle: Rounded Corners 151">
              <a:extLst>
                <a:ext uri="{FF2B5EF4-FFF2-40B4-BE49-F238E27FC236}">
                  <a16:creationId xmlns:a16="http://schemas.microsoft.com/office/drawing/2014/main" id="{449E7334-1218-2820-645C-9ACC8AD3D59D}"/>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Stronger evidence base</a:t>
              </a:r>
            </a:p>
          </p:txBody>
        </p:sp>
        <p:pic>
          <p:nvPicPr>
            <p:cNvPr id="153" name="Graphic 152">
              <a:extLst>
                <a:ext uri="{FF2B5EF4-FFF2-40B4-BE49-F238E27FC236}">
                  <a16:creationId xmlns:a16="http://schemas.microsoft.com/office/drawing/2014/main" id="{2A49BA09-E84E-03A3-15EA-EAAC18DE50D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grpSp>
        <p:nvGrpSpPr>
          <p:cNvPr id="148" name="Group 147">
            <a:extLst>
              <a:ext uri="{FF2B5EF4-FFF2-40B4-BE49-F238E27FC236}">
                <a16:creationId xmlns:a16="http://schemas.microsoft.com/office/drawing/2014/main" id="{01452AF7-AC5E-64A5-7989-3631CECD0CC6}"/>
              </a:ext>
            </a:extLst>
          </p:cNvPr>
          <p:cNvGrpSpPr>
            <a:grpSpLocks/>
          </p:cNvGrpSpPr>
          <p:nvPr/>
        </p:nvGrpSpPr>
        <p:grpSpPr>
          <a:xfrm>
            <a:off x="320721" y="5309810"/>
            <a:ext cx="1771605" cy="216000"/>
            <a:chOff x="320719" y="5270676"/>
            <a:chExt cx="1771605" cy="216000"/>
          </a:xfrm>
        </p:grpSpPr>
        <p:sp>
          <p:nvSpPr>
            <p:cNvPr id="149" name="Rectangle: Rounded Corners 6">
              <a:extLst>
                <a:ext uri="{FF2B5EF4-FFF2-40B4-BE49-F238E27FC236}">
                  <a16:creationId xmlns:a16="http://schemas.microsoft.com/office/drawing/2014/main" id="{51A769F1-1027-6544-5260-3206696AB4A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Less duplication of effort</a:t>
              </a:r>
            </a:p>
          </p:txBody>
        </p:sp>
        <p:pic>
          <p:nvPicPr>
            <p:cNvPr id="150" name="Graphic 149">
              <a:extLst>
                <a:ext uri="{FF2B5EF4-FFF2-40B4-BE49-F238E27FC236}">
                  <a16:creationId xmlns:a16="http://schemas.microsoft.com/office/drawing/2014/main" id="{6FF7753C-6DCD-B73C-9BD7-E24B5780DD4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2" name="TextBox 1">
            <a:extLst>
              <a:ext uri="{FF2B5EF4-FFF2-40B4-BE49-F238E27FC236}">
                <a16:creationId xmlns:a16="http://schemas.microsoft.com/office/drawing/2014/main" id="{A576E5DB-091E-6804-672D-43057402889C}"/>
              </a:ext>
              <a:ext uri="{C183D7F6-B498-43B3-948B-1728B52AA6E4}">
                <adec:decorative xmlns:adec="http://schemas.microsoft.com/office/drawing/2017/decorative" val="0"/>
              </a:ext>
            </a:extLst>
          </p:cNvPr>
          <p:cNvSpPr txBox="1">
            <a:spLocks/>
          </p:cNvSpPr>
          <p:nvPr/>
        </p:nvSpPr>
        <p:spPr>
          <a:xfrm>
            <a:off x="6446959" y="232159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 name="Picture 50">
            <a:hlinkClick r:id="rId7"/>
            <a:extLst>
              <a:ext uri="{FF2B5EF4-FFF2-40B4-BE49-F238E27FC236}">
                <a16:creationId xmlns:a16="http://schemas.microsoft.com/office/drawing/2014/main" id="{6421E40D-5476-7A41-F381-704E1B11D9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227734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5F00D5-5231-B05B-5CB1-6327925A6D7A}"/>
              </a:ext>
              <a:ext uri="{C183D7F6-B498-43B3-948B-1728B52AA6E4}">
                <adec:decorative xmlns:adec="http://schemas.microsoft.com/office/drawing/2017/decorative" val="0"/>
              </a:ext>
            </a:extLst>
          </p:cNvPr>
          <p:cNvSpPr txBox="1">
            <a:spLocks/>
          </p:cNvSpPr>
          <p:nvPr/>
        </p:nvSpPr>
        <p:spPr>
          <a:xfrm>
            <a:off x="3562472" y="2321591"/>
            <a:ext cx="2057278"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Prompt Coach</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5" name="Picture 50">
            <a:hlinkClick r:id="rId7"/>
            <a:extLst>
              <a:ext uri="{FF2B5EF4-FFF2-40B4-BE49-F238E27FC236}">
                <a16:creationId xmlns:a16="http://schemas.microsoft.com/office/drawing/2014/main" id="{9211F88F-2403-FE47-0DA5-8BF14E4328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27734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1F974-59D9-E4CF-B8E8-24643CDB38B6}"/>
              </a:ext>
              <a:ext uri="{C183D7F6-B498-43B3-948B-1728B52AA6E4}">
                <adec:decorative xmlns:adec="http://schemas.microsoft.com/office/drawing/2017/decorative" val="0"/>
              </a:ext>
            </a:extLst>
          </p:cNvPr>
          <p:cNvSpPr txBox="1">
            <a:spLocks/>
          </p:cNvSpPr>
          <p:nvPr/>
        </p:nvSpPr>
        <p:spPr>
          <a:xfrm>
            <a:off x="9329859" y="232159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 name="Picture 50">
            <a:hlinkClick r:id="rId7"/>
            <a:extLst>
              <a:ext uri="{FF2B5EF4-FFF2-40B4-BE49-F238E27FC236}">
                <a16:creationId xmlns:a16="http://schemas.microsoft.com/office/drawing/2014/main" id="{5FFD300E-DF62-D232-7D60-CE098C3794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7734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410865-9015-F637-9A53-E05DE4CD8361}"/>
              </a:ext>
              <a:ext uri="{C183D7F6-B498-43B3-948B-1728B52AA6E4}">
                <adec:decorative xmlns:adec="http://schemas.microsoft.com/office/drawing/2017/decorative" val="0"/>
              </a:ext>
            </a:extLst>
          </p:cNvPr>
          <p:cNvSpPr txBox="1"/>
          <p:nvPr/>
        </p:nvSpPr>
        <p:spPr>
          <a:xfrm>
            <a:off x="4415011" y="4944886"/>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9" name="Picture 50">
            <a:hlinkClick r:id="rId7"/>
            <a:extLst>
              <a:ext uri="{FF2B5EF4-FFF2-40B4-BE49-F238E27FC236}">
                <a16:creationId xmlns:a16="http://schemas.microsoft.com/office/drawing/2014/main" id="{4FB2AE79-2F88-DBB1-8246-C6CA8CFD10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6409" y="4900643"/>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E0A288-E9C0-0B22-C4AF-6E006943B5FC}"/>
              </a:ext>
              <a:ext uri="{C183D7F6-B498-43B3-948B-1728B52AA6E4}">
                <adec:decorative xmlns:adec="http://schemas.microsoft.com/office/drawing/2017/decorative" val="0"/>
              </a:ext>
            </a:extLst>
          </p:cNvPr>
          <p:cNvSpPr txBox="1"/>
          <p:nvPr/>
        </p:nvSpPr>
        <p:spPr>
          <a:xfrm>
            <a:off x="7886085" y="4944886"/>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 name="Picture 50">
            <a:hlinkClick r:id="rId7"/>
            <a:extLst>
              <a:ext uri="{FF2B5EF4-FFF2-40B4-BE49-F238E27FC236}">
                <a16:creationId xmlns:a16="http://schemas.microsoft.com/office/drawing/2014/main" id="{312EB5B6-14D3-413F-2129-3FA77135B1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7483" y="4900643"/>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a:extLst>
              <a:ext uri="{FF2B5EF4-FFF2-40B4-BE49-F238E27FC236}">
                <a16:creationId xmlns:a16="http://schemas.microsoft.com/office/drawing/2014/main" id="{8999CFD6-0791-9891-8A41-FA31DCC54D5E}"/>
              </a:ext>
            </a:extLst>
          </p:cNvPr>
          <p:cNvSpPr/>
          <p:nvPr/>
        </p:nvSpPr>
        <p:spPr bwMode="auto">
          <a:xfrm rot="20888769">
            <a:off x="-64817" y="60673"/>
            <a:ext cx="2350874" cy="282342"/>
          </a:xfrm>
          <a:custGeom>
            <a:avLst/>
            <a:gdLst>
              <a:gd name="connsiteX0" fmla="*/ 0 w 6121537"/>
              <a:gd name="connsiteY0" fmla="*/ 0 h 407061"/>
              <a:gd name="connsiteX1" fmla="*/ 6121537 w 6121537"/>
              <a:gd name="connsiteY1" fmla="*/ 0 h 407061"/>
              <a:gd name="connsiteX2" fmla="*/ 6121537 w 6121537"/>
              <a:gd name="connsiteY2" fmla="*/ 407061 h 407061"/>
              <a:gd name="connsiteX3" fmla="*/ 0 w 6121537"/>
              <a:gd name="connsiteY3" fmla="*/ 407061 h 407061"/>
              <a:gd name="connsiteX4" fmla="*/ 0 w 6121537"/>
              <a:gd name="connsiteY4" fmla="*/ 0 h 407061"/>
              <a:gd name="connsiteX0" fmla="*/ 0 w 6121537"/>
              <a:gd name="connsiteY0" fmla="*/ 1677 h 408738"/>
              <a:gd name="connsiteX1" fmla="*/ 4253239 w 6121537"/>
              <a:gd name="connsiteY1" fmla="*/ 0 h 408738"/>
              <a:gd name="connsiteX2" fmla="*/ 6121537 w 6121537"/>
              <a:gd name="connsiteY2" fmla="*/ 408738 h 408738"/>
              <a:gd name="connsiteX3" fmla="*/ 0 w 6121537"/>
              <a:gd name="connsiteY3" fmla="*/ 408738 h 408738"/>
              <a:gd name="connsiteX4" fmla="*/ 0 w 6121537"/>
              <a:gd name="connsiteY4" fmla="*/ 1677 h 408738"/>
              <a:gd name="connsiteX0" fmla="*/ 0 w 6144375"/>
              <a:gd name="connsiteY0" fmla="*/ 1677 h 408738"/>
              <a:gd name="connsiteX1" fmla="*/ 4253239 w 6144375"/>
              <a:gd name="connsiteY1" fmla="*/ 0 h 408738"/>
              <a:gd name="connsiteX2" fmla="*/ 6144375 w 6144375"/>
              <a:gd name="connsiteY2" fmla="*/ 399586 h 408738"/>
              <a:gd name="connsiteX3" fmla="*/ 0 w 6144375"/>
              <a:gd name="connsiteY3" fmla="*/ 408738 h 408738"/>
              <a:gd name="connsiteX4" fmla="*/ 0 w 6144375"/>
              <a:gd name="connsiteY4" fmla="*/ 1677 h 408738"/>
              <a:gd name="connsiteX0" fmla="*/ 80470 w 6144375"/>
              <a:gd name="connsiteY0" fmla="*/ 0 h 425035"/>
              <a:gd name="connsiteX1" fmla="*/ 4253239 w 6144375"/>
              <a:gd name="connsiteY1" fmla="*/ 16297 h 425035"/>
              <a:gd name="connsiteX2" fmla="*/ 6144375 w 6144375"/>
              <a:gd name="connsiteY2" fmla="*/ 415883 h 425035"/>
              <a:gd name="connsiteX3" fmla="*/ 0 w 6144375"/>
              <a:gd name="connsiteY3" fmla="*/ 425035 h 425035"/>
              <a:gd name="connsiteX4" fmla="*/ 80470 w 6144375"/>
              <a:gd name="connsiteY4" fmla="*/ 0 h 425035"/>
              <a:gd name="connsiteX0" fmla="*/ 80470 w 6445295"/>
              <a:gd name="connsiteY0" fmla="*/ 0 h 425035"/>
              <a:gd name="connsiteX1" fmla="*/ 4253239 w 6445295"/>
              <a:gd name="connsiteY1" fmla="*/ 16297 h 425035"/>
              <a:gd name="connsiteX2" fmla="*/ 6445296 w 6445295"/>
              <a:gd name="connsiteY2" fmla="*/ 283878 h 425035"/>
              <a:gd name="connsiteX3" fmla="*/ 0 w 6445295"/>
              <a:gd name="connsiteY3" fmla="*/ 425035 h 425035"/>
              <a:gd name="connsiteX4" fmla="*/ 80470 w 6445295"/>
              <a:gd name="connsiteY4" fmla="*/ 0 h 425035"/>
              <a:gd name="connsiteX0" fmla="*/ 177681 w 6445295"/>
              <a:gd name="connsiteY0" fmla="*/ 0 h 436254"/>
              <a:gd name="connsiteX1" fmla="*/ 4253239 w 6445295"/>
              <a:gd name="connsiteY1" fmla="*/ 27516 h 436254"/>
              <a:gd name="connsiteX2" fmla="*/ 6445296 w 6445295"/>
              <a:gd name="connsiteY2" fmla="*/ 295097 h 436254"/>
              <a:gd name="connsiteX3" fmla="*/ 0 w 6445295"/>
              <a:gd name="connsiteY3" fmla="*/ 436254 h 436254"/>
              <a:gd name="connsiteX4" fmla="*/ 177681 w 6445295"/>
              <a:gd name="connsiteY4" fmla="*/ 0 h 436254"/>
              <a:gd name="connsiteX0" fmla="*/ 113979 w 6381593"/>
              <a:gd name="connsiteY0" fmla="*/ 0 h 443944"/>
              <a:gd name="connsiteX1" fmla="*/ 4189537 w 6381593"/>
              <a:gd name="connsiteY1" fmla="*/ 27516 h 443944"/>
              <a:gd name="connsiteX2" fmla="*/ 6381594 w 6381593"/>
              <a:gd name="connsiteY2" fmla="*/ 295097 h 443944"/>
              <a:gd name="connsiteX3" fmla="*/ 1 w 6381593"/>
              <a:gd name="connsiteY3" fmla="*/ 443945 h 443944"/>
              <a:gd name="connsiteX4" fmla="*/ 113979 w 6381593"/>
              <a:gd name="connsiteY4" fmla="*/ 0 h 44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593" h="443944">
                <a:moveTo>
                  <a:pt x="113979" y="0"/>
                </a:moveTo>
                <a:lnTo>
                  <a:pt x="4189537" y="27516"/>
                </a:lnTo>
                <a:lnTo>
                  <a:pt x="6381594" y="295097"/>
                </a:lnTo>
                <a:lnTo>
                  <a:pt x="1" y="443945"/>
                </a:lnTo>
                <a:lnTo>
                  <a:pt x="113979" y="0"/>
                </a:lnTo>
                <a:close/>
              </a:path>
            </a:pathLst>
          </a:custGeom>
          <a:solidFill>
            <a:srgbClr val="92D050"/>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000" b="1" i="1">
                <a:solidFill>
                  <a:srgbClr val="07641D"/>
                </a:solidFill>
                <a:ea typeface="Segoe UI" pitchFamily="34" charset="0"/>
                <a:cs typeface="Segoe UI" pitchFamily="34" charset="0"/>
              </a:rPr>
              <a:t>NEW</a:t>
            </a:r>
            <a:endParaRPr lang="en-US" sz="1000" i="1">
              <a:solidFill>
                <a:srgbClr val="07641D"/>
              </a:solidFill>
              <a:ea typeface="Segoe UI" pitchFamily="34" charset="0"/>
              <a:cs typeface="Segoe UI" pitchFamily="34" charset="0"/>
            </a:endParaRPr>
          </a:p>
        </p:txBody>
      </p:sp>
    </p:spTree>
    <p:extLst>
      <p:ext uri="{BB962C8B-B14F-4D97-AF65-F5344CB8AC3E}">
        <p14:creationId xmlns:p14="http://schemas.microsoft.com/office/powerpoint/2010/main" val="182655901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1b02197950b6f0f7519f6b244d399ed">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c2f39bd8567430bea4055daeb8761950"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12c9beb-9115-4dd4-b4b0-98592a7680e2">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7F4AFF99-127A-4A1F-B6B4-918B41DE2254}">
  <ds:schemaRefs>
    <ds:schemaRef ds:uri="http://schemas.microsoft.com/sharepoint/v3/contenttype/forms"/>
  </ds:schemaRefs>
</ds:datastoreItem>
</file>

<file path=customXml/itemProps2.xml><?xml version="1.0" encoding="utf-8"?>
<ds:datastoreItem xmlns:ds="http://schemas.openxmlformats.org/officeDocument/2006/customXml" ds:itemID="{712AE8B3-E641-46C2-8DEF-2C68ACF03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1E138-7123-4156-A5C1-E4D6251ED6C2}">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sharepoint/v3"/>
    <ds:schemaRef ds:uri="http://schemas.microsoft.com/office/infopath/2007/PartnerControls"/>
    <ds:schemaRef ds:uri="http://purl.org/dc/terms/"/>
    <ds:schemaRef ds:uri="http://schemas.openxmlformats.org/package/2006/metadata/core-properties"/>
    <ds:schemaRef ds:uri="9b9b331a-5640-4f50-a010-6cc4266aa39c"/>
    <ds:schemaRef ds:uri="c12c9beb-9115-4dd4-b4b0-98592a7680e2"/>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0</TotalTime>
  <Words>414</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Expedite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Dylan Bode (FREEMIND SEATTLE LLC)</cp:lastModifiedBy>
  <cp:revision>7</cp:revision>
  <dcterms:created xsi:type="dcterms:W3CDTF">2025-10-25T16:59:06Z</dcterms:created>
  <dcterms:modified xsi:type="dcterms:W3CDTF">2026-02-06T18:58:52Z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