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9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3C677-4082-A204-AA55-564F2BFBB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noProof="0" dirty="0">
                <a:solidFill>
                  <a:srgbClr val="0078D4"/>
                </a:solidFill>
              </a:rPr>
              <a:t>Government | </a:t>
            </a:r>
            <a:r>
              <a:rPr lang="en-US" sz="1800" noProof="0" dirty="0"/>
              <a:t>Enhance hybrid </a:t>
            </a:r>
            <a:r>
              <a:rPr lang="en-US" noProof="0" dirty="0"/>
              <a:t>c</a:t>
            </a:r>
            <a:r>
              <a:rPr lang="en-US" sz="1800" noProof="0" dirty="0"/>
              <a:t>ourtrooms</a:t>
            </a:r>
            <a:br>
              <a:rPr lang="en-US" sz="1800" noProof="0" dirty="0">
                <a:latin typeface="Segoe UI"/>
              </a:rPr>
            </a:br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DBB8F-8FCA-3454-3BE4-75C7D6031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Schedule and manage court cases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EA96AD-3BE2-B0C2-1932-4BDA80D3C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Communicate with media </a:t>
            </a:r>
            <a:br>
              <a:rPr lang="en-US" noProof="0"/>
            </a:br>
            <a:r>
              <a:rPr lang="en-US" noProof="0"/>
              <a:t>and stakeholders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D89AA41-978D-483B-B2A0-8AA377A8F3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Analyze case data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34769FA-10D2-F6AF-E341-9E49936DAE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Create informative presentations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97D590-8A6C-6578-48CC-CBC0824769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Prepare legal documents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8AA8629-91DA-97E8-76B0-4C8A976246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Oversee courtroom efficiency initiatives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2C8780C-DA32-BBCF-1970-795989DDEFA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890187"/>
          </a:xfrm>
        </p:spPr>
        <p:txBody>
          <a:bodyPr>
            <a:normAutofit/>
          </a:bodyPr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Easily meet with the legal teams to discuss the upcoming court cases and ensuring optimal use of judicial time. </a:t>
            </a:r>
            <a:r>
              <a:rPr lang="en-US" noProof="0" dirty="0"/>
              <a:t>Use Teams Rooms for the meeting to enable a transcript with proper attributions from a conference room.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endParaRPr lang="en-US" noProof="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8AFE6CF-A995-6F02-99DF-5C69DC1C2F2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Leverage Copilot in Excel to analyze case data for trends that can inform better scheduling and resource allocation. 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E832506-2704-0EC1-55AA-8CE76FDEF4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Utilize Copilot in Word to streamline the creation of legal documents, ensuring accuracy and compliance with legal standards.</a:t>
            </a:r>
          </a:p>
          <a:p>
            <a:endParaRPr lang="en-US" noProof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ACD200D-EBE9-CAB9-A8CC-D17C8A263C5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Utilize Copilot in Teams during your interviews to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feedback points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takeaways.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7DCBC75-66AA-7E30-C504-EB07FFB8C5E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Save time preparing emails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with Copilot as your drafting partner.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6429661-A7C4-6557-CEA0-94A23B8FA0E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Use Copilot in Excel to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quickly analyze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how courtroom time is spent.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E434889-E8D1-DB9C-EF3C-0FDA79A9977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Improve the quality of your presentations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by using Copilot to revise content and organize the slides using Excel data.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394AAD8-89F6-0B59-3B63-45169EC29F0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Ensure high writing quality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using Copilot to revise first drafts.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FE6BF0C-819E-74AC-8148-A1BF7E0AC53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Organize a team meeting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for judges, clerks, and lawyers to discuss courtroom procedures that also includes a pre-meeting survey link to gather preliminary input.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1368F9D-A3F3-080B-2897-2A8C4F27369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Employ Copilot in Outlook to draft media inquiries responses and summarize stakeholder communications, fostering transparency and trust. </a:t>
            </a:r>
          </a:p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6F250EC-E7DE-AEBC-C2BB-9181E832C8F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PowerPoint to develop presentations that effectively communicate courtroom efficiency metrics and improvements.</a:t>
            </a:r>
          </a:p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0871513-12CA-4180-1207-1F6E75585BD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Teams to assist in gathering feedback on courtroom processes including effectiveness of courtroom procedures.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  <a:p>
            <a:endParaRPr lang="en-US" noProof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45EECEFB-4C8C-9705-610C-836601E6B0C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24E2DA6-75A6-4BAD-3657-F2026395E29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25F0004-D6F9-E52F-67BD-1C1D4A1F926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054A5A1-AAAE-DB60-D9B1-85A46E3066AD}"/>
              </a:ext>
            </a:extLst>
          </p:cNvPr>
          <p:cNvGrpSpPr/>
          <p:nvPr/>
        </p:nvGrpSpPr>
        <p:grpSpPr>
          <a:xfrm>
            <a:off x="7729088" y="2785896"/>
            <a:ext cx="2351135" cy="360000"/>
            <a:chOff x="588263" y="2657420"/>
            <a:chExt cx="2351135" cy="360000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18DAAD84-6DB8-C12F-F883-10FA848B93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862E64F-5E39-AD66-3E25-442C679DCA1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C504EFE-9149-E12D-4261-8B655879CC86}"/>
              </a:ext>
            </a:extLst>
          </p:cNvPr>
          <p:cNvGrpSpPr/>
          <p:nvPr/>
        </p:nvGrpSpPr>
        <p:grpSpPr>
          <a:xfrm>
            <a:off x="812632" y="2783167"/>
            <a:ext cx="2351135" cy="360000"/>
            <a:chOff x="588263" y="3617084"/>
            <a:chExt cx="2351135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AF29244D-56D6-62F3-55EE-B62A60F99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E02934F-2589-3CDA-12DA-42958E3A6D8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6CB8D81-62C3-DF8C-5911-0DF78724052F}"/>
              </a:ext>
            </a:extLst>
          </p:cNvPr>
          <p:cNvGrpSpPr/>
          <p:nvPr/>
        </p:nvGrpSpPr>
        <p:grpSpPr>
          <a:xfrm>
            <a:off x="812630" y="5187068"/>
            <a:ext cx="2351135" cy="360000"/>
            <a:chOff x="588263" y="1697756"/>
            <a:chExt cx="2351135" cy="36000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3640D1B5-D95D-8D62-72C5-55890A7877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AA0AA9C-3AD1-669B-9D11-DDF3ADCC344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221D1CA-FA56-8F37-0DB2-42EF18DE3C98}"/>
              </a:ext>
            </a:extLst>
          </p:cNvPr>
          <p:cNvGrpSpPr/>
          <p:nvPr/>
        </p:nvGrpSpPr>
        <p:grpSpPr>
          <a:xfrm>
            <a:off x="4270860" y="2783167"/>
            <a:ext cx="2361959" cy="360000"/>
            <a:chOff x="577439" y="3137252"/>
            <a:chExt cx="2361959" cy="360000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8D0148BC-95DB-72C5-2633-CFD6595E1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823426E-8942-9C1C-0047-46209DA02BF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706E0DE-CDA5-60DA-FE91-9B0774F13923}"/>
              </a:ext>
            </a:extLst>
          </p:cNvPr>
          <p:cNvGrpSpPr/>
          <p:nvPr/>
        </p:nvGrpSpPr>
        <p:grpSpPr>
          <a:xfrm>
            <a:off x="4270860" y="5195918"/>
            <a:ext cx="2351135" cy="360000"/>
            <a:chOff x="588263" y="2177588"/>
            <a:chExt cx="2351135" cy="360000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0E3B56BE-9059-CC78-6DB0-780E043EC8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24FA95E-A486-00E0-7278-BB20851AC53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45D948C-E727-548F-69FD-A6E05E936FBA}"/>
              </a:ext>
            </a:extLst>
          </p:cNvPr>
          <p:cNvGrpSpPr/>
          <p:nvPr/>
        </p:nvGrpSpPr>
        <p:grpSpPr>
          <a:xfrm>
            <a:off x="7729088" y="5187068"/>
            <a:ext cx="2351135" cy="360000"/>
            <a:chOff x="588263" y="3617084"/>
            <a:chExt cx="2351135" cy="36000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3706D4D3-E45C-DDC1-8F44-CAD0997F2E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C36AC5D-9D62-82E7-F47B-408859C7A88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566B2265-101E-BA89-6265-5593B80D5A5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26541" y="4312494"/>
            <a:ext cx="1965459" cy="2545506"/>
          </a:xfrm>
          <a:prstGeom prst="rect">
            <a:avLst/>
          </a:prstGeom>
        </p:spPr>
      </p:pic>
      <p:sp>
        <p:nvSpPr>
          <p:cNvPr id="43" name="Rectangle: Rounded Corners 6">
            <a:extLst>
              <a:ext uri="{FF2B5EF4-FFF2-40B4-BE49-F238E27FC236}">
                <a16:creationId xmlns:a16="http://schemas.microsoft.com/office/drawing/2014/main" id="{CB29ECBB-A3E2-7E87-9034-18271A513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27774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8089FA2-9F91-B38C-C675-1BEE5AAE6526}"/>
              </a:ext>
            </a:extLst>
          </p:cNvPr>
          <p:cNvGrpSpPr/>
          <p:nvPr/>
        </p:nvGrpSpPr>
        <p:grpSpPr>
          <a:xfrm>
            <a:off x="1624328" y="1130620"/>
            <a:ext cx="1463040" cy="216000"/>
            <a:chOff x="1198144" y="862657"/>
            <a:chExt cx="1463040" cy="216000"/>
          </a:xfrm>
        </p:grpSpPr>
        <p:sp>
          <p:nvSpPr>
            <p:cNvPr id="49" name="Rectangle: Rounded Corners 6">
              <a:extLst>
                <a:ext uri="{FF2B5EF4-FFF2-40B4-BE49-F238E27FC236}">
                  <a16:creationId xmlns:a16="http://schemas.microsoft.com/office/drawing/2014/main" id="{9434A31A-DBE0-6BA8-759B-C605CF9B1E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Courtroom utilization</a:t>
              </a: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0F4FE567-3FF8-7E09-2445-5E08B9B60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45F6539-CAED-51FB-8659-471282D02B3C}"/>
              </a:ext>
            </a:extLst>
          </p:cNvPr>
          <p:cNvGrpSpPr/>
          <p:nvPr/>
        </p:nvGrpSpPr>
        <p:grpSpPr>
          <a:xfrm>
            <a:off x="3160762" y="1130620"/>
            <a:ext cx="1371600" cy="216000"/>
            <a:chOff x="2707850" y="862657"/>
            <a:chExt cx="1371600" cy="216000"/>
          </a:xfrm>
        </p:grpSpPr>
        <p:sp>
          <p:nvSpPr>
            <p:cNvPr id="52" name="Rectangle: Rounded Corners 6">
              <a:extLst>
                <a:ext uri="{FF2B5EF4-FFF2-40B4-BE49-F238E27FC236}">
                  <a16:creationId xmlns:a16="http://schemas.microsoft.com/office/drawing/2014/main" id="{AF51AB50-CA8D-4375-D78A-13267925EF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3716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Administrative time</a:t>
              </a:r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C7EB8070-11BB-30DD-E90B-E4A9DF651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98F2470-9E98-E544-16E6-E979F61F5120}"/>
              </a:ext>
            </a:extLst>
          </p:cNvPr>
          <p:cNvGrpSpPr/>
          <p:nvPr/>
        </p:nvGrpSpPr>
        <p:grpSpPr>
          <a:xfrm>
            <a:off x="4599985" y="1130620"/>
            <a:ext cx="1476000" cy="216000"/>
            <a:chOff x="4582885" y="862657"/>
            <a:chExt cx="1476000" cy="216000"/>
          </a:xfrm>
        </p:grpSpPr>
        <p:sp>
          <p:nvSpPr>
            <p:cNvPr id="55" name="Rectangle: Rounded Corners 6">
              <a:extLst>
                <a:ext uri="{FF2B5EF4-FFF2-40B4-BE49-F238E27FC236}">
                  <a16:creationId xmlns:a16="http://schemas.microsoft.com/office/drawing/2014/main" id="{FB2849B3-4AF8-1B6F-47D5-D4B8D2A06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476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Case processing </a:t>
              </a:r>
              <a:r>
                <a:rPr lang="en-US" sz="900" noProof="0">
                  <a:solidFill>
                    <a:srgbClr val="0078D4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time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6" name="Graphic 55">
              <a:extLst>
                <a:ext uri="{FF2B5EF4-FFF2-40B4-BE49-F238E27FC236}">
                  <a16:creationId xmlns:a16="http://schemas.microsoft.com/office/drawing/2014/main" id="{73C572CA-AABF-260B-5608-5D0964BD2FE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7" name="Rectangle: Rounded Corners 6">
            <a:extLst>
              <a:ext uri="{FF2B5EF4-FFF2-40B4-BE49-F238E27FC236}">
                <a16:creationId xmlns:a16="http://schemas.microsoft.com/office/drawing/2014/main" id="{3F1F3481-1DAA-3694-48BA-FC53D7D59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2C7934E-8D42-B273-4F88-66A0D82C6021}"/>
              </a:ext>
            </a:extLst>
          </p:cNvPr>
          <p:cNvGrpSpPr/>
          <p:nvPr/>
        </p:nvGrpSpPr>
        <p:grpSpPr>
          <a:xfrm>
            <a:off x="7523373" y="1130620"/>
            <a:ext cx="1554480" cy="216000"/>
            <a:chOff x="1194743" y="1140160"/>
            <a:chExt cx="1554480" cy="216000"/>
          </a:xfrm>
        </p:grpSpPr>
        <p:sp>
          <p:nvSpPr>
            <p:cNvPr id="59" name="Rectangle: Rounded Corners 6">
              <a:extLst>
                <a:ext uri="{FF2B5EF4-FFF2-40B4-BE49-F238E27FC236}">
                  <a16:creationId xmlns:a16="http://schemas.microsoft.com/office/drawing/2014/main" id="{CF5534E7-45C8-1157-4959-91143871A2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5544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Resource optimization</a:t>
              </a:r>
            </a:p>
          </p:txBody>
        </p:sp>
        <p:pic>
          <p:nvPicPr>
            <p:cNvPr id="60" name="Graphic 59">
              <a:extLst>
                <a:ext uri="{FF2B5EF4-FFF2-40B4-BE49-F238E27FC236}">
                  <a16:creationId xmlns:a16="http://schemas.microsoft.com/office/drawing/2014/main" id="{F245F121-F410-E8E7-FAC9-D4CDC05EF4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7093E81-152C-F6DF-28D3-538DAEFCEA7F}"/>
              </a:ext>
            </a:extLst>
          </p:cNvPr>
          <p:cNvGrpSpPr/>
          <p:nvPr/>
        </p:nvGrpSpPr>
        <p:grpSpPr>
          <a:xfrm>
            <a:off x="9167395" y="1130620"/>
            <a:ext cx="1188719" cy="219456"/>
            <a:chOff x="1194743" y="1140160"/>
            <a:chExt cx="1014761" cy="216000"/>
          </a:xfrm>
        </p:grpSpPr>
        <p:sp>
          <p:nvSpPr>
            <p:cNvPr id="62" name="Rectangle: Rounded Corners 6">
              <a:extLst>
                <a:ext uri="{FF2B5EF4-FFF2-40B4-BE49-F238E27FC236}">
                  <a16:creationId xmlns:a16="http://schemas.microsoft.com/office/drawing/2014/main" id="{E799AFCF-3A25-A505-F338-612547AF4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1476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Efficiency boost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F3899D18-DA0A-6F7A-7DA8-0016CC6EF5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DDF05D9-D46D-73CD-D03E-D6D2D0BFC2D4}"/>
              </a:ext>
            </a:extLst>
          </p:cNvPr>
          <p:cNvGrpSpPr/>
          <p:nvPr/>
        </p:nvGrpSpPr>
        <p:grpSpPr>
          <a:xfrm>
            <a:off x="10441911" y="1130620"/>
            <a:ext cx="1097280" cy="219456"/>
            <a:chOff x="1194742" y="1140160"/>
            <a:chExt cx="940519" cy="216000"/>
          </a:xfrm>
        </p:grpSpPr>
        <p:sp>
          <p:nvSpPr>
            <p:cNvPr id="64" name="Rectangle: Rounded Corners 6">
              <a:extLst>
                <a:ext uri="{FF2B5EF4-FFF2-40B4-BE49-F238E27FC236}">
                  <a16:creationId xmlns:a16="http://schemas.microsoft.com/office/drawing/2014/main" id="{9E54B25D-5322-DCE6-E1AC-7FFD555952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2" y="1140160"/>
              <a:ext cx="940519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Swift justice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5" name="Graphic 64">
              <a:extLst>
                <a:ext uri="{FF2B5EF4-FFF2-40B4-BE49-F238E27FC236}">
                  <a16:creationId xmlns:a16="http://schemas.microsoft.com/office/drawing/2014/main" id="{1EE1E64E-0E5F-B7FF-6D2C-D76F83314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68" name="Text Placeholder 198">
            <a:extLst>
              <a:ext uri="{FF2B5EF4-FFF2-40B4-BE49-F238E27FC236}">
                <a16:creationId xmlns:a16="http://schemas.microsoft.com/office/drawing/2014/main" id="{1BFE0118-6261-F23C-78B1-A88B7521A61C}"/>
              </a:ext>
            </a:extLst>
          </p:cNvPr>
          <p:cNvSpPr txBox="1">
            <a:spLocks/>
          </p:cNvSpPr>
          <p:nvPr/>
        </p:nvSpPr>
        <p:spPr>
          <a:xfrm>
            <a:off x="10430234" y="521099"/>
            <a:ext cx="1456966" cy="175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i="0" kern="1200" spc="-20" baseline="0">
                <a:solidFill>
                  <a:srgbClr val="0078D4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22860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kern="1200" spc="-20" baseline="0">
                <a:solidFill>
                  <a:srgbClr val="B1B3B3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Buy</a:t>
            </a:r>
          </a:p>
        </p:txBody>
      </p:sp>
      <p:sp>
        <p:nvSpPr>
          <p:cNvPr id="69" name="Text Placeholder 185">
            <a:extLst>
              <a:ext uri="{FF2B5EF4-FFF2-40B4-BE49-F238E27FC236}">
                <a16:creationId xmlns:a16="http://schemas.microsoft.com/office/drawing/2014/main" id="{5E15AEBB-4396-82E6-7FD4-CCA9A07C8AB3}"/>
              </a:ext>
            </a:extLst>
          </p:cNvPr>
          <p:cNvSpPr txBox="1">
            <a:spLocks/>
          </p:cNvSpPr>
          <p:nvPr/>
        </p:nvSpPr>
        <p:spPr>
          <a:xfrm>
            <a:off x="6003985" y="521099"/>
            <a:ext cx="4114944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i="0" kern="1200" spc="-20" baseline="0">
                <a:solidFill>
                  <a:srgbClr val="C03BC4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22860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kern="1200" spc="-20" baseline="0">
                <a:solidFill>
                  <a:srgbClr val="B1B3B3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Microsoft 365 Copilot</a:t>
            </a:r>
            <a:endParaRPr lang="en-US" i="1" noProof="0"/>
          </a:p>
        </p:txBody>
      </p:sp>
    </p:spTree>
    <p:extLst>
      <p:ext uri="{BB962C8B-B14F-4D97-AF65-F5344CB8AC3E}">
        <p14:creationId xmlns:p14="http://schemas.microsoft.com/office/powerpoint/2010/main" val="5699171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319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Government | Enhance hybrid courtrooms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