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EA2A-8CC7-A967-69CF-D55F102A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solidFill>
                  <a:srgbClr val="0078D4"/>
                </a:solidFill>
              </a:rPr>
              <a:t>Government | </a:t>
            </a:r>
            <a:r>
              <a:rPr lang="en-US" sz="1800"/>
              <a:t>Enable budget adherence</a:t>
            </a:r>
            <a:br>
              <a:rPr lang="en-US" sz="1800">
                <a:latin typeface="Segoe UI"/>
              </a:rPr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4F3C1-B441-3DE5-E2F6-697671D9D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Establish budget tracking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6D938-80A2-AD4F-7595-3DCEE2D49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Communicate budget updates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74F4E-D379-1C47-E1CC-FFF51A1F2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Analyze budget trends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B4D972-82BA-5141-E42A-D62802463C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Present budget reviews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294242-A1B2-3655-FFF4-E7C3A86CC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Document financial policies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023293-D986-CA8E-4F98-D0C5B3F20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Oversee budget management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092058-1281-3B1A-A570-9D1BD7D42D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Collaborate with interdepartmental finance teams to finalize the list of data points needed for the budget tracking system Use Copilot in Teams to summarize key data points and next steps.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A6D653-3150-DC1F-9011-B71EC34A53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Harness Copilot in Excel to assist with budget data analysis and identifying patterns that could lead to variances. 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15866B-0658-36B2-21B6-D86A94236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Efficiently generate a list of financial policies using Copilot in Word, and draft comprehensive policy documents that incorporate relevant guidelines, procedures, and compliance requirements. 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792BEA-B45E-0401-841C-751D31444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During the meeting you can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ask Copilot for suggestions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on questions to ask or next steps to discuss to keep the conversation on track.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38DB949-6210-7976-B4C6-787C7ED7F3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Save time preparing emails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Copilot as your drafting partner.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E3E6E7-9179-98EF-8F08-84B3B20AE0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Speed analysis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using Copilot to add formulas columns and create charts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D17654-4BBF-14F2-4FF1-6FEB543D4C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draft presentation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based on your financial analysis and previous meetings.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5E5776-2BB2-6E36-9E5A-E103DB22FD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summarize stakeholder insights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feedback to improve the quality of the best practice documentation.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054503-15F2-B0B1-AA3F-76A5F345EA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Calculate the variance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between actual spending and budget forecasts for each project and quarter.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F520B1-400E-F73F-E084-2F73A5E6CD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199" y="4488366"/>
            <a:ext cx="2881811" cy="626701"/>
          </a:xfrm>
        </p:spPr>
        <p:txBody>
          <a:bodyPr>
            <a:no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Utilize Copilot in Outlook to craft succinct and compelling budget update emails  summarizing financial data and ensuring effective communication with colleagues and relevant stakeholders.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AB1FB98-AD5D-CBA9-AFB4-5CA0CB54D0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Swiftly create budget performance presentations using Copilot in PowerPoint to draft slides, incorporate placeholder text, and suggest design improvements.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55BB02-3750-4D77-2DDB-89F01743F4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Utilize Copilot in Excel to analyze budget data</a:t>
            </a:r>
            <a:r>
              <a:rPr lang="en-US">
                <a:solidFill>
                  <a:srgbClr val="000000"/>
                </a:solidFill>
                <a:latin typeface="Segoe UI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and gain insights into spending trends, ensuring effective oversight of budget management.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9F8E98B-168B-1866-1653-A0DB4E3D5E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549CF68-0CA7-8B17-4ECC-CB6B0CF0D76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A663A3F-F503-E819-4BAA-5EF6A2D2D2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968C8A-98B4-D0CD-5F49-1579E75EC9A4}"/>
              </a:ext>
            </a:extLst>
          </p:cNvPr>
          <p:cNvGrpSpPr/>
          <p:nvPr/>
        </p:nvGrpSpPr>
        <p:grpSpPr>
          <a:xfrm>
            <a:off x="7729088" y="2785896"/>
            <a:ext cx="2351135" cy="360000"/>
            <a:chOff x="588263" y="2657420"/>
            <a:chExt cx="2351135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EF1F58-757C-E680-7A3B-BF11BF2C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ECFA74-413E-098E-7F6F-581BADD6A60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062233-576B-50F8-BEAD-DA419B4B839F}"/>
              </a:ext>
            </a:extLst>
          </p:cNvPr>
          <p:cNvGrpSpPr/>
          <p:nvPr/>
        </p:nvGrpSpPr>
        <p:grpSpPr>
          <a:xfrm>
            <a:off x="812632" y="2783167"/>
            <a:ext cx="2351135" cy="360000"/>
            <a:chOff x="588263" y="3617084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C93E7A-70B4-84B0-7554-EE0CEDDD0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BC88BA-8C73-64FE-E2BE-54FC7219F88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F0A6A8-98BA-7832-DF16-F38D04D46B50}"/>
              </a:ext>
            </a:extLst>
          </p:cNvPr>
          <p:cNvGrpSpPr/>
          <p:nvPr/>
        </p:nvGrpSpPr>
        <p:grpSpPr>
          <a:xfrm>
            <a:off x="812630" y="5187068"/>
            <a:ext cx="2351135" cy="360000"/>
            <a:chOff x="588263" y="1697756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1DD7A0-E0E6-3203-6B43-11B0D6004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27B6FD-EC2F-3200-4881-EA6E12F8C90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DBD491-28C2-BC58-C957-34DCC60EF898}"/>
              </a:ext>
            </a:extLst>
          </p:cNvPr>
          <p:cNvGrpSpPr/>
          <p:nvPr/>
        </p:nvGrpSpPr>
        <p:grpSpPr>
          <a:xfrm>
            <a:off x="4270860" y="2783167"/>
            <a:ext cx="2361959" cy="360000"/>
            <a:chOff x="577439" y="3137252"/>
            <a:chExt cx="2361959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02AFF1-CF7E-C572-715B-05647171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3DF413-AD21-888A-8AC4-B0D1B1EEAA9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7F3338-1622-00DB-BDA9-48824435BA12}"/>
              </a:ext>
            </a:extLst>
          </p:cNvPr>
          <p:cNvGrpSpPr/>
          <p:nvPr/>
        </p:nvGrpSpPr>
        <p:grpSpPr>
          <a:xfrm>
            <a:off x="4270860" y="5195918"/>
            <a:ext cx="2351135" cy="360000"/>
            <a:chOff x="588263" y="2177588"/>
            <a:chExt cx="2351135" cy="360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B6E8E78-6A13-0544-7BC4-9E51DEEA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908AA1-4736-D7DF-737C-47DCFAA2F0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F3A7F6-8E4A-2C02-E992-A51CA05F07E1}"/>
              </a:ext>
            </a:extLst>
          </p:cNvPr>
          <p:cNvGrpSpPr/>
          <p:nvPr/>
        </p:nvGrpSpPr>
        <p:grpSpPr>
          <a:xfrm>
            <a:off x="7734501" y="5195918"/>
            <a:ext cx="2361959" cy="360000"/>
            <a:chOff x="577439" y="3137252"/>
            <a:chExt cx="2361959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06CE33-43C5-EEED-CD7D-0C71B2943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FE845B-B195-DC38-20D1-A464669F940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712BAF2-51DE-CA89-4161-BC949E9144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541" y="4312494"/>
            <a:ext cx="1965459" cy="2545506"/>
          </a:xfrm>
          <a:prstGeom prst="rect">
            <a:avLst/>
          </a:prstGeom>
        </p:spPr>
      </p:pic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924CB62C-6D70-6257-4AF9-EBA6BAC0C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27774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F4B864-ED0F-CC96-70A0-09BD8A147B0F}"/>
              </a:ext>
            </a:extLst>
          </p:cNvPr>
          <p:cNvGrpSpPr/>
          <p:nvPr/>
        </p:nvGrpSpPr>
        <p:grpSpPr>
          <a:xfrm>
            <a:off x="1624328" y="1118473"/>
            <a:ext cx="1332000" cy="216000"/>
            <a:chOff x="1198144" y="862657"/>
            <a:chExt cx="1332000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B7095447-9537-55B0-571B-9925DCF53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Budget adherence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E3BA7F34-C7D0-FECE-EFCB-A9AD5611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CF42A7-C101-AA6A-4164-09EB7C3020BD}"/>
              </a:ext>
            </a:extLst>
          </p:cNvPr>
          <p:cNvGrpSpPr/>
          <p:nvPr/>
        </p:nvGrpSpPr>
        <p:grpSpPr>
          <a:xfrm>
            <a:off x="3033169" y="1118473"/>
            <a:ext cx="1188720" cy="216000"/>
            <a:chOff x="2707850" y="862657"/>
            <a:chExt cx="1188720" cy="216000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1DB3E3BF-A7E2-87AE-823A-4913A1068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variance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3F5BC485-9905-E49C-FD9A-520FABD2E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F634C30-9583-F083-F34E-A1BABE561906}"/>
              </a:ext>
            </a:extLst>
          </p:cNvPr>
          <p:cNvGrpSpPr/>
          <p:nvPr/>
        </p:nvGrpSpPr>
        <p:grpSpPr>
          <a:xfrm>
            <a:off x="4291647" y="1118473"/>
            <a:ext cx="1188720" cy="216000"/>
            <a:chOff x="4582885" y="862657"/>
            <a:chExt cx="1188720" cy="216000"/>
          </a:xfrm>
        </p:grpSpPr>
        <p:sp>
          <p:nvSpPr>
            <p:cNvPr id="55" name="Rectangle: Rounded Corners 6">
              <a:extLst>
                <a:ext uri="{FF2B5EF4-FFF2-40B4-BE49-F238E27FC236}">
                  <a16:creationId xmlns:a16="http://schemas.microsoft.com/office/drawing/2014/main" id="{AB2BED84-A255-35DB-E199-EB695CE4E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Approval time</a:t>
              </a: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8A8FD316-D1B4-A54E-DF37-A6379E83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7" name="Rectangle: Rounded Corners 6">
            <a:extLst>
              <a:ext uri="{FF2B5EF4-FFF2-40B4-BE49-F238E27FC236}">
                <a16:creationId xmlns:a16="http://schemas.microsoft.com/office/drawing/2014/main" id="{90D6B541-432C-DF91-ECB4-29D9DFF5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D07BFA-2B0E-1941-0DB8-9DDA09313473}"/>
              </a:ext>
            </a:extLst>
          </p:cNvPr>
          <p:cNvGrpSpPr/>
          <p:nvPr/>
        </p:nvGrpSpPr>
        <p:grpSpPr>
          <a:xfrm>
            <a:off x="7523373" y="1118473"/>
            <a:ext cx="1554480" cy="219456"/>
            <a:chOff x="1194743" y="1140160"/>
            <a:chExt cx="1554480" cy="216000"/>
          </a:xfrm>
        </p:grpSpPr>
        <p:sp>
          <p:nvSpPr>
            <p:cNvPr id="59" name="Rectangle: Rounded Corners 6">
              <a:extLst>
                <a:ext uri="{FF2B5EF4-FFF2-40B4-BE49-F238E27FC236}">
                  <a16:creationId xmlns:a16="http://schemas.microsoft.com/office/drawing/2014/main" id="{779E22AD-4C12-23DE-6095-E9D6C602D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5544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Resource optimization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B122B365-4663-3E8A-B9BE-84541AD4C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6075D1-0637-5D23-CDD5-D452A29A4C67}"/>
              </a:ext>
            </a:extLst>
          </p:cNvPr>
          <p:cNvGrpSpPr/>
          <p:nvPr/>
        </p:nvGrpSpPr>
        <p:grpSpPr>
          <a:xfrm>
            <a:off x="9170063" y="1118473"/>
            <a:ext cx="1097280" cy="216000"/>
            <a:chOff x="1194743" y="1140160"/>
            <a:chExt cx="1097280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B24BDC78-62B2-7788-FD5A-88735162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Trend analysis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7528D5B8-BEB5-43A6-B70C-8B96E455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98776F-EA01-9D87-5EE2-E662D5C25631}"/>
              </a:ext>
            </a:extLst>
          </p:cNvPr>
          <p:cNvGrpSpPr/>
          <p:nvPr/>
        </p:nvGrpSpPr>
        <p:grpSpPr>
          <a:xfrm>
            <a:off x="10374118" y="1118473"/>
            <a:ext cx="1260000" cy="216000"/>
            <a:chOff x="1194743" y="1140160"/>
            <a:chExt cx="1260000" cy="216000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C2148435-6AD4-4E1D-45CF-4604AA197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Faster decisions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E146894A-9BA7-E517-18C3-533225B2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66" name="Text Placeholder 198">
            <a:extLst>
              <a:ext uri="{FF2B5EF4-FFF2-40B4-BE49-F238E27FC236}">
                <a16:creationId xmlns:a16="http://schemas.microsoft.com/office/drawing/2014/main" id="{CB3D75E4-62BB-2B19-E923-BB7DA6AC6B6D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Buy</a:t>
            </a:r>
          </a:p>
        </p:txBody>
      </p:sp>
      <p:sp>
        <p:nvSpPr>
          <p:cNvPr id="67" name="Text Placeholder 185">
            <a:extLst>
              <a:ext uri="{FF2B5EF4-FFF2-40B4-BE49-F238E27FC236}">
                <a16:creationId xmlns:a16="http://schemas.microsoft.com/office/drawing/2014/main" id="{83FE2C39-A7B4-3282-3AB0-391B26C4ACA7}"/>
              </a:ext>
            </a:extLst>
          </p:cNvPr>
          <p:cNvSpPr txBox="1">
            <a:spLocks/>
          </p:cNvSpPr>
          <p:nvPr/>
        </p:nvSpPr>
        <p:spPr>
          <a:xfrm>
            <a:off x="6003985" y="521099"/>
            <a:ext cx="411494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C03BC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Microsoft 365 Copilot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3010770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Government | Enable budget adherence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2024-10-03T01:42:13Z</dcterms:modified>
</cp:coreProperties>
</file>