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21474835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3EA553-41F0-4ADE-9C17-0B79119E7394}" v="1" dt="2026-01-15T22:01:45.774"/>
    <p1510:client id="{97D9914F-BBC1-4220-BA84-1BBA1DE90E18}" v="221" dt="2026-01-15T01:47:46.5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26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1/16/2026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EF8DC-E1F5-5C71-3E8C-E3417A3C9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20F5846E-531E-0B4F-BCB1-626BEA6E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146" y="418882"/>
            <a:ext cx="4144817" cy="276999"/>
          </a:xfrm>
        </p:spPr>
        <p:txBody>
          <a:bodyPr/>
          <a:lstStyle/>
          <a:p>
            <a:r>
              <a:rPr lang="en-US" dirty="0"/>
              <a:t>Emergency operations situational picture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2E18C7B-8BED-1EA7-604C-CE4C3567D98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Government</a:t>
            </a:r>
            <a:endParaRPr lang="en-US" noProof="0" dirty="0"/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C4861972-976D-CBF4-68AD-89E95CFF4F8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Microsoft 365 Copilot and Copilot Studio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369F180-6374-454C-6C06-20130B09772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dirty="0"/>
              <a:t>Extend</a:t>
            </a:r>
            <a:endParaRPr lang="en-US" noProof="0" dirty="0"/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1637CA7A-F069-BDC7-646C-326AAE6103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AI-powered automation delivers a unified, real-time situational picture—enabling emergency teams to respond faster, coordinate more effectively, and keep leadership informed.</a:t>
            </a:r>
            <a:endParaRPr lang="en-US" noProof="0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2DBD4959-17B0-7C73-C2B2-9D912067AF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Monitor for clusters of incidents</a:t>
            </a:r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800F07C1-1A16-63CC-6C57-D1B34EDE690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0238" cy="626701"/>
          </a:xfrm>
        </p:spPr>
        <p:txBody>
          <a:bodyPr/>
          <a:lstStyle/>
          <a:p>
            <a:r>
              <a:rPr lang="en-US" dirty="0"/>
              <a:t>An agent regularly reviews and maps incident reports across multiple systems—triggering alerts to officials whenever a high-frequency of incidents occur.</a:t>
            </a:r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A641D3E-64F0-51C3-3637-DE013443184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Benefit: Enable government agencies to detect clusters of emergencies and trigger rapid alerts to leadership and response teams. 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B8B677EF-A154-AE5D-8D76-2211F564D0E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Visualize and track incident progression</a:t>
            </a:r>
            <a:endParaRPr lang="en-US" noProof="0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D230E3B3-BD80-7526-EA03-CC9B4F60C86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 dashboard is set up to map incidents. Use Copilot to add layers to the map to spot emerging risks, monitor incident clusters, and anticipate escalations.</a:t>
            </a:r>
            <a:endParaRPr lang="en-US" noProof="0" dirty="0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C9284244-D16C-09E2-E17F-F8E8C4AFE36F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Example prompt: Highlight areas with increasing activity over the last six hours.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BE99C346-2B9F-96DF-B505-AFDBFE5942C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4" y="1112478"/>
            <a:ext cx="2746225" cy="153888"/>
          </a:xfrm>
        </p:spPr>
        <p:txBody>
          <a:bodyPr/>
          <a:lstStyle/>
          <a:p>
            <a:r>
              <a:rPr lang="en-US" dirty="0"/>
              <a:t>Assess operational readiness and resources</a:t>
            </a:r>
            <a:endParaRPr lang="en-US" noProof="0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5DF25AB-CF67-6E41-04C7-0760E46CC67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By comparing incident locations and severity with available resources—such as field units, shelter capacity, and medical supplies—the EOC leader can get a snapshot of operational readiness. </a:t>
            </a:r>
          </a:p>
        </p:txBody>
      </p:sp>
      <p:sp>
        <p:nvSpPr>
          <p:cNvPr id="88" name="Text Placeholder 87">
            <a:extLst>
              <a:ext uri="{FF2B5EF4-FFF2-40B4-BE49-F238E27FC236}">
                <a16:creationId xmlns:a16="http://schemas.microsoft.com/office/drawing/2014/main" id="{AAE5F28F-AAD3-802A-14BF-14D98C221F70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Example prompt: Show current resource status for each district and flag any locations where available units or supplies are below recommended thresholds.</a:t>
            </a:r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4ABC3D12-ED82-AC8D-E4FD-B6AF032E64B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Coordinate multi-agency response </a:t>
            </a:r>
            <a:endParaRPr lang="en-US" noProof="0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366EDDA0-690D-3C72-A572-EDCD130DFC82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To ensure everyone receives timely, consistent information and reduces confusion during fast-moving events, the leader ask the agent to draft coordinated response plans, status updates, and situational reports.</a:t>
            </a:r>
            <a:endParaRPr lang="en-US" noProof="0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C93A3E26-0B31-2455-8678-993EC84011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noProof="0" dirty="0"/>
              <a:t>Benefit:</a:t>
            </a:r>
            <a:r>
              <a:rPr lang="en-US" dirty="0"/>
              <a:t> Draft a situational report for all agencies summarizing current incidents, resource status, and recommended actions. Send updates to field teams in Teams.</a:t>
            </a:r>
            <a:endParaRPr lang="en-US" noProof="0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008FA025-C315-9FC3-CE89-EBE43DE99AA7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spc="-10" noProof="0" dirty="0"/>
              <a:t>Monitor outcome</a:t>
            </a:r>
            <a:r>
              <a:rPr lang="en-US" spc="-10" dirty="0"/>
              <a:t>s and brief leadership</a:t>
            </a:r>
            <a:endParaRPr lang="en-US" spc="-10" noProof="0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101371FD-9E66-ED3D-FC18-91577146364C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dirty="0"/>
              <a:t>The agent uses Researcher to create an executive briefing for leadership. The report provides decision-makers with a clear, actionable summary and supports transparent after-action reviews.</a:t>
            </a:r>
            <a:endParaRPr lang="en-US" noProof="0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AC55D03C-86EA-8C6E-0E50-54EB46442D36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noProof="0" dirty="0"/>
              <a:t>Benefit: </a:t>
            </a:r>
            <a:r>
              <a:rPr lang="en-US" dirty="0"/>
              <a:t>Create a brief for leadership showing incident outcomes, response times, and shelter utilization for today’s operations.</a:t>
            </a:r>
            <a:endParaRPr lang="en-US" noProof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D3B95-294C-F142-A29E-D7E9437882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61141" y="2280755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EOC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databases</a:t>
            </a:r>
          </a:p>
        </p:txBody>
      </p:sp>
      <p:sp>
        <p:nvSpPr>
          <p:cNvPr id="28" name="Text Placeholder 147">
            <a:extLst>
              <a:ext uri="{FF2B5EF4-FFF2-40B4-BE49-F238E27FC236}">
                <a16:creationId xmlns:a16="http://schemas.microsoft.com/office/drawing/2014/main" id="{86CA3D85-CF0D-42B5-562E-75624A0F8DE4}"/>
              </a:ext>
            </a:extLst>
          </p:cNvPr>
          <p:cNvSpPr txBox="1">
            <a:spLocks/>
          </p:cNvSpPr>
          <p:nvPr/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vert="horz" wrap="square" lIns="0" tIns="36576" rIns="0" bIns="36576" rtlCol="0" anchor="ctr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bg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Value benefit</a:t>
            </a:r>
          </a:p>
        </p:txBody>
      </p:sp>
      <p:sp>
        <p:nvSpPr>
          <p:cNvPr id="30" name="Text Placeholder 148">
            <a:extLst>
              <a:ext uri="{FF2B5EF4-FFF2-40B4-BE49-F238E27FC236}">
                <a16:creationId xmlns:a16="http://schemas.microsoft.com/office/drawing/2014/main" id="{3DC8A3D2-05CC-9442-6F1D-00BFB2DD28B8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94E978-C104-097F-E97C-72EB05AAD11C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B79082F5-1413-BCDF-4179-02A15BE3F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Incident response time</a:t>
              </a: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5C5D547-871A-3F4C-D861-D6DC2A52F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49F4C44-1F74-F29F-4872-95DC757F9BFC}"/>
              </a:ext>
            </a:extLst>
          </p:cNvPr>
          <p:cNvGrpSpPr/>
          <p:nvPr/>
        </p:nvGrpSpPr>
        <p:grpSpPr>
          <a:xfrm>
            <a:off x="320721" y="4067988"/>
            <a:ext cx="1771605" cy="216000"/>
            <a:chOff x="320721" y="4517211"/>
            <a:chExt cx="1771605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B62CD2B3-569A-2059-13C1-29E1D5442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9456" tIns="36576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Queue length/backlog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A64FAA72-B1C1-6F11-056D-7847E55C3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1768666-E0CB-EEDF-A131-0CF6D2A8BF1B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5368719-E13F-76C6-1417-892C1B942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Faster, coordinated actions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C8FEE04-7E4B-B3D8-D67D-C89A8C38A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CDE166E-CBD0-3F64-ADE8-F74BD1AA78E5}"/>
              </a:ext>
            </a:extLst>
          </p:cNvPr>
          <p:cNvGrpSpPr/>
          <p:nvPr/>
        </p:nvGrpSpPr>
        <p:grpSpPr>
          <a:xfrm>
            <a:off x="320721" y="5309810"/>
            <a:ext cx="1771605" cy="216000"/>
            <a:chOff x="320721" y="5582445"/>
            <a:chExt cx="1771605" cy="21600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93A354C-35E6-A67D-C860-E2041D070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5582445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dirty="0">
                  <a:solidFill>
                    <a:srgbClr val="C03BC4"/>
                  </a:solidFill>
                  <a:latin typeface="Segoe UI Semibold"/>
                  <a:cs typeface="Segoe UI Semibold" panose="020B0702040204020203" pitchFamily="34" charset="0"/>
                </a:rPr>
                <a:t>Decision-making transparency</a:t>
              </a: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0A5A455-B191-CD14-93BA-EFBC7BD8A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5" y="5618445"/>
              <a:ext cx="144000" cy="1440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2516FEB-64A2-A370-6599-9B225D2060C0}"/>
              </a:ext>
            </a:extLst>
          </p:cNvPr>
          <p:cNvGrpSpPr/>
          <p:nvPr/>
        </p:nvGrpSpPr>
        <p:grpSpPr>
          <a:xfrm>
            <a:off x="320721" y="4357140"/>
            <a:ext cx="1771605" cy="216000"/>
            <a:chOff x="320721" y="4517211"/>
            <a:chExt cx="1771605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918CA762-CF03-DD3D-8B51-1C3317588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21" y="4517211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/>
                </a:rPr>
                <a:t>Time to brief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E88224C-BA15-E988-AF9D-3E98EF5BA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7507" y="4552645"/>
              <a:ext cx="144000" cy="141732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73C516A9-10D7-9EC4-9502-D89EC6C71F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416897" y="2342310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in Power BI</a:t>
            </a:r>
          </a:p>
        </p:txBody>
      </p:sp>
      <p:pic>
        <p:nvPicPr>
          <p:cNvPr id="52" name="Picture 2" descr="Retail and E-Commerce - Foresight Edge">
            <a:extLst>
              <a:ext uri="{FF2B5EF4-FFF2-40B4-BE49-F238E27FC236}">
                <a16:creationId xmlns:a16="http://schemas.microsoft.com/office/drawing/2014/main" id="{286EA8CF-EA9F-C608-D1F6-FCC1245C5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6682" y="2282443"/>
            <a:ext cx="210994" cy="2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447997-34AC-5D30-8168-40A263BBB7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430948" y="2232475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EOC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databases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52454-4791-41BE-930A-581C1E581EC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70279" y="4875817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EOC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databases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A444C3-CDA5-36B0-C318-B2044B6148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821825" y="4897498"/>
            <a:ext cx="2191987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EOC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Researcher</a:t>
            </a:r>
          </a:p>
        </p:txBody>
      </p:sp>
      <p:pic>
        <p:nvPicPr>
          <p:cNvPr id="8" name="Graphic 60">
            <a:extLst>
              <a:ext uri="{FF2B5EF4-FFF2-40B4-BE49-F238E27FC236}">
                <a16:creationId xmlns:a16="http://schemas.microsoft.com/office/drawing/2014/main" id="{060A1932-BA46-0776-2263-765E387C68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475" y="2276616"/>
            <a:ext cx="265126" cy="235667"/>
          </a:xfrm>
          <a:prstGeom prst="rect">
            <a:avLst/>
          </a:prstGeom>
        </p:spPr>
      </p:pic>
      <p:pic>
        <p:nvPicPr>
          <p:cNvPr id="9" name="Graphic 60">
            <a:extLst>
              <a:ext uri="{FF2B5EF4-FFF2-40B4-BE49-F238E27FC236}">
                <a16:creationId xmlns:a16="http://schemas.microsoft.com/office/drawing/2014/main" id="{74428B15-2267-DF6D-D37C-93B201564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5427" y="2301420"/>
            <a:ext cx="265126" cy="235667"/>
          </a:xfrm>
          <a:prstGeom prst="rect">
            <a:avLst/>
          </a:prstGeom>
        </p:spPr>
      </p:pic>
      <p:pic>
        <p:nvPicPr>
          <p:cNvPr id="10" name="Graphic 60">
            <a:extLst>
              <a:ext uri="{FF2B5EF4-FFF2-40B4-BE49-F238E27FC236}">
                <a16:creationId xmlns:a16="http://schemas.microsoft.com/office/drawing/2014/main" id="{AD1C5F1F-E679-EAF5-27DB-97EF76DB0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250" y="4923659"/>
            <a:ext cx="265126" cy="235667"/>
          </a:xfrm>
          <a:prstGeom prst="rect">
            <a:avLst/>
          </a:prstGeom>
        </p:spPr>
      </p:pic>
      <p:pic>
        <p:nvPicPr>
          <p:cNvPr id="11" name="Graphic 60">
            <a:extLst>
              <a:ext uri="{FF2B5EF4-FFF2-40B4-BE49-F238E27FC236}">
                <a16:creationId xmlns:a16="http://schemas.microsoft.com/office/drawing/2014/main" id="{99004A13-7BBA-9A9D-2D5F-DFECEC2F3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9266" y="4918163"/>
            <a:ext cx="265126" cy="23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368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363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Emergency operations situational picture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2026-01-15T22:07:23Z</dcterms:created>
  <dcterms:modified xsi:type="dcterms:W3CDTF">2026-01-16T16:47:35Z</dcterms:modified>
</cp:coreProperties>
</file>