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14748358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EA553-41F0-4ADE-9C17-0B79119E7394}" v="1" dt="2026-01-15T22:01:45.774"/>
    <p1510:client id="{97D9914F-BBC1-4220-BA84-1BBA1DE90E18}" v="221" dt="2026-01-15T01:47:46.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26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dirty="0"/>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support.microsoft.com/en-gb/topic/get-started-with-analyst-in-microsoft-365-copilot-ff505b9c-a06c-4be9-b855-69d89b1d25d2" TargetMode="Externa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B46A2-DC22-9883-DABC-2077B570FD0B}"/>
            </a:ext>
          </a:extLst>
        </p:cNvPr>
        <p:cNvGrpSpPr/>
        <p:nvPr/>
      </p:nvGrpSpPr>
      <p:grpSpPr>
        <a:xfrm>
          <a:off x="0" y="0"/>
          <a:ext cx="0" cy="0"/>
          <a:chOff x="0" y="0"/>
          <a:chExt cx="0" cy="0"/>
        </a:xfrm>
      </p:grpSpPr>
      <p:sp>
        <p:nvSpPr>
          <p:cNvPr id="125" name="Title 124">
            <a:extLst>
              <a:ext uri="{FF2B5EF4-FFF2-40B4-BE49-F238E27FC236}">
                <a16:creationId xmlns:a16="http://schemas.microsoft.com/office/drawing/2014/main" id="{7D437508-4746-5FC9-E4D6-EA2D99D9E224}"/>
              </a:ext>
            </a:extLst>
          </p:cNvPr>
          <p:cNvSpPr>
            <a:spLocks noGrp="1"/>
          </p:cNvSpPr>
          <p:nvPr>
            <p:ph type="title"/>
          </p:nvPr>
        </p:nvSpPr>
        <p:spPr>
          <a:xfrm>
            <a:off x="2492556" y="269721"/>
            <a:ext cx="4144817" cy="553998"/>
          </a:xfrm>
        </p:spPr>
        <p:txBody>
          <a:bodyPr/>
          <a:lstStyle/>
          <a:p>
            <a:r>
              <a:rPr lang="en-US" dirty="0"/>
              <a:t>Cross-agency incident triage and resource rebalancing</a:t>
            </a:r>
          </a:p>
        </p:txBody>
      </p:sp>
      <p:sp>
        <p:nvSpPr>
          <p:cNvPr id="126" name="Text Placeholder 125">
            <a:extLst>
              <a:ext uri="{FF2B5EF4-FFF2-40B4-BE49-F238E27FC236}">
                <a16:creationId xmlns:a16="http://schemas.microsoft.com/office/drawing/2014/main" id="{C740A99B-AAFF-F69E-1D8B-431EF51EA957}"/>
              </a:ext>
            </a:extLst>
          </p:cNvPr>
          <p:cNvSpPr>
            <a:spLocks noGrp="1"/>
          </p:cNvSpPr>
          <p:nvPr>
            <p:ph type="body" sz="quarter" idx="33"/>
          </p:nvPr>
        </p:nvSpPr>
        <p:spPr/>
        <p:txBody>
          <a:bodyPr/>
          <a:lstStyle/>
          <a:p>
            <a:r>
              <a:rPr lang="en-US" dirty="0"/>
              <a:t>Government</a:t>
            </a:r>
          </a:p>
        </p:txBody>
      </p:sp>
      <p:sp>
        <p:nvSpPr>
          <p:cNvPr id="129" name="Text Placeholder 128">
            <a:extLst>
              <a:ext uri="{FF2B5EF4-FFF2-40B4-BE49-F238E27FC236}">
                <a16:creationId xmlns:a16="http://schemas.microsoft.com/office/drawing/2014/main" id="{285C7808-DBD2-BEE3-E2C2-00D023BD8BD2}"/>
              </a:ext>
            </a:extLst>
          </p:cNvPr>
          <p:cNvSpPr>
            <a:spLocks noGrp="1"/>
          </p:cNvSpPr>
          <p:nvPr>
            <p:ph type="body" sz="quarter" idx="44"/>
          </p:nvPr>
        </p:nvSpPr>
        <p:spPr/>
        <p:txBody>
          <a:bodyPr/>
          <a:lstStyle/>
          <a:p>
            <a:r>
              <a:rPr lang="en-US" dirty="0"/>
              <a:t>Microsoft 365 Copilot and Azure AI Foundry</a:t>
            </a:r>
          </a:p>
        </p:txBody>
      </p:sp>
      <p:sp>
        <p:nvSpPr>
          <p:cNvPr id="128" name="Text Placeholder 127">
            <a:extLst>
              <a:ext uri="{FF2B5EF4-FFF2-40B4-BE49-F238E27FC236}">
                <a16:creationId xmlns:a16="http://schemas.microsoft.com/office/drawing/2014/main" id="{87F05CC3-0EF4-3020-5CA0-69B1CCEDDBDD}"/>
              </a:ext>
            </a:extLst>
          </p:cNvPr>
          <p:cNvSpPr>
            <a:spLocks noGrp="1"/>
          </p:cNvSpPr>
          <p:nvPr>
            <p:ph type="body" sz="quarter" idx="43"/>
          </p:nvPr>
        </p:nvSpPr>
        <p:spPr/>
        <p:txBody>
          <a:bodyPr/>
          <a:lstStyle/>
          <a:p>
            <a:r>
              <a:rPr lang="en-US" noProof="0" dirty="0"/>
              <a:t>Build</a:t>
            </a:r>
          </a:p>
        </p:txBody>
      </p:sp>
      <p:sp>
        <p:nvSpPr>
          <p:cNvPr id="127" name="Text Placeholder 126">
            <a:extLst>
              <a:ext uri="{FF2B5EF4-FFF2-40B4-BE49-F238E27FC236}">
                <a16:creationId xmlns:a16="http://schemas.microsoft.com/office/drawing/2014/main" id="{01700F72-93C5-1EA6-5F1E-FECFD09BC9B7}"/>
              </a:ext>
            </a:extLst>
          </p:cNvPr>
          <p:cNvSpPr>
            <a:spLocks noGrp="1"/>
          </p:cNvSpPr>
          <p:nvPr>
            <p:ph type="body" sz="quarter" idx="42"/>
          </p:nvPr>
        </p:nvSpPr>
        <p:spPr/>
        <p:txBody>
          <a:bodyPr/>
          <a:lstStyle/>
          <a:p>
            <a:r>
              <a:rPr lang="en-US" dirty="0"/>
              <a:t>Unified data and AI-powered automation help government agencies move from anecdote to pattern‑based shifts for patrols, inspectors, or sanitation crews—enabling them to proactively rebalance resources, respond faster to incidents, and improve service delivery across the city..</a:t>
            </a:r>
          </a:p>
          <a:p>
            <a:endParaRPr lang="en-US" kern="1200" dirty="0">
              <a:solidFill>
                <a:srgbClr val="000000"/>
              </a:solidFill>
            </a:endParaRPr>
          </a:p>
          <a:p>
            <a:endParaRPr lang="en-US" dirty="0"/>
          </a:p>
        </p:txBody>
      </p:sp>
      <p:sp>
        <p:nvSpPr>
          <p:cNvPr id="146" name="Text Placeholder 145">
            <a:extLst>
              <a:ext uri="{FF2B5EF4-FFF2-40B4-BE49-F238E27FC236}">
                <a16:creationId xmlns:a16="http://schemas.microsoft.com/office/drawing/2014/main" id="{DA088D7E-6893-3632-FBD0-4088A29C3814}"/>
              </a:ext>
            </a:extLst>
          </p:cNvPr>
          <p:cNvSpPr>
            <a:spLocks noGrp="1"/>
          </p:cNvSpPr>
          <p:nvPr>
            <p:ph type="body" sz="quarter" idx="65"/>
          </p:nvPr>
        </p:nvSpPr>
        <p:spPr/>
        <p:txBody>
          <a:bodyPr/>
          <a:lstStyle/>
          <a:p>
            <a:endParaRPr lang="en-US" noProof="0" dirty="0"/>
          </a:p>
        </p:txBody>
      </p:sp>
      <p:sp>
        <p:nvSpPr>
          <p:cNvPr id="145" name="Text Placeholder 144">
            <a:extLst>
              <a:ext uri="{FF2B5EF4-FFF2-40B4-BE49-F238E27FC236}">
                <a16:creationId xmlns:a16="http://schemas.microsoft.com/office/drawing/2014/main" id="{4ED5F78F-B147-74CC-D11A-D81CB90B64D4}"/>
              </a:ext>
            </a:extLst>
          </p:cNvPr>
          <p:cNvSpPr>
            <a:spLocks noGrp="1"/>
          </p:cNvSpPr>
          <p:nvPr>
            <p:ph type="body" sz="quarter" idx="64"/>
          </p:nvPr>
        </p:nvSpPr>
        <p:spPr/>
        <p:txBody>
          <a:bodyPr/>
          <a:lstStyle/>
          <a:p>
            <a:r>
              <a:rPr lang="en-US" dirty="0"/>
              <a:t>Model and recommend resource rebalancing</a:t>
            </a:r>
            <a:endParaRPr lang="en-US" noProof="0" dirty="0"/>
          </a:p>
        </p:txBody>
      </p:sp>
      <p:sp>
        <p:nvSpPr>
          <p:cNvPr id="131" name="Text Placeholder 130">
            <a:extLst>
              <a:ext uri="{FF2B5EF4-FFF2-40B4-BE49-F238E27FC236}">
                <a16:creationId xmlns:a16="http://schemas.microsoft.com/office/drawing/2014/main" id="{CC48389A-921B-80FC-EA35-7B219FA73874}"/>
              </a:ext>
            </a:extLst>
          </p:cNvPr>
          <p:cNvSpPr>
            <a:spLocks noGrp="1"/>
          </p:cNvSpPr>
          <p:nvPr>
            <p:ph type="body" sz="quarter" idx="47"/>
          </p:nvPr>
        </p:nvSpPr>
        <p:spPr/>
        <p:txBody>
          <a:bodyPr/>
          <a:lstStyle/>
          <a:p>
            <a:r>
              <a:rPr lang="en-US" dirty="0"/>
              <a:t>Aggregate incident and resource data </a:t>
            </a:r>
          </a:p>
        </p:txBody>
      </p:sp>
      <p:sp>
        <p:nvSpPr>
          <p:cNvPr id="133" name="Text Placeholder 132">
            <a:extLst>
              <a:ext uri="{FF2B5EF4-FFF2-40B4-BE49-F238E27FC236}">
                <a16:creationId xmlns:a16="http://schemas.microsoft.com/office/drawing/2014/main" id="{609A08CC-1A53-0710-22EB-6BA45BC93AA2}"/>
              </a:ext>
            </a:extLst>
          </p:cNvPr>
          <p:cNvSpPr>
            <a:spLocks noGrp="1"/>
          </p:cNvSpPr>
          <p:nvPr>
            <p:ph type="body" sz="quarter" idx="48"/>
          </p:nvPr>
        </p:nvSpPr>
        <p:spPr/>
        <p:txBody>
          <a:bodyPr/>
          <a:lstStyle/>
          <a:p>
            <a:r>
              <a:rPr lang="en-US" dirty="0"/>
              <a:t>An agent can automatically ingest and unify incident reports, service tickets, and resource availability across multiple agencies—eliminating manual data collection. The team schedules a prompt to run once a week.</a:t>
            </a:r>
          </a:p>
        </p:txBody>
      </p:sp>
      <p:sp>
        <p:nvSpPr>
          <p:cNvPr id="26" name="Text Placeholder 25">
            <a:extLst>
              <a:ext uri="{FF2B5EF4-FFF2-40B4-BE49-F238E27FC236}">
                <a16:creationId xmlns:a16="http://schemas.microsoft.com/office/drawing/2014/main" id="{F90B3F80-E35F-5A2A-F06C-05A733E2DD50}"/>
              </a:ext>
            </a:extLst>
          </p:cNvPr>
          <p:cNvSpPr>
            <a:spLocks noGrp="1"/>
          </p:cNvSpPr>
          <p:nvPr>
            <p:ph type="body" sz="quarter" idx="46"/>
          </p:nvPr>
        </p:nvSpPr>
        <p:spPr/>
        <p:txBody>
          <a:bodyPr/>
          <a:lstStyle/>
          <a:p>
            <a:r>
              <a:rPr lang="en-US" dirty="0"/>
              <a:t>Example prompt: Pull 911/311 trends, public works tickets, and hospital diversion stats.</a:t>
            </a:r>
          </a:p>
        </p:txBody>
      </p:sp>
      <p:sp>
        <p:nvSpPr>
          <p:cNvPr id="134" name="Text Placeholder 133">
            <a:extLst>
              <a:ext uri="{FF2B5EF4-FFF2-40B4-BE49-F238E27FC236}">
                <a16:creationId xmlns:a16="http://schemas.microsoft.com/office/drawing/2014/main" id="{0132451B-EF0C-8A0C-9AE0-7E0BBC2571C7}"/>
              </a:ext>
            </a:extLst>
          </p:cNvPr>
          <p:cNvSpPr>
            <a:spLocks noGrp="1"/>
          </p:cNvSpPr>
          <p:nvPr>
            <p:ph type="body" sz="quarter" idx="49"/>
          </p:nvPr>
        </p:nvSpPr>
        <p:spPr/>
        <p:txBody>
          <a:bodyPr/>
          <a:lstStyle/>
          <a:p>
            <a:r>
              <a:rPr lang="en-US" dirty="0"/>
              <a:t>Analyze incident trends</a:t>
            </a:r>
          </a:p>
        </p:txBody>
      </p:sp>
      <p:sp>
        <p:nvSpPr>
          <p:cNvPr id="136" name="Text Placeholder 135">
            <a:extLst>
              <a:ext uri="{FF2B5EF4-FFF2-40B4-BE49-F238E27FC236}">
                <a16:creationId xmlns:a16="http://schemas.microsoft.com/office/drawing/2014/main" id="{7B2687F1-40E1-E573-2E69-740FC0788A23}"/>
              </a:ext>
            </a:extLst>
          </p:cNvPr>
          <p:cNvSpPr>
            <a:spLocks noGrp="1"/>
          </p:cNvSpPr>
          <p:nvPr>
            <p:ph type="body" sz="quarter" idx="50"/>
          </p:nvPr>
        </p:nvSpPr>
        <p:spPr/>
        <p:txBody>
          <a:bodyPr/>
          <a:lstStyle/>
          <a:p>
            <a:r>
              <a:rPr lang="en-US" dirty="0"/>
              <a:t>To proactively identify where resources are most needed and anticipate future demand, Copilot can help analyze the unified data to surface patterns—such as spikes in service requests, recurring hotspots, and time-of-day trends. </a:t>
            </a:r>
          </a:p>
        </p:txBody>
      </p:sp>
      <p:sp>
        <p:nvSpPr>
          <p:cNvPr id="132" name="Text Placeholder 131">
            <a:extLst>
              <a:ext uri="{FF2B5EF4-FFF2-40B4-BE49-F238E27FC236}">
                <a16:creationId xmlns:a16="http://schemas.microsoft.com/office/drawing/2014/main" id="{8A7A5E95-EE8A-2DA8-D786-5F52E041DC7E}"/>
              </a:ext>
            </a:extLst>
          </p:cNvPr>
          <p:cNvSpPr>
            <a:spLocks noGrp="1"/>
          </p:cNvSpPr>
          <p:nvPr>
            <p:ph type="body" sz="quarter" idx="66"/>
          </p:nvPr>
        </p:nvSpPr>
        <p:spPr/>
        <p:txBody>
          <a:bodyPr/>
          <a:lstStyle/>
          <a:p>
            <a:r>
              <a:rPr lang="en-US" dirty="0"/>
              <a:t>Example prompt: Analyze incident data to identify districts with the highest increase in service requests and visualize hotspots by time of day.</a:t>
            </a:r>
          </a:p>
          <a:p>
            <a:r>
              <a:rPr lang="en-US" u="sng" dirty="0">
                <a:hlinkClick r:id="rId2"/>
              </a:rPr>
              <a:t>Get started with Analyst</a:t>
            </a:r>
            <a:endParaRPr lang="en-US" dirty="0"/>
          </a:p>
          <a:p>
            <a:endParaRPr lang="en-US" dirty="0"/>
          </a:p>
        </p:txBody>
      </p:sp>
      <p:sp>
        <p:nvSpPr>
          <p:cNvPr id="137" name="Text Placeholder 136">
            <a:extLst>
              <a:ext uri="{FF2B5EF4-FFF2-40B4-BE49-F238E27FC236}">
                <a16:creationId xmlns:a16="http://schemas.microsoft.com/office/drawing/2014/main" id="{51A5A2BF-F6D4-38BE-BCF9-E0947573CDB7}"/>
              </a:ext>
            </a:extLst>
          </p:cNvPr>
          <p:cNvSpPr>
            <a:spLocks noGrp="1"/>
          </p:cNvSpPr>
          <p:nvPr>
            <p:ph type="body" sz="quarter" idx="52"/>
          </p:nvPr>
        </p:nvSpPr>
        <p:spPr/>
        <p:txBody>
          <a:bodyPr/>
          <a:lstStyle/>
          <a:p>
            <a:r>
              <a:rPr lang="en-US" dirty="0"/>
              <a:t>Assess current resource allocation</a:t>
            </a:r>
          </a:p>
        </p:txBody>
      </p:sp>
      <p:sp>
        <p:nvSpPr>
          <p:cNvPr id="139" name="Text Placeholder 138">
            <a:extLst>
              <a:ext uri="{FF2B5EF4-FFF2-40B4-BE49-F238E27FC236}">
                <a16:creationId xmlns:a16="http://schemas.microsoft.com/office/drawing/2014/main" id="{1FFBD560-7FA4-BD01-B55B-E5FBB6E6280F}"/>
              </a:ext>
            </a:extLst>
          </p:cNvPr>
          <p:cNvSpPr>
            <a:spLocks noGrp="1"/>
          </p:cNvSpPr>
          <p:nvPr>
            <p:ph type="body" sz="quarter" idx="53"/>
          </p:nvPr>
        </p:nvSpPr>
        <p:spPr/>
        <p:txBody>
          <a:bodyPr/>
          <a:lstStyle/>
          <a:p>
            <a:r>
              <a:rPr lang="en-US" dirty="0"/>
              <a:t>Next, the government employee needs to assess staffing, equipment, and vehicle distribution. Copilot can generate summary tables </a:t>
            </a:r>
            <a:br>
              <a:rPr lang="en-US" dirty="0"/>
            </a:br>
            <a:r>
              <a:rPr lang="en-US" dirty="0"/>
              <a:t>and charts, supporting evidence-based resource planning.</a:t>
            </a:r>
          </a:p>
        </p:txBody>
      </p:sp>
      <p:sp>
        <p:nvSpPr>
          <p:cNvPr id="135" name="Text Placeholder 134">
            <a:extLst>
              <a:ext uri="{FF2B5EF4-FFF2-40B4-BE49-F238E27FC236}">
                <a16:creationId xmlns:a16="http://schemas.microsoft.com/office/drawing/2014/main" id="{2D055083-B54B-F495-E9F6-1A14BE98D620}"/>
              </a:ext>
            </a:extLst>
          </p:cNvPr>
          <p:cNvSpPr>
            <a:spLocks noGrp="1"/>
          </p:cNvSpPr>
          <p:nvPr>
            <p:ph type="body" sz="quarter" idx="67"/>
          </p:nvPr>
        </p:nvSpPr>
        <p:spPr/>
        <p:txBody>
          <a:bodyPr/>
          <a:lstStyle/>
          <a:p>
            <a:r>
              <a:rPr lang="en-US" dirty="0"/>
              <a:t>Example prompt: Compare current resource allocation to incident volume and identify districts with the largest gaps in coverage.</a:t>
            </a:r>
          </a:p>
        </p:txBody>
      </p:sp>
      <p:sp>
        <p:nvSpPr>
          <p:cNvPr id="142" name="Text Placeholder 141">
            <a:extLst>
              <a:ext uri="{FF2B5EF4-FFF2-40B4-BE49-F238E27FC236}">
                <a16:creationId xmlns:a16="http://schemas.microsoft.com/office/drawing/2014/main" id="{5602AFA5-B10B-0085-F63D-A6ACDAB587A1}"/>
              </a:ext>
            </a:extLst>
          </p:cNvPr>
          <p:cNvSpPr>
            <a:spLocks noGrp="1"/>
          </p:cNvSpPr>
          <p:nvPr>
            <p:ph type="body" sz="quarter" idx="61"/>
          </p:nvPr>
        </p:nvSpPr>
        <p:spPr/>
        <p:txBody>
          <a:bodyPr/>
          <a:lstStyle/>
          <a:p>
            <a:r>
              <a:rPr lang="en-US" dirty="0"/>
              <a:t>Model and recommend resource rebalancing</a:t>
            </a:r>
          </a:p>
        </p:txBody>
      </p:sp>
      <p:sp>
        <p:nvSpPr>
          <p:cNvPr id="143" name="Text Placeholder 142">
            <a:extLst>
              <a:ext uri="{FF2B5EF4-FFF2-40B4-BE49-F238E27FC236}">
                <a16:creationId xmlns:a16="http://schemas.microsoft.com/office/drawing/2014/main" id="{09EF3B20-EA95-55D8-FC1B-6E6C22763CA6}"/>
              </a:ext>
            </a:extLst>
          </p:cNvPr>
          <p:cNvSpPr>
            <a:spLocks noGrp="1"/>
          </p:cNvSpPr>
          <p:nvPr>
            <p:ph type="body" sz="quarter" idx="62"/>
          </p:nvPr>
        </p:nvSpPr>
        <p:spPr/>
        <p:txBody>
          <a:bodyPr/>
          <a:lstStyle/>
          <a:p>
            <a:r>
              <a:rPr lang="en-US" dirty="0"/>
              <a:t>To address identified hotspots and improve response times—such as redeploying patrols, inspectors, or medical teams—Copilot can help model rebalancing scenarios while factoring in agency priorities, compliance rules, and operational constraints. </a:t>
            </a:r>
          </a:p>
        </p:txBody>
      </p:sp>
      <p:sp>
        <p:nvSpPr>
          <p:cNvPr id="144" name="Text Placeholder 143">
            <a:extLst>
              <a:ext uri="{FF2B5EF4-FFF2-40B4-BE49-F238E27FC236}">
                <a16:creationId xmlns:a16="http://schemas.microsoft.com/office/drawing/2014/main" id="{C58B84BC-4493-8793-16AF-55602362C15A}"/>
              </a:ext>
            </a:extLst>
          </p:cNvPr>
          <p:cNvSpPr>
            <a:spLocks noGrp="1"/>
          </p:cNvSpPr>
          <p:nvPr>
            <p:ph type="body" sz="quarter" idx="69"/>
          </p:nvPr>
        </p:nvSpPr>
        <p:spPr/>
        <p:txBody>
          <a:bodyPr/>
          <a:lstStyle/>
          <a:p>
            <a:r>
              <a:rPr lang="en-US" dirty="0"/>
              <a:t>Example prompt: Model resource rebalancing scenarios to improve coverage in high-demand districts and recommend optimal redeployments.</a:t>
            </a:r>
          </a:p>
        </p:txBody>
      </p:sp>
      <p:sp>
        <p:nvSpPr>
          <p:cNvPr id="140" name="Text Placeholder 139">
            <a:extLst>
              <a:ext uri="{FF2B5EF4-FFF2-40B4-BE49-F238E27FC236}">
                <a16:creationId xmlns:a16="http://schemas.microsoft.com/office/drawing/2014/main" id="{87C64692-FADA-970B-09F2-C1A9428E658E}"/>
              </a:ext>
            </a:extLst>
          </p:cNvPr>
          <p:cNvSpPr>
            <a:spLocks noGrp="1"/>
          </p:cNvSpPr>
          <p:nvPr>
            <p:ph type="body" sz="quarter" idx="58"/>
          </p:nvPr>
        </p:nvSpPr>
        <p:spPr/>
        <p:txBody>
          <a:bodyPr/>
          <a:lstStyle/>
          <a:p>
            <a:r>
              <a:rPr lang="en-US" dirty="0"/>
              <a:t>Communicate reallocation decisions</a:t>
            </a:r>
          </a:p>
        </p:txBody>
      </p:sp>
      <p:sp>
        <p:nvSpPr>
          <p:cNvPr id="141" name="Text Placeholder 140">
            <a:extLst>
              <a:ext uri="{FF2B5EF4-FFF2-40B4-BE49-F238E27FC236}">
                <a16:creationId xmlns:a16="http://schemas.microsoft.com/office/drawing/2014/main" id="{925EE12A-B7E9-99FB-583F-05D693040A80}"/>
              </a:ext>
            </a:extLst>
          </p:cNvPr>
          <p:cNvSpPr>
            <a:spLocks noGrp="1"/>
          </p:cNvSpPr>
          <p:nvPr>
            <p:ph type="body" sz="quarter" idx="59"/>
          </p:nvPr>
        </p:nvSpPr>
        <p:spPr>
          <a:xfrm>
            <a:off x="4036409" y="4050957"/>
            <a:ext cx="3161734" cy="415498"/>
          </a:xfrm>
        </p:spPr>
        <p:txBody>
          <a:bodyPr>
            <a:spAutoFit/>
          </a:bodyPr>
          <a:lstStyle/>
          <a:p>
            <a:r>
              <a:rPr lang="en-US" dirty="0"/>
              <a:t>Once decisions are made, Copilot helps draft tailored communications to agency leads and field teams, detailing new assignments, rationale, and expected outcomes. </a:t>
            </a:r>
          </a:p>
        </p:txBody>
      </p:sp>
      <p:sp>
        <p:nvSpPr>
          <p:cNvPr id="138" name="Text Placeholder 137">
            <a:extLst>
              <a:ext uri="{FF2B5EF4-FFF2-40B4-BE49-F238E27FC236}">
                <a16:creationId xmlns:a16="http://schemas.microsoft.com/office/drawing/2014/main" id="{E640DB3D-E33E-0107-B739-F917F9720733}"/>
              </a:ext>
            </a:extLst>
          </p:cNvPr>
          <p:cNvSpPr>
            <a:spLocks noGrp="1"/>
          </p:cNvSpPr>
          <p:nvPr>
            <p:ph type="body" sz="quarter" idx="68"/>
          </p:nvPr>
        </p:nvSpPr>
        <p:spPr/>
        <p:txBody>
          <a:bodyPr/>
          <a:lstStyle/>
          <a:p>
            <a:r>
              <a:rPr lang="en-US" dirty="0"/>
              <a:t>Example prompt: Draft reallocation notifications to agency leads and field teams, including rationale and new assignments.</a:t>
            </a:r>
          </a:p>
        </p:txBody>
      </p:sp>
      <p:sp>
        <p:nvSpPr>
          <p:cNvPr id="24" name="Text Placeholder 86">
            <a:extLst>
              <a:ext uri="{FF2B5EF4-FFF2-40B4-BE49-F238E27FC236}">
                <a16:creationId xmlns:a16="http://schemas.microsoft.com/office/drawing/2014/main" id="{BE1F83C3-215C-7969-3BE1-BA7B3656D2E4}"/>
              </a:ext>
            </a:extLst>
          </p:cNvPr>
          <p:cNvSpPr txBox="1">
            <a:spLocks/>
          </p:cNvSpPr>
          <p:nvPr/>
        </p:nvSpPr>
        <p:spPr>
          <a:xfrm>
            <a:off x="320721" y="4701917"/>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Value benefit</a:t>
            </a:r>
          </a:p>
        </p:txBody>
      </p:sp>
      <p:sp>
        <p:nvSpPr>
          <p:cNvPr id="25" name="Text Placeholder 87">
            <a:extLst>
              <a:ext uri="{FF2B5EF4-FFF2-40B4-BE49-F238E27FC236}">
                <a16:creationId xmlns:a16="http://schemas.microsoft.com/office/drawing/2014/main" id="{31C88EDF-6445-E9D3-F053-EA1A4CAE5CF3}"/>
              </a:ext>
            </a:extLst>
          </p:cNvPr>
          <p:cNvSpPr txBox="1">
            <a:spLocks/>
          </p:cNvSpPr>
          <p:nvPr/>
        </p:nvSpPr>
        <p:spPr>
          <a:xfrm>
            <a:off x="320721" y="3460095"/>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KPIs impacted</a:t>
            </a:r>
          </a:p>
        </p:txBody>
      </p:sp>
      <p:grpSp>
        <p:nvGrpSpPr>
          <p:cNvPr id="27" name="Group 26">
            <a:extLst>
              <a:ext uri="{FF2B5EF4-FFF2-40B4-BE49-F238E27FC236}">
                <a16:creationId xmlns:a16="http://schemas.microsoft.com/office/drawing/2014/main" id="{95C36819-D14C-A83D-B0DC-0FE79BF1C473}"/>
              </a:ext>
            </a:extLst>
          </p:cNvPr>
          <p:cNvGrpSpPr/>
          <p:nvPr/>
        </p:nvGrpSpPr>
        <p:grpSpPr>
          <a:xfrm>
            <a:off x="320719" y="3770991"/>
            <a:ext cx="1771605" cy="216000"/>
            <a:chOff x="320719" y="4224848"/>
            <a:chExt cx="1771605" cy="219456"/>
          </a:xfrm>
        </p:grpSpPr>
        <p:sp>
          <p:nvSpPr>
            <p:cNvPr id="28" name="Rectangle: Rounded Corners 6">
              <a:extLst>
                <a:ext uri="{FF2B5EF4-FFF2-40B4-BE49-F238E27FC236}">
                  <a16:creationId xmlns:a16="http://schemas.microsoft.com/office/drawing/2014/main" id="{6E77B2F2-685A-7095-42AB-E9FD68BD84F7}"/>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Incident response time</a:t>
              </a:r>
            </a:p>
          </p:txBody>
        </p:sp>
        <p:pic>
          <p:nvPicPr>
            <p:cNvPr id="29" name="Graphic 28">
              <a:extLst>
                <a:ext uri="{FF2B5EF4-FFF2-40B4-BE49-F238E27FC236}">
                  <a16:creationId xmlns:a16="http://schemas.microsoft.com/office/drawing/2014/main" id="{C566A83B-2CD9-9061-71D3-66B6663E4CC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30" name="Group 29">
            <a:extLst>
              <a:ext uri="{FF2B5EF4-FFF2-40B4-BE49-F238E27FC236}">
                <a16:creationId xmlns:a16="http://schemas.microsoft.com/office/drawing/2014/main" id="{A28875B4-9D62-B26D-A041-1F295033AF65}"/>
              </a:ext>
            </a:extLst>
          </p:cNvPr>
          <p:cNvGrpSpPr/>
          <p:nvPr/>
        </p:nvGrpSpPr>
        <p:grpSpPr>
          <a:xfrm>
            <a:off x="320721" y="4060143"/>
            <a:ext cx="1771605" cy="216000"/>
            <a:chOff x="320721" y="4517211"/>
            <a:chExt cx="1771605" cy="216000"/>
          </a:xfrm>
        </p:grpSpPr>
        <p:sp>
          <p:nvSpPr>
            <p:cNvPr id="31" name="Rectangle: Rounded Corners 6">
              <a:extLst>
                <a:ext uri="{FF2B5EF4-FFF2-40B4-BE49-F238E27FC236}">
                  <a16:creationId xmlns:a16="http://schemas.microsoft.com/office/drawing/2014/main" id="{4F1CB784-1D30-EFC5-BACD-740904734797}"/>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9456" tIns="36576"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Segoe UI Semibold"/>
                </a:rPr>
                <a:t>Response utilization rate</a:t>
              </a:r>
            </a:p>
          </p:txBody>
        </p:sp>
        <p:pic>
          <p:nvPicPr>
            <p:cNvPr id="32" name="Graphic 31">
              <a:extLst>
                <a:ext uri="{FF2B5EF4-FFF2-40B4-BE49-F238E27FC236}">
                  <a16:creationId xmlns:a16="http://schemas.microsoft.com/office/drawing/2014/main" id="{87CADE69-7A39-6D2D-1C78-584BB54D2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33" name="Group 32">
            <a:extLst>
              <a:ext uri="{FF2B5EF4-FFF2-40B4-BE49-F238E27FC236}">
                <a16:creationId xmlns:a16="http://schemas.microsoft.com/office/drawing/2014/main" id="{B85A217E-52E4-32E1-2377-2A87242E3D7F}"/>
              </a:ext>
            </a:extLst>
          </p:cNvPr>
          <p:cNvGrpSpPr/>
          <p:nvPr/>
        </p:nvGrpSpPr>
        <p:grpSpPr>
          <a:xfrm>
            <a:off x="320719" y="5012813"/>
            <a:ext cx="1771605" cy="216000"/>
            <a:chOff x="320719" y="5270676"/>
            <a:chExt cx="1771605" cy="216000"/>
          </a:xfrm>
        </p:grpSpPr>
        <p:sp>
          <p:nvSpPr>
            <p:cNvPr id="34" name="Rectangle: Rounded Corners 6">
              <a:extLst>
                <a:ext uri="{FF2B5EF4-FFF2-40B4-BE49-F238E27FC236}">
                  <a16:creationId xmlns:a16="http://schemas.microsoft.com/office/drawing/2014/main" id="{26FCA724-BECC-C242-03FE-3E97EECD5A81}"/>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Lower regulatory risk</a:t>
              </a:r>
            </a:p>
          </p:txBody>
        </p:sp>
        <p:pic>
          <p:nvPicPr>
            <p:cNvPr id="35" name="Graphic 34">
              <a:extLst>
                <a:ext uri="{FF2B5EF4-FFF2-40B4-BE49-F238E27FC236}">
                  <a16:creationId xmlns:a16="http://schemas.microsoft.com/office/drawing/2014/main" id="{B8612E78-3611-CE9F-263A-25C86646D61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36" name="Group 35">
            <a:extLst>
              <a:ext uri="{FF2B5EF4-FFF2-40B4-BE49-F238E27FC236}">
                <a16:creationId xmlns:a16="http://schemas.microsoft.com/office/drawing/2014/main" id="{B94D8BCE-B179-0066-7ED2-8B335C698F14}"/>
              </a:ext>
            </a:extLst>
          </p:cNvPr>
          <p:cNvGrpSpPr/>
          <p:nvPr/>
        </p:nvGrpSpPr>
        <p:grpSpPr>
          <a:xfrm>
            <a:off x="320721" y="5301965"/>
            <a:ext cx="1771605" cy="216000"/>
            <a:chOff x="320721" y="5582445"/>
            <a:chExt cx="1771605" cy="216000"/>
          </a:xfrm>
        </p:grpSpPr>
        <p:sp>
          <p:nvSpPr>
            <p:cNvPr id="37" name="Rectangle: Rounded Corners 36">
              <a:extLst>
                <a:ext uri="{FF2B5EF4-FFF2-40B4-BE49-F238E27FC236}">
                  <a16:creationId xmlns:a16="http://schemas.microsoft.com/office/drawing/2014/main" id="{C30A81DD-153D-F1F4-087F-40306A8425A0}"/>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800" dirty="0">
                  <a:solidFill>
                    <a:srgbClr val="C03BC4"/>
                  </a:solidFill>
                  <a:latin typeface="Segoe UI Semibold"/>
                  <a:cs typeface="Segoe UI Semibold" panose="020B0702040204020203" pitchFamily="34" charset="0"/>
                </a:rPr>
                <a:t>Improved accountability</a:t>
              </a:r>
              <a:endParaRPr kumimoji="0" lang="en-US" sz="8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endParaRPr>
            </a:p>
          </p:txBody>
        </p:sp>
        <p:pic>
          <p:nvPicPr>
            <p:cNvPr id="38" name="Graphic 37">
              <a:extLst>
                <a:ext uri="{FF2B5EF4-FFF2-40B4-BE49-F238E27FC236}">
                  <a16:creationId xmlns:a16="http://schemas.microsoft.com/office/drawing/2014/main" id="{12903AC7-01EB-ADB7-CC3D-32EF7CF6BD2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618445"/>
              <a:ext cx="144000" cy="144000"/>
            </a:xfrm>
            <a:prstGeom prst="rect">
              <a:avLst/>
            </a:prstGeom>
          </p:spPr>
        </p:pic>
      </p:grpSp>
      <p:sp>
        <p:nvSpPr>
          <p:cNvPr id="42" name="TextBox 41">
            <a:extLst>
              <a:ext uri="{FF2B5EF4-FFF2-40B4-BE49-F238E27FC236}">
                <a16:creationId xmlns:a16="http://schemas.microsoft.com/office/drawing/2014/main" id="{690276EF-21BA-68BB-0BA5-ABC91FC5CFA9}"/>
              </a:ext>
              <a:ext uri="{C183D7F6-B498-43B3-948B-1728B52AA6E4}">
                <adec:decorative xmlns:adec="http://schemas.microsoft.com/office/drawing/2017/decorative" val="0"/>
              </a:ext>
            </a:extLst>
          </p:cNvPr>
          <p:cNvSpPr txBox="1"/>
          <p:nvPr/>
        </p:nvSpPr>
        <p:spPr>
          <a:xfrm>
            <a:off x="3562471" y="2258321"/>
            <a:ext cx="2191987"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databases, operation systems</a:t>
            </a:r>
          </a:p>
        </p:txBody>
      </p:sp>
      <p:sp>
        <p:nvSpPr>
          <p:cNvPr id="8" name="TextBox 7">
            <a:extLst>
              <a:ext uri="{FF2B5EF4-FFF2-40B4-BE49-F238E27FC236}">
                <a16:creationId xmlns:a16="http://schemas.microsoft.com/office/drawing/2014/main" id="{877B7118-F68A-696A-5A9E-B1E7F0EAEAD0}"/>
              </a:ext>
              <a:ext uri="{C183D7F6-B498-43B3-948B-1728B52AA6E4}">
                <adec:decorative xmlns:adec="http://schemas.microsoft.com/office/drawing/2017/decorative" val="0"/>
              </a:ext>
            </a:extLst>
          </p:cNvPr>
          <p:cNvSpPr txBox="1"/>
          <p:nvPr/>
        </p:nvSpPr>
        <p:spPr>
          <a:xfrm>
            <a:off x="6446959" y="2319876"/>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Analyst</a:t>
            </a:r>
          </a:p>
        </p:txBody>
      </p:sp>
      <p:sp>
        <p:nvSpPr>
          <p:cNvPr id="16" name="TextBox 15">
            <a:extLst>
              <a:ext uri="{FF2B5EF4-FFF2-40B4-BE49-F238E27FC236}">
                <a16:creationId xmlns:a16="http://schemas.microsoft.com/office/drawing/2014/main" id="{999D9B44-2957-2F7F-BA4C-5F42E8B4B585}"/>
              </a:ext>
              <a:ext uri="{C183D7F6-B498-43B3-948B-1728B52AA6E4}">
                <adec:decorative xmlns:adec="http://schemas.microsoft.com/office/drawing/2017/decorative" val="0"/>
              </a:ext>
            </a:extLst>
          </p:cNvPr>
          <p:cNvSpPr txBox="1"/>
          <p:nvPr/>
        </p:nvSpPr>
        <p:spPr>
          <a:xfrm>
            <a:off x="9301433" y="2319876"/>
            <a:ext cx="2191987" cy="153888"/>
          </a:xfrm>
          <a:prstGeom prst="rect">
            <a:avLst/>
          </a:prstGeom>
          <a:noFill/>
        </p:spPr>
        <p:txBody>
          <a:bodyPr wrap="square" lIns="0" tIns="0" rIns="0" bIns="0" rtlCol="0" anchor="ctr">
            <a:spAutoFit/>
          </a:bodyPr>
          <a:lstStyle/>
          <a:p>
            <a:pPr lvl="0" defTabSz="914367">
              <a:defRPr/>
            </a:pPr>
            <a:r>
              <a:rPr lang="en-US" sz="1000" dirty="0">
                <a:solidFill>
                  <a:srgbClr val="000000"/>
                </a:solidFill>
                <a:latin typeface="Segoe UI Semibold"/>
              </a:rPr>
              <a:t>Agent Mode in Excel</a:t>
            </a:r>
          </a:p>
        </p:txBody>
      </p:sp>
      <p:sp>
        <p:nvSpPr>
          <p:cNvPr id="17" name="TextBox 16">
            <a:extLst>
              <a:ext uri="{FF2B5EF4-FFF2-40B4-BE49-F238E27FC236}">
                <a16:creationId xmlns:a16="http://schemas.microsoft.com/office/drawing/2014/main" id="{7BBB8E16-6FEC-6517-74C3-6F0D85245C12}"/>
              </a:ext>
              <a:ext uri="{C183D7F6-B498-43B3-948B-1728B52AA6E4}">
                <adec:decorative xmlns:adec="http://schemas.microsoft.com/office/drawing/2017/decorative" val="0"/>
              </a:ext>
            </a:extLst>
          </p:cNvPr>
          <p:cNvSpPr txBox="1"/>
          <p:nvPr/>
        </p:nvSpPr>
        <p:spPr>
          <a:xfrm>
            <a:off x="4416686" y="4886224"/>
            <a:ext cx="2440760"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Word Agent</a:t>
            </a:r>
          </a:p>
        </p:txBody>
      </p:sp>
      <p:sp>
        <p:nvSpPr>
          <p:cNvPr id="54" name="TextBox 53">
            <a:extLst>
              <a:ext uri="{FF2B5EF4-FFF2-40B4-BE49-F238E27FC236}">
                <a16:creationId xmlns:a16="http://schemas.microsoft.com/office/drawing/2014/main" id="{D6E1F6C4-675D-CA81-DD8E-A6C8F06923F8}"/>
              </a:ext>
              <a:ext uri="{C183D7F6-B498-43B3-948B-1728B52AA6E4}">
                <adec:decorative xmlns:adec="http://schemas.microsoft.com/office/drawing/2017/decorative" val="0"/>
              </a:ext>
            </a:extLst>
          </p:cNvPr>
          <p:cNvSpPr txBox="1"/>
          <p:nvPr/>
        </p:nvSpPr>
        <p:spPr>
          <a:xfrm>
            <a:off x="7887760" y="4931136"/>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Agent Mode in Excel</a:t>
            </a:r>
          </a:p>
        </p:txBody>
      </p:sp>
      <p:pic>
        <p:nvPicPr>
          <p:cNvPr id="55" name="Picture 54">
            <a:extLst>
              <a:ext uri="{FF2B5EF4-FFF2-40B4-BE49-F238E27FC236}">
                <a16:creationId xmlns:a16="http://schemas.microsoft.com/office/drawing/2014/main" id="{ECA76EF0-ECA3-E8F0-3BB9-8B12AABC457C}"/>
              </a:ext>
            </a:extLst>
          </p:cNvPr>
          <p:cNvPicPr>
            <a:picLocks noChangeAspect="1"/>
          </p:cNvPicPr>
          <p:nvPr/>
        </p:nvPicPr>
        <p:blipFill>
          <a:blip r:embed="rId7"/>
          <a:stretch>
            <a:fillRect/>
          </a:stretch>
        </p:blipFill>
        <p:spPr>
          <a:xfrm>
            <a:off x="7507483" y="4875492"/>
            <a:ext cx="265176" cy="265176"/>
          </a:xfrm>
          <a:prstGeom prst="rect">
            <a:avLst/>
          </a:prstGeom>
        </p:spPr>
      </p:pic>
      <p:pic>
        <p:nvPicPr>
          <p:cNvPr id="2" name="Picture 1">
            <a:extLst>
              <a:ext uri="{FF2B5EF4-FFF2-40B4-BE49-F238E27FC236}">
                <a16:creationId xmlns:a16="http://schemas.microsoft.com/office/drawing/2014/main" id="{5A2F3C35-5771-FEC0-0E19-E4AB9CE59232}"/>
              </a:ext>
            </a:extLst>
          </p:cNvPr>
          <p:cNvPicPr>
            <a:picLocks noChangeAspect="1"/>
          </p:cNvPicPr>
          <p:nvPr/>
        </p:nvPicPr>
        <p:blipFill>
          <a:blip r:embed="rId7"/>
          <a:stretch>
            <a:fillRect/>
          </a:stretch>
        </p:blipFill>
        <p:spPr>
          <a:xfrm>
            <a:off x="8950474" y="2258321"/>
            <a:ext cx="265176" cy="265176"/>
          </a:xfrm>
          <a:prstGeom prst="rect">
            <a:avLst/>
          </a:prstGeom>
        </p:spPr>
      </p:pic>
      <p:pic>
        <p:nvPicPr>
          <p:cNvPr id="3" name="Picture 2">
            <a:extLst>
              <a:ext uri="{FF2B5EF4-FFF2-40B4-BE49-F238E27FC236}">
                <a16:creationId xmlns:a16="http://schemas.microsoft.com/office/drawing/2014/main" id="{C395D173-15BB-92CC-6CB4-0B5A80FC6C1A}"/>
              </a:ext>
            </a:extLst>
          </p:cNvPr>
          <p:cNvPicPr>
            <a:picLocks noChangeAspect="1"/>
          </p:cNvPicPr>
          <p:nvPr/>
        </p:nvPicPr>
        <p:blipFill>
          <a:blip r:embed="rId8"/>
          <a:stretch>
            <a:fillRect/>
          </a:stretch>
        </p:blipFill>
        <p:spPr>
          <a:xfrm>
            <a:off x="4036409" y="4840102"/>
            <a:ext cx="265176" cy="265176"/>
          </a:xfrm>
          <a:prstGeom prst="rect">
            <a:avLst/>
          </a:prstGeom>
        </p:spPr>
      </p:pic>
      <p:pic>
        <p:nvPicPr>
          <p:cNvPr id="4" name="Picture 3">
            <a:extLst>
              <a:ext uri="{FF2B5EF4-FFF2-40B4-BE49-F238E27FC236}">
                <a16:creationId xmlns:a16="http://schemas.microsoft.com/office/drawing/2014/main" id="{B921B850-F523-26D4-115E-3648419694E5}"/>
              </a:ext>
            </a:extLst>
          </p:cNvPr>
          <p:cNvPicPr>
            <a:picLocks noChangeAspect="1"/>
          </p:cNvPicPr>
          <p:nvPr/>
        </p:nvPicPr>
        <p:blipFill>
          <a:blip r:embed="rId9"/>
          <a:stretch>
            <a:fillRect/>
          </a:stretch>
        </p:blipFill>
        <p:spPr>
          <a:xfrm>
            <a:off x="6061581" y="2232179"/>
            <a:ext cx="346240" cy="270236"/>
          </a:xfrm>
          <a:prstGeom prst="rect">
            <a:avLst/>
          </a:prstGeom>
        </p:spPr>
      </p:pic>
      <p:pic>
        <p:nvPicPr>
          <p:cNvPr id="6" name="Graphic 60">
            <a:extLst>
              <a:ext uri="{FF2B5EF4-FFF2-40B4-BE49-F238E27FC236}">
                <a16:creationId xmlns:a16="http://schemas.microsoft.com/office/drawing/2014/main" id="{2A8B2DF4-A9C8-7487-643E-8DA34CB5F79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182889" y="2299653"/>
            <a:ext cx="265126" cy="235667"/>
          </a:xfrm>
          <a:prstGeom prst="rect">
            <a:avLst/>
          </a:prstGeom>
        </p:spPr>
      </p:pic>
    </p:spTree>
    <p:extLst>
      <p:ext uri="{BB962C8B-B14F-4D97-AF65-F5344CB8AC3E}">
        <p14:creationId xmlns:p14="http://schemas.microsoft.com/office/powerpoint/2010/main" val="3018269489"/>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391</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Cross-agency incident triage and resource rebalancing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2026-01-15T22:07:23Z</dcterms:created>
  <dcterms:modified xsi:type="dcterms:W3CDTF">2026-01-16T16:48:54Z</dcterms:modified>
</cp:coreProperties>
</file>