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835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382C6-B76A-E1C1-11C0-70A30B77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DB349-1186-0A7A-42EC-6D9873A2B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E8F55-8E31-02F8-475D-196A9B51C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I used this prompt - </a:t>
            </a:r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Can you develop prompts to accomplish each step on the current slide?</a:t>
            </a:r>
            <a:endParaRPr lang="en-US" sz="1200" b="1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endParaRPr lang="en-US" sz="1200" b="1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endParaRPr lang="en-US" sz="1200" b="1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Slide: Brainstorm Incentive Programs (Government)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Steps &amp; Example Prompts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Research current trends</a:t>
            </a:r>
            <a:endParaRPr lang="en-US" sz="1200" b="0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Prompt:</a:t>
            </a:r>
            <a:b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“Find and summarize recent public-sector incentive programs and community engagement initiatives. Highlight what worked, what didn’t, and any lessons learned from government or nonprofit sectors.”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Frame goals</a:t>
            </a:r>
            <a:endParaRPr lang="en-US" sz="1200" b="0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Prompt:</a:t>
            </a:r>
            <a:b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“List key goals for our incentive program, such as increasing program adoption, improving agent satisfaction, and aligning with policy and mission objectives. Suggest measurable KPIs for each goal.”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Benchmark with sector</a:t>
            </a:r>
            <a:endParaRPr lang="en-US" sz="1200" b="0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Prompt:</a:t>
            </a:r>
            <a:b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“Compare our proposed incentive program with similar programs in other government agencies. Identify best practices, common pitfalls, and ethical considerations.”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Estimate range of impact for approvals</a:t>
            </a:r>
            <a:endParaRPr lang="en-US" sz="1200" b="0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Prompt:</a:t>
            </a:r>
            <a:b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“Estimate the expected impact of our incentive program on key metrics like handle time, customer satisfaction (CSAT), and cost. Include sensitivity analysis for different adoption rates.”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Draft options</a:t>
            </a:r>
            <a:endParaRPr lang="en-US" sz="1200" b="0" i="0" kern="1200">
              <a:solidFill>
                <a:schemeClr val="tx1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Prompt:</a:t>
            </a:r>
            <a:b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“Generate three tiers of incentive options for agents: recognition (spotlights), development (micro-learning credits), and flexibility (preferred shifts for top performers). Summarize pros and cons for each.”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How These Prompts Help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Each prompt is designed to guide Copilot or another AI assistant to deliver actionable insights, summaries, or draft materials for each step in the incentive program design process.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They encourage the use of authoritative sources, benchmarking, and data-driven decision-making.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The prompts are suitable for government, but can be adapted for other sectors.</a:t>
            </a:r>
          </a:p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5B78C-9CE7-DA06-A820-3BB45F799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28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5FAD8-0BD3-50E2-53AB-9E407B91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F5693932-9609-F4DB-9FD6-2E2678CACBD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Start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BB9A4A73-CFD7-148C-C05B-4575EF7FB0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/>
              <a:t>Microsoft 365 Copilot Chat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F489F3-0381-0484-166B-4E4DD38A905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/>
              <a:t>Example prompt: Help me define goals for an incentive program to improve first-contact resolution and citizen satisfaction.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5DB062B9-1CF7-630F-86C0-6854EFB1121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Define program goals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D7AE74A-9737-D2F4-54E5-7E4CC14F8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374662" cy="1131079"/>
          </a:xfrm>
        </p:spPr>
        <p:txBody>
          <a:bodyPr/>
          <a:lstStyle/>
          <a:p>
            <a:r>
              <a:rPr lang="en-US" noProof="0"/>
              <a:t>Copilot Chat helps accelerate the entire brainstorming process—from defining goals to drafting leadership-ready summaries—ensuring ideas are creative, compliant, and actionable without hours of manual effort.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869BF3A8-A1FB-9544-9AFD-86B5AC8F9B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89" y="1438715"/>
            <a:ext cx="2655935" cy="626701"/>
          </a:xfrm>
        </p:spPr>
        <p:txBody>
          <a:bodyPr/>
          <a:lstStyle/>
          <a:p>
            <a:r>
              <a:rPr lang="en-US" dirty="0"/>
              <a:t>Instead of starting with a blank page, Copilot helps a program lead clarify objectives—like improving citizen service quality or reducing resolution times—to ensure brainstorming is focused on measurable outcomes and aligns with agency priorities.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2E8DE244-2223-4CE3-CEEE-A4B48BDA5FB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Generate initial ideas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9FFFACFD-4CA6-4382-D3C7-65B76CF4BDD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dirty="0"/>
              <a:t>Copilot quickly produces a list of creative, policy-compliant incentive ideas tailored for public sector constraints. Copilot accelerates ideation and ensures ideas meet ethical and regulatory standards.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603DF71-88AA-92F7-C94F-0D197577B28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dirty="0"/>
              <a:t>Example prompt: Summarize best practices for incentive programs used by other government agencies to improve service quality.</a:t>
            </a:r>
          </a:p>
          <a:p>
            <a:endParaRPr lang="en-US" noProof="0" dirty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1211059B-6C8E-8741-7BCF-EF66D03B6BA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Benchmark with sector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3A7E07E-9147-FAD8-75A0-6435674C0F3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dirty="0"/>
              <a:t>Next, Copilot surfaces public‑sector examples, noting what worked, what didn’t, and where ethics concerns arose—avoiding reinventing the wheel and preventing designs that legal will block later. </a:t>
            </a:r>
            <a:endParaRPr lang="en-US" noProof="0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77C513B8-03D3-A0EB-7DAB-AA4F6BC7A726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noProof="0"/>
              <a:t>Example prompt: Brainstorm 10 incentive ideas for government contact center agents that comply with HR and ethics guidelines. </a:t>
            </a:r>
            <a:endParaRPr lang="en-US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83F0A311-2916-85CE-B0AF-46F88405DBD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/>
              <a:t>Prepare talking points for review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523BE374-F74B-9EA2-66C4-878D004218B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dirty="0"/>
              <a:t>To ensure the program lead can confidently present the program and address potential questions from government leadership, Copilot drafts talking points for internal review meetings. </a:t>
            </a:r>
            <a:endParaRPr lang="en-US" noProof="0" dirty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A35DE6EE-7F5D-0752-E4AF-103D54BF670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288" y="5338763"/>
            <a:ext cx="3162300" cy="712787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/>
              <a:t>Draft an implementation guide for rolling out the incentive program, including timeline, roles, communication plan, and compliance steps. </a:t>
            </a:r>
            <a:endParaRPr lang="en-US" noProof="0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FF21FCB0-25ED-866D-58BB-321F94EC8C5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/>
              <a:t>Draft program framework options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88190BD-9B07-66C1-A42C-6486826202F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2" y="4050957"/>
            <a:ext cx="3236717" cy="626701"/>
          </a:xfrm>
        </p:spPr>
        <p:txBody>
          <a:bodyPr/>
          <a:lstStyle/>
          <a:p>
            <a:r>
              <a:rPr lang="en-US" dirty="0"/>
              <a:t>Once the program lead selects top ideas, Copilot can be used to help build a structured incentive framework with objectives, eligibility criteria, and success metrics—transforming raw brainstorming from abstract into an actionable, practical plan.</a:t>
            </a:r>
            <a:endParaRPr lang="en-US" noProof="0" dirty="0"/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A1436B92-FA9A-5F74-A99F-3275A4C5771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7013" y="5338763"/>
            <a:ext cx="3160712" cy="712787"/>
          </a:xfrm>
        </p:spPr>
        <p:txBody>
          <a:bodyPr/>
          <a:lstStyle/>
          <a:p>
            <a:r>
              <a:rPr lang="en-US" noProof="0"/>
              <a:t>Benefit: Generate talking points for a meeting to review the proposed incentive program with HR and compliance teams.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B32F212D-0129-6DFA-1726-0A74A99FA2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C7DE2C9C-47E5-8FA5-8CA5-3F581825F92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118" name="Title 117">
            <a:extLst>
              <a:ext uri="{FF2B5EF4-FFF2-40B4-BE49-F238E27FC236}">
                <a16:creationId xmlns:a16="http://schemas.microsoft.com/office/drawing/2014/main" id="{6D557A1F-C6F7-EFEE-B3A1-D0BF3AAC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noProof="0"/>
              <a:t>Brainstorm incentive programs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4ED7A64A-DE8E-0932-6A8C-D632F658D1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101520" cy="307777"/>
          </a:xfrm>
        </p:spPr>
        <p:txBody>
          <a:bodyPr/>
          <a:lstStyle/>
          <a:p>
            <a:r>
              <a:rPr lang="en-US" noProof="0"/>
              <a:t>Government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B0F4134-90B4-6E6B-D493-39E0D1905195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43" name="Rectangle: Rounded Corners 6">
              <a:extLst>
                <a:ext uri="{FF2B5EF4-FFF2-40B4-BE49-F238E27FC236}">
                  <a16:creationId xmlns:a16="http://schemas.microsoft.com/office/drawing/2014/main" id="{CA56FAF0-6FB2-2D66-BAB8-57C876069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Program adoption</a:t>
              </a:r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82215E97-5A00-4378-94AD-5308BC16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5F8007C-3225-8CC2-819D-6FB5BE6355B4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146" name="Rectangle: Rounded Corners 6">
              <a:extLst>
                <a:ext uri="{FF2B5EF4-FFF2-40B4-BE49-F238E27FC236}">
                  <a16:creationId xmlns:a16="http://schemas.microsoft.com/office/drawing/2014/main" id="{A36F818C-F284-0E09-4AB7-D3ECAC487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Agent satisfaction</a:t>
              </a:r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8FCBB8F2-D0DB-6D83-B94A-6113A591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18F129F-8843-986E-6983-DE1F96440939}"/>
              </a:ext>
            </a:extLst>
          </p:cNvPr>
          <p:cNvGrpSpPr>
            <a:grpSpLocks/>
          </p:cNvGrpSpPr>
          <p:nvPr/>
        </p:nvGrpSpPr>
        <p:grpSpPr>
          <a:xfrm>
            <a:off x="320719" y="5020658"/>
            <a:ext cx="1771605" cy="216000"/>
            <a:chOff x="320721" y="5582445"/>
            <a:chExt cx="1771605" cy="216000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AAAE173F-AA8A-9F37-12E9-D12479208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Faster option generation</a:t>
              </a:r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8CC29EF1-B499-D644-C954-89AFF9A9B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B59FF23-0C19-4272-D30A-09AD80610E64}"/>
              </a:ext>
            </a:extLst>
          </p:cNvPr>
          <p:cNvGrpSpPr>
            <a:grpSpLocks/>
          </p:cNvGrpSpPr>
          <p:nvPr/>
        </p:nvGrpSpPr>
        <p:grpSpPr>
          <a:xfrm>
            <a:off x="320721" y="5309810"/>
            <a:ext cx="1771605" cy="216000"/>
            <a:chOff x="320719" y="5270676"/>
            <a:chExt cx="1771605" cy="216000"/>
          </a:xfrm>
        </p:grpSpPr>
        <p:sp>
          <p:nvSpPr>
            <p:cNvPr id="149" name="Rectangle: Rounded Corners 6">
              <a:extLst>
                <a:ext uri="{FF2B5EF4-FFF2-40B4-BE49-F238E27FC236}">
                  <a16:creationId xmlns:a16="http://schemas.microsoft.com/office/drawing/2014/main" id="{8ED5A167-A78C-9314-4A35-B441E883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Policy, mission alignment</a:t>
              </a:r>
            </a:p>
          </p:txBody>
        </p:sp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561E5F0C-3E63-E779-92C5-EC328F0F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A12966-0730-51C9-87EE-0643F7EC35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6959" y="233668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50">
            <a:hlinkClick r:id="rId7"/>
            <a:extLst>
              <a:ext uri="{FF2B5EF4-FFF2-40B4-BE49-F238E27FC236}">
                <a16:creationId xmlns:a16="http://schemas.microsoft.com/office/drawing/2014/main" id="{E5B87818-CF41-B0AB-295A-F33BDFB7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29244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A038-8B57-E1AC-9418-F9B66F25A7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233668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50">
            <a:hlinkClick r:id="rId7"/>
            <a:extLst>
              <a:ext uri="{FF2B5EF4-FFF2-40B4-BE49-F238E27FC236}">
                <a16:creationId xmlns:a16="http://schemas.microsoft.com/office/drawing/2014/main" id="{1DA294A9-F9C6-FB64-CF17-E80AF5FA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9244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F1DFF7-497D-F458-CCAA-B60887F5D2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9859" y="233668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50">
            <a:hlinkClick r:id="rId7"/>
            <a:extLst>
              <a:ext uri="{FF2B5EF4-FFF2-40B4-BE49-F238E27FC236}">
                <a16:creationId xmlns:a16="http://schemas.microsoft.com/office/drawing/2014/main" id="{1967BBF9-5D04-FB91-38E4-17B283E4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229244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64E23-637E-14F5-1E5B-7DCA54FF47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011" y="494298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9" name="Picture 50">
            <a:hlinkClick r:id="rId7"/>
            <a:extLst>
              <a:ext uri="{FF2B5EF4-FFF2-40B4-BE49-F238E27FC236}">
                <a16:creationId xmlns:a16="http://schemas.microsoft.com/office/drawing/2014/main" id="{BBB559E5-3193-54D3-AF80-AA04F6AAD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09" y="4898738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8FF685-37FB-6972-41A8-7310F55129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6085" y="494298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50">
            <a:hlinkClick r:id="rId7"/>
            <a:extLst>
              <a:ext uri="{FF2B5EF4-FFF2-40B4-BE49-F238E27FC236}">
                <a16:creationId xmlns:a16="http://schemas.microsoft.com/office/drawing/2014/main" id="{51DC5399-F6C6-9CBD-C048-EEF9E8B4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83" y="4898738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F0B387D6-D818-99AF-7658-91034DF0EA11}"/>
              </a:ext>
            </a:extLst>
          </p:cNvPr>
          <p:cNvSpPr/>
          <p:nvPr/>
        </p:nvSpPr>
        <p:spPr bwMode="auto">
          <a:xfrm rot="20888769">
            <a:off x="-64817" y="60673"/>
            <a:ext cx="2350874" cy="282342"/>
          </a:xfrm>
          <a:custGeom>
            <a:avLst/>
            <a:gdLst>
              <a:gd name="connsiteX0" fmla="*/ 0 w 6121537"/>
              <a:gd name="connsiteY0" fmla="*/ 0 h 407061"/>
              <a:gd name="connsiteX1" fmla="*/ 6121537 w 6121537"/>
              <a:gd name="connsiteY1" fmla="*/ 0 h 407061"/>
              <a:gd name="connsiteX2" fmla="*/ 6121537 w 6121537"/>
              <a:gd name="connsiteY2" fmla="*/ 407061 h 407061"/>
              <a:gd name="connsiteX3" fmla="*/ 0 w 6121537"/>
              <a:gd name="connsiteY3" fmla="*/ 407061 h 407061"/>
              <a:gd name="connsiteX4" fmla="*/ 0 w 6121537"/>
              <a:gd name="connsiteY4" fmla="*/ 0 h 407061"/>
              <a:gd name="connsiteX0" fmla="*/ 0 w 6121537"/>
              <a:gd name="connsiteY0" fmla="*/ 1677 h 408738"/>
              <a:gd name="connsiteX1" fmla="*/ 4253239 w 6121537"/>
              <a:gd name="connsiteY1" fmla="*/ 0 h 408738"/>
              <a:gd name="connsiteX2" fmla="*/ 6121537 w 6121537"/>
              <a:gd name="connsiteY2" fmla="*/ 408738 h 408738"/>
              <a:gd name="connsiteX3" fmla="*/ 0 w 6121537"/>
              <a:gd name="connsiteY3" fmla="*/ 408738 h 408738"/>
              <a:gd name="connsiteX4" fmla="*/ 0 w 6121537"/>
              <a:gd name="connsiteY4" fmla="*/ 1677 h 408738"/>
              <a:gd name="connsiteX0" fmla="*/ 0 w 6144375"/>
              <a:gd name="connsiteY0" fmla="*/ 1677 h 408738"/>
              <a:gd name="connsiteX1" fmla="*/ 4253239 w 6144375"/>
              <a:gd name="connsiteY1" fmla="*/ 0 h 408738"/>
              <a:gd name="connsiteX2" fmla="*/ 6144375 w 6144375"/>
              <a:gd name="connsiteY2" fmla="*/ 399586 h 408738"/>
              <a:gd name="connsiteX3" fmla="*/ 0 w 6144375"/>
              <a:gd name="connsiteY3" fmla="*/ 408738 h 408738"/>
              <a:gd name="connsiteX4" fmla="*/ 0 w 6144375"/>
              <a:gd name="connsiteY4" fmla="*/ 1677 h 408738"/>
              <a:gd name="connsiteX0" fmla="*/ 80470 w 6144375"/>
              <a:gd name="connsiteY0" fmla="*/ 0 h 425035"/>
              <a:gd name="connsiteX1" fmla="*/ 4253239 w 6144375"/>
              <a:gd name="connsiteY1" fmla="*/ 16297 h 425035"/>
              <a:gd name="connsiteX2" fmla="*/ 6144375 w 6144375"/>
              <a:gd name="connsiteY2" fmla="*/ 415883 h 425035"/>
              <a:gd name="connsiteX3" fmla="*/ 0 w 6144375"/>
              <a:gd name="connsiteY3" fmla="*/ 425035 h 425035"/>
              <a:gd name="connsiteX4" fmla="*/ 80470 w 6144375"/>
              <a:gd name="connsiteY4" fmla="*/ 0 h 425035"/>
              <a:gd name="connsiteX0" fmla="*/ 80470 w 6445295"/>
              <a:gd name="connsiteY0" fmla="*/ 0 h 425035"/>
              <a:gd name="connsiteX1" fmla="*/ 4253239 w 6445295"/>
              <a:gd name="connsiteY1" fmla="*/ 16297 h 425035"/>
              <a:gd name="connsiteX2" fmla="*/ 6445296 w 6445295"/>
              <a:gd name="connsiteY2" fmla="*/ 283878 h 425035"/>
              <a:gd name="connsiteX3" fmla="*/ 0 w 6445295"/>
              <a:gd name="connsiteY3" fmla="*/ 425035 h 425035"/>
              <a:gd name="connsiteX4" fmla="*/ 80470 w 6445295"/>
              <a:gd name="connsiteY4" fmla="*/ 0 h 425035"/>
              <a:gd name="connsiteX0" fmla="*/ 177681 w 6445295"/>
              <a:gd name="connsiteY0" fmla="*/ 0 h 436254"/>
              <a:gd name="connsiteX1" fmla="*/ 4253239 w 6445295"/>
              <a:gd name="connsiteY1" fmla="*/ 27516 h 436254"/>
              <a:gd name="connsiteX2" fmla="*/ 6445296 w 6445295"/>
              <a:gd name="connsiteY2" fmla="*/ 295097 h 436254"/>
              <a:gd name="connsiteX3" fmla="*/ 0 w 6445295"/>
              <a:gd name="connsiteY3" fmla="*/ 436254 h 436254"/>
              <a:gd name="connsiteX4" fmla="*/ 177681 w 6445295"/>
              <a:gd name="connsiteY4" fmla="*/ 0 h 436254"/>
              <a:gd name="connsiteX0" fmla="*/ 113979 w 6381593"/>
              <a:gd name="connsiteY0" fmla="*/ 0 h 443944"/>
              <a:gd name="connsiteX1" fmla="*/ 4189537 w 6381593"/>
              <a:gd name="connsiteY1" fmla="*/ 27516 h 443944"/>
              <a:gd name="connsiteX2" fmla="*/ 6381594 w 6381593"/>
              <a:gd name="connsiteY2" fmla="*/ 295097 h 443944"/>
              <a:gd name="connsiteX3" fmla="*/ 1 w 6381593"/>
              <a:gd name="connsiteY3" fmla="*/ 443945 h 443944"/>
              <a:gd name="connsiteX4" fmla="*/ 113979 w 6381593"/>
              <a:gd name="connsiteY4" fmla="*/ 0 h 4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593" h="443944">
                <a:moveTo>
                  <a:pt x="113979" y="0"/>
                </a:moveTo>
                <a:lnTo>
                  <a:pt x="4189537" y="27516"/>
                </a:lnTo>
                <a:lnTo>
                  <a:pt x="6381594" y="295097"/>
                </a:lnTo>
                <a:lnTo>
                  <a:pt x="1" y="443945"/>
                </a:lnTo>
                <a:lnTo>
                  <a:pt x="113979" y="0"/>
                </a:lnTo>
                <a:close/>
              </a:path>
            </a:pathLst>
          </a:cu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NEW</a:t>
            </a:r>
            <a:endParaRPr lang="en-US" sz="1000" i="1">
              <a:solidFill>
                <a:srgbClr val="07641D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21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1b02197950b6f0f7519f6b244d399ed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c2f39bd8567430bea4055daeb8761950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4AFF99-127A-4A1F-B6B4-918B41DE22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AE8B3-E641-46C2-8DEF-2C68ACF03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B1E138-7123-4156-A5C1-E4D6251ED6C2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b9b331a-5640-4f50-a010-6cc4266aa39c"/>
    <ds:schemaRef ds:uri="c12c9beb-9115-4dd4-b4b0-98592a7680e2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Brainstorm incentive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6</cp:revision>
  <dcterms:created xsi:type="dcterms:W3CDTF">2025-10-25T16:59:06Z</dcterms:created>
  <dcterms:modified xsi:type="dcterms:W3CDTF">2026-02-06T18:42:59Z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